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62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23539A-C68D-4EF8-8835-F21CD8B474E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367BCF-43E4-4E2F-A1AA-3E91B8CF0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064896" cy="612068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Покупатели готовы купить мясо курицы  по цене в рублях за 1 кг. не выше указанной в таблице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) постройте шкалу рыночного спроса </a:t>
            </a:r>
            <a:r>
              <a:rPr lang="ru-RU" dirty="0" smtClean="0">
                <a:solidFill>
                  <a:schemeClr val="tx1"/>
                </a:solidFill>
              </a:rPr>
              <a:t>по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а) постройте кривую спроса по данным таблицы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б</a:t>
            </a:r>
            <a:r>
              <a:rPr lang="ru-RU" b="1" dirty="0">
                <a:solidFill>
                  <a:schemeClr val="tx1"/>
                </a:solidFill>
              </a:rPr>
              <a:t>) определите </a:t>
            </a:r>
            <a:r>
              <a:rPr lang="ru-RU" b="1" dirty="0" smtClean="0">
                <a:solidFill>
                  <a:schemeClr val="tx1"/>
                </a:solidFill>
              </a:rPr>
              <a:t>величину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рыночного </a:t>
            </a:r>
            <a:r>
              <a:rPr lang="ru-RU" b="1" dirty="0">
                <a:solidFill>
                  <a:schemeClr val="tx1"/>
                </a:solidFill>
              </a:rPr>
              <a:t>спроса на данный товар при цене 110р.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0" y="1844824"/>
          <a:ext cx="8496940" cy="1645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99388"/>
                <a:gridCol w="1699388"/>
                <a:gridCol w="1699388"/>
                <a:gridCol w="1699388"/>
                <a:gridCol w="1699388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покупатель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В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Цена, руб.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Новая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робото-технология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увеличивает эффективность на фабриках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Автоваза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2051050" y="3644900"/>
            <a:ext cx="16573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S2</a:t>
            </a:r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1258888" y="4149725"/>
            <a:ext cx="20177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Q1</a:t>
            </a:r>
            <a:endParaRPr lang="ru-RU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Q2</a:t>
            </a:r>
            <a:endParaRPr lang="ru-RU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572000" y="27813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Кривая предложения смещается вправо, предложение растет, новые технологии увеличивают производительность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484313"/>
            <a:ext cx="8496300" cy="5030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Национальная забастовка в автомобильной промышленности началась в полночь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2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051050" y="3644900"/>
            <a:ext cx="16573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1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1258888" y="4149725"/>
            <a:ext cx="20177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r>
              <a:rPr lang="ru-RU"/>
              <a:t>2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ru-RU"/>
              <a:t>1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572000" y="3284984"/>
            <a:ext cx="4392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Кривая предложения смещается влево, предложение снижается, стало меньше продавцов на рынке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Отменены квоты: ввоз импортных автомобилей растет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2051050" y="3644900"/>
            <a:ext cx="16573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S2</a:t>
            </a:r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1258888" y="4149725"/>
            <a:ext cx="20177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Q1</a:t>
            </a:r>
            <a:endParaRPr lang="ru-RU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Q2</a:t>
            </a:r>
            <a:endParaRPr lang="ru-RU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572000" y="2781300"/>
            <a:ext cx="4392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Кривая предложения смещается вправо, предложение растет, появились новые продавцы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на рынке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484313"/>
            <a:ext cx="8496300" cy="50307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Цены на  сталь выросли на 50%</a:t>
            </a:r>
          </a:p>
          <a:p>
            <a:pPr marL="609600" indent="-609600" eaLnBrk="1" hangingPunct="1">
              <a:buFontTx/>
              <a:buNone/>
            </a:pPr>
            <a:endParaRPr lang="ru-RU" sz="2800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2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2051050" y="3644900"/>
            <a:ext cx="16573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1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1258888" y="4149725"/>
            <a:ext cx="20177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r>
              <a:rPr lang="ru-RU"/>
              <a:t>2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ru-RU"/>
              <a:t>1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572000" y="3213100"/>
            <a:ext cx="4392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Кривая предложения смещается влево, предложение снижается, выросли цены на факторы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484313"/>
            <a:ext cx="8496300" cy="50307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Крупный производитель автомобилей обанкротился, фабрики закрыты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2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2051050" y="3644900"/>
            <a:ext cx="16573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1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1258888" y="4149725"/>
            <a:ext cx="20177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r>
              <a:rPr lang="ru-RU"/>
              <a:t>2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ru-RU"/>
              <a:t>1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572000" y="32131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Кривая предложения смещается влево, предложение снижается, стало меньше продавцов на рынке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484313"/>
            <a:ext cx="8496300" cy="50307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Покупатели отвергают новые модели машин; продавцы снижают цены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2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1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V="1">
            <a:off x="1258888" y="41497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ru-RU"/>
              <a:t>2</a:t>
            </a:r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r>
              <a:rPr lang="ru-RU"/>
              <a:t>2</a:t>
            </a:r>
          </a:p>
        </p:txBody>
      </p:sp>
      <p:sp>
        <p:nvSpPr>
          <p:cNvPr id="18447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ru-RU"/>
              <a:t>1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4356100" y="3213100"/>
            <a:ext cx="44643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Кривая предложения не перемещается, предложение не изменилось, изменилась величина предложения</a:t>
            </a:r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1258888" y="33575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3419475" y="3357563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Text Box 21"/>
          <p:cNvSpPr txBox="1">
            <a:spLocks noChangeArrowheads="1"/>
          </p:cNvSpPr>
          <p:nvPr/>
        </p:nvSpPr>
        <p:spPr bwMode="auto">
          <a:xfrm>
            <a:off x="808038" y="308927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484313"/>
            <a:ext cx="8496300" cy="50307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Значительная нехватка потребительской электроники – потребители не могут купить новые игры и технические приспособления в достаточном количестве</a:t>
            </a:r>
          </a:p>
          <a:p>
            <a:pPr marL="609600" indent="-609600" eaLnBrk="1" hangingPunct="1">
              <a:buFontTx/>
              <a:buNone/>
            </a:pPr>
            <a:endParaRPr lang="ru-RU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2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2051050" y="3644900"/>
            <a:ext cx="16573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1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1258888" y="4149725"/>
            <a:ext cx="20177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r>
              <a:rPr lang="ru-RU"/>
              <a:t>2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ru-RU"/>
              <a:t>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572000" y="3213100"/>
            <a:ext cx="43204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Кривая предложения смещается влево, предложение автомобилей снижается, другие возможности получения прибыли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№ 1: падают цены на говядину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Спрос на куриное мясо РАСТЕТ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№ 2: становятся модным готовить на свежем воздухе шашлык из мяса птицы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Спрос на куриное мясо РАСТЕТ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№ 3: главный санитарный врач страны предупреждает, что употребление в пищу «ножек Буша» может быть вредным для здоровья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Спрос на куриное мясо ПАДАЕТ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№ 4: чистый заработок россиян уменьшается третий месяц подряд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Спрос на куриное мясо ПАДАЕТ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№ 5: цена куриного мяса растет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Спрос на куриное мясо НЕ МЕНЯЕТСЯ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№ 6: миллионы иммигрантов увеличивают население России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Спрос на куриное мясо РАСТЕТ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РЫНОК КУРИНОГО МЯСА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Условие: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представьте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, что вы  - владелец пекарни,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выпекающей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для школьных столовых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булочки!!!!!</a:t>
            </a:r>
          </a:p>
          <a:p>
            <a:pPr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Вы затратили на производство одной булочки – 50 коп.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(издержки).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По какой цене вы готовы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продавать ваш товар?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Учтите, что при очень высокой цене  ваш товар могут не купить, при низкой –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вы получите небольшую прибыл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ь!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50 коп.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60 коп.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70 коп.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80 коп.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 руб. 10 коп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 руб. 20 коп.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руб. 30 коп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62056" cy="43204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Предложение.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Детерминанты предложения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1835696" y="1484784"/>
          <a:ext cx="5256583" cy="4968552"/>
        </p:xfrm>
        <a:graphic>
          <a:graphicData uri="http://schemas.openxmlformats.org/presentationml/2006/ole">
            <p:oleObj spid="_x0000_s19458" name="Chart" r:id="rId4" imgW="3105060" imgH="2886075" progId="Excel.Sheet.8">
              <p:embed/>
            </p:oleObj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52128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товаров и услуг, которое производители готовы поставить на рынок в зависимости от 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209800" y="4724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7244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7150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0" y="3886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5131275">
            <a:off x="2740819" y="1373982"/>
            <a:ext cx="3963987" cy="3810000"/>
          </a:xfrm>
          <a:custGeom>
            <a:avLst/>
            <a:gdLst>
              <a:gd name="T0" fmla="*/ 0 w 2496"/>
              <a:gd name="T1" fmla="*/ 0 h 2208"/>
              <a:gd name="T2" fmla="*/ 288 w 2496"/>
              <a:gd name="T3" fmla="*/ 1104 h 2208"/>
              <a:gd name="T4" fmla="*/ 1248 w 2496"/>
              <a:gd name="T5" fmla="*/ 1920 h 2208"/>
              <a:gd name="T6" fmla="*/ 2496 w 2496"/>
              <a:gd name="T7" fmla="*/ 2208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648200" y="4648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295400" y="1143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cs typeface="Arial" pitchFamily="34" charset="0"/>
              </a:rPr>
              <a:t>P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7391400" y="5715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cs typeface="Arial" pitchFamily="34" charset="0"/>
              </a:rPr>
              <a:t>Q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2209800" y="1676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6705600" y="16764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5334000" y="35814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cs typeface="Arial" pitchFamily="34" charset="0"/>
              </a:rPr>
              <a:t>A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172200" y="12954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cs typeface="Arial" pitchFamily="34" charset="0"/>
              </a:rPr>
              <a:t>C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6629400" y="1600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362200" y="4572000"/>
            <a:ext cx="381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i="1">
                <a:solidFill>
                  <a:srgbClr val="6666FF"/>
                </a:solidFill>
                <a:cs typeface="Arial" pitchFamily="34" charset="0"/>
              </a:rPr>
              <a:t>S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705600" y="1752600"/>
            <a:ext cx="0" cy="388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2362200" y="1676400"/>
            <a:ext cx="4343400" cy="15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5715000" y="3962400"/>
            <a:ext cx="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286000" y="3886200"/>
            <a:ext cx="3338513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195513" y="4754563"/>
            <a:ext cx="2486025" cy="15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4724400" y="4800600"/>
            <a:ext cx="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178" grpId="0" animBg="1"/>
      <p:bldP spid="7185" grpId="0" animBg="1"/>
      <p:bldP spid="7186" grpId="0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(</a:t>
            </a:r>
            <a:r>
              <a:rPr lang="en-US" sz="2800" b="1" dirty="0" smtClean="0">
                <a:solidFill>
                  <a:srgbClr val="002060"/>
                </a:solidFill>
              </a:rPr>
              <a:t>law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of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supply</a:t>
            </a:r>
            <a:r>
              <a:rPr lang="ru-RU" sz="2800" b="1" dirty="0" smtClean="0">
                <a:solidFill>
                  <a:srgbClr val="002060"/>
                </a:solidFill>
              </a:rPr>
              <a:t>) — </a:t>
            </a:r>
            <a:r>
              <a:rPr lang="ru-RU" sz="3600" b="1" dirty="0" smtClean="0">
                <a:solidFill>
                  <a:srgbClr val="002060"/>
                </a:solidFill>
              </a:rPr>
              <a:t>величина предложения находится в прямой зависимости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от цены: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3600" b="1" dirty="0" smtClean="0">
                <a:solidFill>
                  <a:srgbClr val="002060"/>
                </a:solidFill>
              </a:rPr>
              <a:t>выше цена — выше величина предложения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3600" b="1" dirty="0" smtClean="0">
                <a:solidFill>
                  <a:srgbClr val="002060"/>
                </a:solidFill>
              </a:rPr>
              <a:t>ниже цена — ниже величина предложения</a:t>
            </a:r>
            <a:endParaRPr lang="en-US" sz="3600" b="1" dirty="0" smtClean="0">
              <a:solidFill>
                <a:srgbClr val="002060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предложения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76400" y="949325"/>
          <a:ext cx="5791200" cy="5383213"/>
        </p:xfrm>
        <a:graphic>
          <a:graphicData uri="http://schemas.openxmlformats.org/presentationml/2006/ole">
            <p:oleObj spid="_x0000_s22530" name="Диаграмма" r:id="rId3" imgW="3105060" imgH="2886075" progId="Excel.Sheet.8">
              <p:embed/>
            </p:oleObj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632848" cy="6480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Изменение функции предложения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7150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286000" y="3886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 rot="-5131275">
            <a:off x="2704306" y="1410494"/>
            <a:ext cx="3963988" cy="3733800"/>
          </a:xfrm>
          <a:custGeom>
            <a:avLst/>
            <a:gdLst>
              <a:gd name="T0" fmla="*/ 0 w 2496"/>
              <a:gd name="T1" fmla="*/ 0 h 2208"/>
              <a:gd name="T2" fmla="*/ 288 w 2496"/>
              <a:gd name="T3" fmla="*/ 1104 h 2208"/>
              <a:gd name="T4" fmla="*/ 1248 w 2496"/>
              <a:gd name="T5" fmla="*/ 1920 h 2208"/>
              <a:gd name="T6" fmla="*/ 2496 w 2496"/>
              <a:gd name="T7" fmla="*/ 2208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95400" y="1143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cs typeface="Arial" pitchFamily="34" charset="0"/>
              </a:rPr>
              <a:t>P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5715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cs typeface="Arial" pitchFamily="34" charset="0"/>
              </a:rPr>
              <a:t>Q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486400" y="34290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  <a:cs typeface="Arial" pitchFamily="34" charset="0"/>
              </a:rPr>
              <a:t>A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943600" y="16002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6666FF"/>
                </a:solidFill>
                <a:cs typeface="Arial" pitchFamily="34" charset="0"/>
              </a:rPr>
              <a:t>S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705600" y="3962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400800" y="3429000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>
                <a:solidFill>
                  <a:schemeClr val="bg2"/>
                </a:solidFill>
                <a:cs typeface="Arial" pitchFamily="34" charset="0"/>
              </a:rPr>
              <a:t>D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629400" y="1981200"/>
            <a:ext cx="685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6666FF"/>
                </a:solidFill>
                <a:cs typeface="Arial" pitchFamily="34" charset="0"/>
              </a:rPr>
              <a:t>S</a:t>
            </a:r>
            <a:r>
              <a:rPr lang="en-US" sz="2000" b="1" baseline="-25000">
                <a:solidFill>
                  <a:srgbClr val="6666FF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629400" y="3810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57912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791200" y="3886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4" name="AutoShape 18"/>
          <p:cNvSpPr>
            <a:spLocks/>
          </p:cNvSpPr>
          <p:nvPr/>
        </p:nvSpPr>
        <p:spPr bwMode="auto">
          <a:xfrm>
            <a:off x="2514600" y="2667000"/>
            <a:ext cx="2362200" cy="381000"/>
          </a:xfrm>
          <a:prstGeom prst="borderCallout1">
            <a:avLst>
              <a:gd name="adj1" fmla="val 30000"/>
              <a:gd name="adj2" fmla="val 103227"/>
              <a:gd name="adj3" fmla="val 320000"/>
              <a:gd name="adj4" fmla="val 154838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ru-RU">
                <a:latin typeface="Garamond" pitchFamily="18" charset="0"/>
                <a:cs typeface="Arial" pitchFamily="34" charset="0"/>
              </a:rPr>
              <a:t>Рост предложения</a:t>
            </a:r>
            <a:endParaRPr lang="en-US"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22222E-6 L 0.1125 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2" grpId="1" animBg="1"/>
      <p:bldP spid="9223" grpId="0" animBg="1"/>
      <p:bldP spid="9227" grpId="0"/>
      <p:bldP spid="9227" grpId="1"/>
      <p:bldP spid="9230" grpId="0"/>
      <p:bldP spid="9231" grpId="0" animBg="1"/>
      <p:bldP spid="9233" grpId="0" animBg="1"/>
      <p:bldP spid="92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Цены факторов производства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Налоги и субсидии государства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Цены других товаров и услуг (другие возможности получения прибыли)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продавцов на рынке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Ожидаемая в будущем цена продукта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изменения предложения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696"/>
            <a:ext cx="9144000" cy="5976392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Рынок автомобилей (иностранных и собственного производства) в России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Рабочие автомобильной промышленности согласны на снижение заработной платы и льготных выплат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Новая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робото-технология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увеличивает эффективность на фабриках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Автоваз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Национальная забастовка в автомобильной промышленности началась в полночь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Отменены квоты: ввоз импортных автомобилей растет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Цены на  сталь выросли на 10%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Крупный производитель автомобилей обанкротился, фабрики закрыты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Покупатели отвергают новые модели машин; продавцы снижают цены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Значительная нехватка потребительской электроники – потребители не могут купить новые игры и технические приспособления в достаточном количестве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20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484313"/>
            <a:ext cx="8496300" cy="5030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/>
              <a:t>1. </a:t>
            </a:r>
            <a:r>
              <a:rPr lang="ru-RU" sz="2800" b="1" dirty="0" smtClean="0"/>
              <a:t>Рабочие автомобильной промышленности согласны на снижение заработной платы и льготных выпл</a:t>
            </a:r>
            <a:r>
              <a:rPr lang="ru-RU" sz="2800" dirty="0" smtClean="0"/>
              <a:t>ат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Неценовые факторы предложения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258888" y="29241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258888" y="558958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547813" y="3213100"/>
            <a:ext cx="20161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43300" y="568166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35013" y="2655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616325" y="3160713"/>
            <a:ext cx="407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2051050" y="3644900"/>
            <a:ext cx="16573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616325" y="4097338"/>
            <a:ext cx="407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1258888" y="4149725"/>
            <a:ext cx="20177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627313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276600" y="41497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55650" y="4097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319338" y="5608638"/>
            <a:ext cx="45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111500" y="55895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Q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572000" y="32131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Кривая предложения смещается </a:t>
            </a:r>
            <a:r>
              <a:rPr lang="ru-RU" sz="2400" b="1" dirty="0" smtClean="0">
                <a:solidFill>
                  <a:srgbClr val="002060"/>
                </a:solidFill>
              </a:rPr>
              <a:t>вправо, </a:t>
            </a:r>
            <a:r>
              <a:rPr lang="ru-RU" sz="2400" b="1" dirty="0">
                <a:solidFill>
                  <a:srgbClr val="002060"/>
                </a:solidFill>
              </a:rPr>
              <a:t>предложение </a:t>
            </a:r>
            <a:r>
              <a:rPr lang="ru-RU" sz="2400" b="1" dirty="0" smtClean="0">
                <a:solidFill>
                  <a:srgbClr val="002060"/>
                </a:solidFill>
              </a:rPr>
              <a:t>растет, </a:t>
            </a:r>
            <a:r>
              <a:rPr lang="ru-RU" sz="2400" b="1" dirty="0">
                <a:solidFill>
                  <a:srgbClr val="002060"/>
                </a:solidFill>
              </a:rPr>
              <a:t>удешевление факторов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667</TotalTime>
  <Words>676</Words>
  <Application>Microsoft Office PowerPoint</Application>
  <PresentationFormat>Экран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Открытая</vt:lpstr>
      <vt:lpstr>Chart</vt:lpstr>
      <vt:lpstr>Диаграмма</vt:lpstr>
      <vt:lpstr>Слайд 1</vt:lpstr>
      <vt:lpstr>РЫНОК КУРИНОГО МЯСА</vt:lpstr>
      <vt:lpstr>Предложение. Детерминанты предложения.</vt:lpstr>
      <vt:lpstr>Предложение (supply) – количество товаров и услуг, которое производители готовы поставить на рынок в зависимости от их ЦЕНЫ</vt:lpstr>
      <vt:lpstr>Закон предложения</vt:lpstr>
      <vt:lpstr>Изменение функции предложения</vt:lpstr>
      <vt:lpstr>Неценовые факторы изменения предложения</vt:lpstr>
      <vt:lpstr>Неценовые факторы предложения</vt:lpstr>
      <vt:lpstr>Неценовые факторы предложения</vt:lpstr>
      <vt:lpstr>Неценовые факторы предложения</vt:lpstr>
      <vt:lpstr>Неценовые факторы предложения</vt:lpstr>
      <vt:lpstr>Неценовые факторы предложения</vt:lpstr>
      <vt:lpstr>Неценовые факторы предложения</vt:lpstr>
      <vt:lpstr>Неценовые факторы предложения</vt:lpstr>
      <vt:lpstr>Неценовые факторы предложения</vt:lpstr>
      <vt:lpstr>Неценовые факторы предложения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37</cp:revision>
  <dcterms:created xsi:type="dcterms:W3CDTF">2010-11-21T16:06:13Z</dcterms:created>
  <dcterms:modified xsi:type="dcterms:W3CDTF">2010-11-24T16:19:02Z</dcterms:modified>
</cp:coreProperties>
</file>