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sldIdLst>
    <p:sldId id="271" r:id="rId2"/>
    <p:sldId id="281" r:id="rId3"/>
    <p:sldId id="259" r:id="rId4"/>
    <p:sldId id="266" r:id="rId5"/>
    <p:sldId id="261" r:id="rId6"/>
    <p:sldId id="262" r:id="rId7"/>
    <p:sldId id="263" r:id="rId8"/>
    <p:sldId id="264" r:id="rId9"/>
    <p:sldId id="260" r:id="rId10"/>
    <p:sldId id="265" r:id="rId11"/>
    <p:sldId id="273" r:id="rId12"/>
    <p:sldId id="267" r:id="rId13"/>
    <p:sldId id="268" r:id="rId14"/>
    <p:sldId id="269" r:id="rId15"/>
    <p:sldId id="270" r:id="rId16"/>
    <p:sldId id="272" r:id="rId17"/>
    <p:sldId id="276" r:id="rId18"/>
    <p:sldId id="284" r:id="rId19"/>
    <p:sldId id="283" r:id="rId20"/>
    <p:sldId id="286" r:id="rId21"/>
    <p:sldId id="285" r:id="rId22"/>
    <p:sldId id="274" r:id="rId23"/>
    <p:sldId id="282" r:id="rId24"/>
    <p:sldId id="275" r:id="rId25"/>
    <p:sldId id="256" r:id="rId26"/>
    <p:sldId id="257" r:id="rId27"/>
    <p:sldId id="278" r:id="rId28"/>
    <p:sldId id="279" r:id="rId29"/>
    <p:sldId id="280" r:id="rId30"/>
    <p:sldId id="258" r:id="rId31"/>
    <p:sldId id="288" r:id="rId32"/>
    <p:sldId id="28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37537-C9F7-4143-AD7C-CCF61BC1DBEF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0FD7AC-365E-4350-8017-57CEDF89ED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5679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FD7AC-365E-4350-8017-57CEDF89ED47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3359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FD7AC-365E-4350-8017-57CEDF89ED47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812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FD7AC-365E-4350-8017-57CEDF89ED47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7067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7C7BE-0E99-4194-BC4C-9083BF1BA1B2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92B13A-BF0F-435E-9DC7-2A9089FFB9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7C7BE-0E99-4194-BC4C-9083BF1BA1B2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92B13A-BF0F-435E-9DC7-2A9089FFB9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7C7BE-0E99-4194-BC4C-9083BF1BA1B2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92B13A-BF0F-435E-9DC7-2A9089FFB9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7C7BE-0E99-4194-BC4C-9083BF1BA1B2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92B13A-BF0F-435E-9DC7-2A9089FFB9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7C7BE-0E99-4194-BC4C-9083BF1BA1B2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92B13A-BF0F-435E-9DC7-2A9089FFB9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7C7BE-0E99-4194-BC4C-9083BF1BA1B2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92B13A-BF0F-435E-9DC7-2A9089FFB9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7C7BE-0E99-4194-BC4C-9083BF1BA1B2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92B13A-BF0F-435E-9DC7-2A9089FFB9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7C7BE-0E99-4194-BC4C-9083BF1BA1B2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92B13A-BF0F-435E-9DC7-2A9089FFB9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7C7BE-0E99-4194-BC4C-9083BF1BA1B2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92B13A-BF0F-435E-9DC7-2A9089FFB9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7C7BE-0E99-4194-BC4C-9083BF1BA1B2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92B13A-BF0F-435E-9DC7-2A9089FFB9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7C7BE-0E99-4194-BC4C-9083BF1BA1B2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92B13A-BF0F-435E-9DC7-2A9089FFB9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FD7C7BE-0E99-4194-BC4C-9083BF1BA1B2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D92B13A-BF0F-435E-9DC7-2A9089FFB9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&#1063;&#1072;&#1089;&#1090;&#1100;%20&#1042;.ppt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&#1063;&#1072;&#1089;&#1090;&#1100;%20&#1042;.ppt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&#1063;&#1072;&#1089;&#1090;&#1100;%20&#1042;.ppt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&#1063;&#1072;&#1089;&#1090;&#1100;%20&#1042;.ppt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&#1063;&#1072;&#1089;&#1090;&#1100;%20&#1042;.pptx" TargetMode="Externa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school-collection.edu.ru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&#1063;&#1072;&#1089;&#1090;&#1100;%20&#1040;.docx" TargetMode="Externa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hyperlink" Target="&#1063;&#1072;&#1089;&#1090;&#1100;%20&#1042;.ppt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hyperlink" Target="&#1063;&#1072;&#1089;&#1090;&#1100;%20&#1042;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&#1063;&#1072;&#1089;&#1090;&#1100;%20&#1042;.pptx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&#1063;&#1072;&#1089;&#1090;&#1100;%20&#1042;.ppt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&#1063;&#1072;&#1089;&#1090;&#1100;%20&#1042;.pptx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&#1063;&#1072;&#1089;&#1090;&#1100;%20&#1042;.pptx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&#1063;&#1072;&#1089;&#1090;&#1100;%20&#1042;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&#1063;&#1072;&#1089;&#1090;&#1100;%20&#1042;.ppt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&#1063;&#1072;&#1089;&#1090;&#1100;%20&#1042;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&#1063;&#1072;&#1089;&#1090;&#1100;%20&#1042;.pptx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&#1063;&#1072;&#1089;&#1090;&#1100;%20&#1042;.pptx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zavuch.info/" TargetMode="External"/><Relationship Id="rId3" Type="http://schemas.openxmlformats.org/officeDocument/2006/relationships/hyperlink" Target="http://fcior.edu.ru/" TargetMode="External"/><Relationship Id="rId7" Type="http://schemas.openxmlformats.org/officeDocument/2006/relationships/hyperlink" Target="http://pedsovet.org/" TargetMode="External"/><Relationship Id="rId2" Type="http://schemas.openxmlformats.org/officeDocument/2006/relationships/hyperlink" Target="http://fipi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chportal.ru/" TargetMode="External"/><Relationship Id="rId5" Type="http://schemas.openxmlformats.org/officeDocument/2006/relationships/hyperlink" Target="http://1september.ru/" TargetMode="External"/><Relationship Id="rId4" Type="http://schemas.openxmlformats.org/officeDocument/2006/relationships/hyperlink" Target="http://school-collection.edu.ru/" TargetMode="External"/><Relationship Id="rId9" Type="http://schemas.openxmlformats.org/officeDocument/2006/relationships/hyperlink" Target="&#1063;&#1072;&#1089;&#1090;&#1100;%20&#1042;.ppt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образовательное учреждение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Средняя общеобразовательная школа №6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447800"/>
            <a:ext cx="7602048" cy="5221560"/>
          </a:xfrm>
        </p:spPr>
        <p:txBody>
          <a:bodyPr>
            <a:normAutofit lnSpcReduction="10000"/>
          </a:bodyPr>
          <a:lstStyle/>
          <a:p>
            <a:pPr marL="82296" indent="0"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Методическая разработка учебной темы </a:t>
            </a:r>
          </a:p>
          <a:p>
            <a:pPr marL="82296" indent="0"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«Экономические системы» </a:t>
            </a:r>
          </a:p>
          <a:p>
            <a:pPr marL="82296" indent="0"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 различных ступенях экономического образования школьников.</a:t>
            </a:r>
          </a:p>
          <a:p>
            <a:pPr marL="82296" indent="0" algn="ctr"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Выполнила учитель экономики</a:t>
            </a:r>
          </a:p>
          <a:p>
            <a:pPr marL="82296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Бутылина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И.Е.</a:t>
            </a:r>
          </a:p>
          <a:p>
            <a:pPr marL="82296" indent="0">
              <a:buNone/>
            </a:pP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Г.Богородск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2012 г.</a:t>
            </a:r>
          </a:p>
        </p:txBody>
      </p:sp>
    </p:spTree>
    <p:extLst>
      <p:ext uri="{BB962C8B-B14F-4D97-AF65-F5344CB8AC3E}">
        <p14:creationId xmlns:p14="http://schemas.microsoft.com/office/powerpoint/2010/main" xmlns="" val="104380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68867034"/>
              </p:ext>
            </p:extLst>
          </p:nvPr>
        </p:nvGraphicFramePr>
        <p:xfrm>
          <a:off x="1187624" y="4221088"/>
          <a:ext cx="7818834" cy="237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9417"/>
                <a:gridCol w="3909417"/>
              </a:tblGrid>
              <a:tr h="32341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 класс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04830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Основные проблемы экономики.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Экономическая система как понятие.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Типы экономических систем: традиционная, рыночная, командная.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Смешанная экономика.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Знать основные проблемы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экономики.</a:t>
                      </a:r>
                    </a:p>
                    <a:p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Приводить примеры решения основных проблем в различных экономических системах.</a:t>
                      </a:r>
                    </a:p>
                    <a:p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Объяснять особенности хозяйственного механизма в различных экономических системах: способ регулирования экономической деятельности на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макроэкономичесном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уровне, системы стимулов и мотиваций, конкретных экономических связей между предприятиями и фирмами.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57060643"/>
              </p:ext>
            </p:extLst>
          </p:nvPr>
        </p:nvGraphicFramePr>
        <p:xfrm>
          <a:off x="1187624" y="188638"/>
          <a:ext cx="7848872" cy="3992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/>
                <a:gridCol w="3924436"/>
              </a:tblGrid>
              <a:tr h="27461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Понятия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Умения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133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 класс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9001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Основные вопросы экономики: Что? Как? Для кого?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Типы экономических систем: традиционная, командная, рыночная.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Смешанная экономика.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Экономические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неэкономические стимулы.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Различать, как решаются основные вопросы экономики в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различных экономических системах.</a:t>
                      </a:r>
                    </a:p>
                    <a:p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Различать традиционную, командную, рыночную экономические системы; смешанную экономику.</a:t>
                      </a:r>
                    </a:p>
                    <a:p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Приводить примеры преимуществ экономических и неэкономических стимулов.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3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 класс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161780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Главные вопросы экономики.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Понятие экономической системы.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Традиционная экономика.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Рыночная экономика.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Сравнительная характеристика экономических систем.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Смешанная экономика как способ объединения преимуществ командной и рыночной экономики.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Российская экономика на современном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этапе.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Выделять преимущества и недостатки различных типов экономических систем.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Аргументировать необходимость перехода к смешанной экономике.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Выделять особенности современной российской экономики, понимать трудности перехода от командной экономики к рыночной.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-конечная звезда 4">
            <a:hlinkClick r:id="rId2" action="ppaction://hlinkpres?slideindex=2&amp;slidetitle=Содержание"/>
          </p:cNvPr>
          <p:cNvSpPr/>
          <p:nvPr/>
        </p:nvSpPr>
        <p:spPr>
          <a:xfrm>
            <a:off x="8676456" y="6406480"/>
            <a:ext cx="338336" cy="31318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897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458032" cy="77809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hlinkClick r:id="rId2" action="ppaction://hlinkpres?slideindex=2&amp;slidetitle=Содержание"/>
              </a:rPr>
              <a:t>Цели и задачи раздела</a:t>
            </a:r>
            <a:endParaRPr lang="ru-RU" sz="4000" dirty="0"/>
          </a:p>
        </p:txBody>
      </p:sp>
      <p:pic>
        <p:nvPicPr>
          <p:cNvPr id="1026" name="Picture 2">
            <a:hlinkClick r:id="rId2" action="ppaction://hlinkpres?slideindex=2&amp;slidetitle=Содержание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60432" y="6309320"/>
            <a:ext cx="533849" cy="455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331640" y="1002183"/>
            <a:ext cx="7344816" cy="5459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 pitchFamily="18" charset="0"/>
                <a:ea typeface="Calibri"/>
                <a:cs typeface="Times New Roman" pitchFamily="18" charset="0"/>
              </a:rPr>
              <a:t>Познавательная </a:t>
            </a:r>
            <a:endParaRPr lang="ru-RU" b="1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познакомить </a:t>
            </a:r>
            <a:r>
              <a:rPr lang="ru-RU" sz="1600" dirty="0" err="1">
                <a:latin typeface="Times New Roman" pitchFamily="18" charset="0"/>
                <a:ea typeface="Calibri"/>
                <a:cs typeface="Times New Roman" pitchFamily="18" charset="0"/>
              </a:rPr>
              <a:t>обучащихся</a:t>
            </a: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 с понятиями: основные вопросы экономики Что? Как? Для Кого</a:t>
            </a:r>
            <a:r>
              <a:rPr lang="ru-RU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?,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экономическая система, традиционная, командная, рыночная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экономические системы, экономические и неэкономические стимулы;</a:t>
            </a:r>
            <a:endParaRPr lang="ru-RU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выделять </a:t>
            </a: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преимущества и недостатки различных типов экономических систем.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аргументировать </a:t>
            </a: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необходимость перехода к смешанной экономике.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выделять </a:t>
            </a: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особенности современной российской экономики, понимать трудности перехода от командной экономики к рыночной.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Развивающая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-</a:t>
            </a: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развивать навыки учебной деятельности (составление СЛС, таблиц), работы с различными источниками информации;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- развивать умения размышлять, сравнивать, обобщать.</a:t>
            </a:r>
          </a:p>
          <a:p>
            <a:r>
              <a:rPr lang="ru-RU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Воспитательная</a:t>
            </a:r>
          </a:p>
          <a:p>
            <a:r>
              <a:rPr lang="ru-RU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– грамотно использовать информационные ресурсы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269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332656"/>
            <a:ext cx="7448880" cy="926976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  <a:hlinkClick r:id="rId2" action="ppaction://hlinkpres?slideindex=1&amp;slidetitle="/>
              </a:rPr>
              <a:t>Учет возрастных и познавательных особенностей 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  <a:hlinkClick r:id="rId2" action="ppaction://hlinkpres?slideindex=1&amp;slidetitle="/>
              </a:rPr>
              <a:t>учащихся 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  <a:hlinkClick r:id="rId2" action="ppaction://hlinkpres?slideindex=1&amp;slidetitle="/>
              </a:rPr>
              <a:t/>
            </a:r>
            <a:br>
              <a:rPr lang="ru-RU" sz="3600" dirty="0">
                <a:effectLst/>
                <a:latin typeface="Times New Roman" pitchFamily="18" charset="0"/>
                <a:cs typeface="Times New Roman" pitchFamily="18" charset="0"/>
                <a:hlinkClick r:id="rId2" action="ppaction://hlinkpres?slideindex=1&amp;slidetitle=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73992516"/>
              </p:ext>
            </p:extLst>
          </p:nvPr>
        </p:nvGraphicFramePr>
        <p:xfrm>
          <a:off x="1187624" y="1268759"/>
          <a:ext cx="7803195" cy="54268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1977"/>
                <a:gridCol w="1589699"/>
                <a:gridCol w="1888717"/>
                <a:gridCol w="1407246"/>
                <a:gridCol w="1715556"/>
              </a:tblGrid>
              <a:tr h="733532"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Возрастные группы по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Выгодскому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Ведущий вид деятельности (ВВД) по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Выгодскому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Методы обучения по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Бабанскому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обучения 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Виды уроков 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343176"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школьный возраст. (10(11) -14(15))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Интимно- личностные общение в учебной и других видах деятельности. 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Наглядность; практический метод обучения; метод самостоятельной работы.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Печатные пособия; Условно-графическая наглядность (графики, таблицы, дидактические материалы); </a:t>
                      </a:r>
                    </a:p>
                    <a:p>
                      <a:pPr>
                        <a:lnSpc>
                          <a:spcPts val="1575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Технические средства.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Комбинированный урок; Семинар-практикум; Школьная лекция; Устный опрос. 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251883"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Старший школьный возраст (14(15) - 16(17)) 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Учебно-профессиональная деятельность. 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Наглядность; практический метод обучения; метод самостоятельной работы. 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Проекционный материал; </a:t>
                      </a:r>
                    </a:p>
                    <a:p>
                      <a:pPr>
                        <a:lnSpc>
                          <a:spcPts val="1575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Печатные пособия; Условно-графическая наглядность; </a:t>
                      </a:r>
                    </a:p>
                    <a:p>
                      <a:pPr>
                        <a:lnSpc>
                          <a:spcPts val="1575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Технические средства. 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Лекция; Лабораторная работа; Семинар-конференция; Семинар-практикум; зачет.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4-конечная звезда 4">
            <a:hlinkClick r:id="rId2" action="ppaction://hlinkpres?slideindex=2&amp;slidetitle=Содержание"/>
          </p:cNvPr>
          <p:cNvSpPr/>
          <p:nvPr/>
        </p:nvSpPr>
        <p:spPr>
          <a:xfrm>
            <a:off x="8676456" y="6406480"/>
            <a:ext cx="338336" cy="31318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899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530040" cy="64807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Возможности реализации различных форм обучения с использованием ИКТ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19159520"/>
              </p:ext>
            </p:extLst>
          </p:nvPr>
        </p:nvGraphicFramePr>
        <p:xfrm>
          <a:off x="1187624" y="908720"/>
          <a:ext cx="7776864" cy="58301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4386"/>
                <a:gridCol w="3026239"/>
                <a:gridCol w="3026239"/>
              </a:tblGrid>
              <a:tr h="378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Формы обучения     </a:t>
                      </a:r>
                    </a:p>
                    <a:p>
                      <a:pPr marR="179705" indent="540385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409" marR="414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Функции разных форм обучения                 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409" marR="414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Формы реализации с использованием ИКТ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409" marR="41409" marT="0" marB="0"/>
                </a:tc>
              </a:tr>
              <a:tr h="8888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Практическая работа </a:t>
                      </a:r>
                    </a:p>
                    <a:p>
                      <a:pPr marR="179705" indent="540385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409" marR="41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1.Закрепление теоретического материала, полученного в ходе занятий и самостоятельной работы.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409" marR="41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1.Упражнения по образцу, включенные в интерактивные цифровых образовательные ресурсы (плакаты, таблицы, тесты - задания с выбором ответа)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409" marR="41409" marT="0" marB="0"/>
                </a:tc>
              </a:tr>
              <a:tr h="634863">
                <a:tc>
                  <a:txBody>
                    <a:bodyPr/>
                    <a:lstStyle/>
                    <a:p>
                      <a:pPr marR="179705" indent="540385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409" marR="41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2.Вооружение основными умениями и навыками, необходимыми для    владения данной темой по программе.     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409" marR="41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Упражнения в практическом применении формируемых умений и навыков в виде цифровых ресурсов (тренажеров).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409" marR="41409" marT="0" marB="0"/>
                </a:tc>
              </a:tr>
              <a:tr h="634863">
                <a:tc>
                  <a:txBody>
                    <a:bodyPr/>
                    <a:lstStyle/>
                    <a:p>
                      <a:pPr marR="179705" indent="540385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409" marR="41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3.Формирование навыков исследовательской самостоятельной работы.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409" marR="41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3.Самостоятельное выполнение упражнений, заданий,  входящих в цифровой образовательный ресурс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409" marR="41409" marT="0" marB="0"/>
                </a:tc>
              </a:tr>
              <a:tr h="1269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Семинар </a:t>
                      </a:r>
                    </a:p>
                    <a:p>
                      <a:pPr marR="179705" indent="540385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409" marR="41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1.Углубление знаний по отдельным вопросам теории и практики предмета.    </a:t>
                      </a:r>
                    </a:p>
                    <a:p>
                      <a:pPr marR="179705" indent="540385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409" marR="41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1.Доклады 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учащихся 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их последующее обсуждение, обмен мнениями по проблемам, вынесенным на семинар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(с использованием мультимедийных презентаций, иллюстрирующих и структурирующих учебный материал)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409" marR="41409" marT="0" marB="0"/>
                </a:tc>
              </a:tr>
              <a:tr h="888809">
                <a:tc>
                  <a:txBody>
                    <a:bodyPr/>
                    <a:lstStyle/>
                    <a:p>
                      <a:pPr marR="179705" indent="540385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409" marR="41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Развитие интереса к знаниям и к  предмету.   </a:t>
                      </a:r>
                    </a:p>
                    <a:p>
                      <a:pPr marR="179705" indent="540385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409" marR="41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2.Выступление 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ученого</a:t>
                      </a:r>
                      <a:r>
                        <a:rPr lang="ru-RU" sz="11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или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                специалиста той или иной области ( просмотр видеоматериалов), ответы на вопросы и обмен мнениями по вопросам, затронутым в выступлении.                    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409" marR="41409" marT="0" marB="0"/>
                </a:tc>
              </a:tr>
              <a:tr h="993700">
                <a:tc>
                  <a:txBody>
                    <a:bodyPr/>
                    <a:lstStyle/>
                    <a:p>
                      <a:pPr marR="179705" indent="540385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409" marR="41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Формирование   самообразовательных навыков при изучении литературных источников,   их конспектирования, анализа и систематизации знаний по теме (или темам).          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409" marR="41409" marT="0" marB="0"/>
                </a:tc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Самостоятельный подбор материала и анализ его, представление результатов работы в виде мультимедийной презентации по теме.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409" marR="4140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0916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13476411"/>
              </p:ext>
            </p:extLst>
          </p:nvPr>
        </p:nvGraphicFramePr>
        <p:xfrm>
          <a:off x="1187624" y="260648"/>
          <a:ext cx="7776865" cy="6614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4387"/>
                <a:gridCol w="3026239"/>
                <a:gridCol w="3026239"/>
              </a:tblGrid>
              <a:tr h="11831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Лекция    </a:t>
                      </a:r>
                    </a:p>
                    <a:p>
                      <a:pPr marR="179705" indent="540385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008" marR="330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1.Вооружение </a:t>
                      </a:r>
                      <a:r>
                        <a:rPr lang="ru-RU" sz="1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обучающихся </a:t>
                      </a: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информационно - познавательными и методическими знаниями, умениями и навыками. 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008" marR="330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1.Начинать с четкой формулировки главной проблемы и раскрытия путей ее решения (постановка цели и оформление плана работы над темой представлены  в мультимедийной презентации)                                                            </a:t>
                      </a:r>
                    </a:p>
                    <a:p>
                      <a:pPr marR="179705" indent="540385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008" marR="33008" marT="0" marB="0"/>
                </a:tc>
              </a:tr>
              <a:tr h="1084350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008" marR="330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2.Вооружение умениями отбирать       содержание материала, в соответствии с ее целями, планом                              с логикой предмета или научного открытия.  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008" marR="330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2.Раскрытие плана и знакомство с литературой по данной теме лекции (оформление гиперссылок в оформлении слайдов)                  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                                                 </a:t>
                      </a:r>
                    </a:p>
                    <a:p>
                      <a:pPr marR="179705" indent="540385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008" marR="33008" marT="0" marB="0"/>
                </a:tc>
              </a:tr>
              <a:tr h="693641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008" marR="330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3.Формирование потребности расширения своих знаний и превращение их в способы практической деятельности.                    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008" marR="330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3.Четкое                             структурирование содержания лекции (визуальное выделение опорных понятий, деление материала на блоки в интерактивных цифровых ресурсах). 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008" marR="33008" marT="0" marB="0"/>
                </a:tc>
              </a:tr>
              <a:tr h="638150">
                <a:tc>
                  <a:txBody>
                    <a:bodyPr/>
                    <a:lstStyle/>
                    <a:p>
                      <a:pPr marR="179705" indent="540385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008" marR="330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Повышение мотивации к изучению предмета. Знакомство с дополнительной информацией, включенной в цифровой ресурс.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008" marR="330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4.Обязательность обобщения по содержанию всей лекции (оформление заключительных слайдов в презентации, формулировка выводов) .                          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008" marR="33008" marT="0" marB="0"/>
                </a:tc>
              </a:tr>
              <a:tr h="493863">
                <a:tc>
                  <a:txBody>
                    <a:bodyPr/>
                    <a:lstStyle/>
                    <a:p>
                      <a:pPr marR="179705" indent="540385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008" marR="330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 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008" marR="330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5.Включение содержания лекций контрольных заданий-миниатюр.                         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008" marR="33008" marT="0" marB="0"/>
                </a:tc>
              </a:tr>
              <a:tr h="888952">
                <a:tc>
                  <a:txBody>
                    <a:bodyPr/>
                    <a:lstStyle/>
                    <a:p>
                      <a:pPr marR="179705" indent="540385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008" marR="330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 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008" marR="330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6.Записать тезисы, составить   план интерактивной  лекции,                                                                конспектирование.                                                          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008" marR="33008" marT="0" marB="0"/>
                </a:tc>
              </a:tr>
              <a:tr h="301349"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Зачёт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008" marR="330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1.Выявление уровня усвоения материала.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008" marR="330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Беседа по материалам изученной темы 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008" marR="33008" marT="0" marB="0"/>
                </a:tc>
              </a:tr>
              <a:tr h="493863">
                <a:tc>
                  <a:txBody>
                    <a:bodyPr/>
                    <a:lstStyle/>
                    <a:p>
                      <a:pPr marR="179705" indent="540385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008" marR="330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Систематизация знаний по теме (или темам).                                 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008" marR="330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2.Фронтальная беседа по вопросам, включенным в цифровой образовательный ресурс (слайд презентации).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008" marR="33008" marT="0" marB="0"/>
                </a:tc>
              </a:tr>
              <a:tr h="592635">
                <a:tc>
                  <a:txBody>
                    <a:bodyPr/>
                    <a:lstStyle/>
                    <a:p>
                      <a:pPr marR="179705" indent="540385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008" marR="330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Выявление опорных знаний и усвоение ведущих понятий темы.  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008" marR="330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Письменная работа по теории с ответом на вопросы.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Дополнение презентации слайдами, предложенными обучающимися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008" marR="3300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5762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80325086"/>
              </p:ext>
            </p:extLst>
          </p:nvPr>
        </p:nvGraphicFramePr>
        <p:xfrm>
          <a:off x="1187624" y="260648"/>
          <a:ext cx="7704857" cy="63370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8419"/>
                <a:gridCol w="2998219"/>
                <a:gridCol w="2998219"/>
              </a:tblGrid>
              <a:tr h="1158031"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Консультация  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39" marR="629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Выявление и предупреждение                                         индивидуальных затруднений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обучающихся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ходе изучения материала (диагностика затруднений). 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39" marR="629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1.Индивидуальные и групповые занятия, включенные в цифровой образовательный ресурс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39" marR="62939" marT="0" marB="0"/>
                </a:tc>
              </a:tr>
              <a:tr h="1544041">
                <a:tc>
                  <a:txBody>
                    <a:bodyPr/>
                    <a:lstStyle/>
                    <a:p>
                      <a:pPr marR="179705" indent="540385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39" marR="629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Оказание помощи в преодолении затруднений и                      углубление в суть изучаемой проблемы.                         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39" marR="629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Фронтальная беседа на занятии по изученному материалу с опорой на вопросы ресурса или задания обучающей программы 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                           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39" marR="62939" marT="0" marB="0"/>
                </a:tc>
              </a:tr>
              <a:tr h="1158031"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Учебная конференция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39" marR="629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Обобщение материала по какому-либо разделу или большой теме. 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39" marR="629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1. Доклады, выступления по собственным  и совместным исследовательским проектам.                            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39" marR="62939" marT="0" marB="0"/>
                </a:tc>
              </a:tr>
              <a:tr h="932858">
                <a:tc>
                  <a:txBody>
                    <a:bodyPr/>
                    <a:lstStyle/>
                    <a:p>
                      <a:pPr marR="179705" indent="540385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39" marR="629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Подведение итогов творческой   работы коллектива увлечённых                                 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единомышленников. 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39" marR="629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2.Защита рефератов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 презентация проектов).                             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39" marR="62939" marT="0" marB="0"/>
                </a:tc>
              </a:tr>
              <a:tr h="1544041">
                <a:tc>
                  <a:txBody>
                    <a:bodyPr/>
                    <a:lstStyle/>
                    <a:p>
                      <a:pPr marR="179705" indent="540385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39" marR="629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Формирование навыков                 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исследовательской работы, самоанализа.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39" marR="629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3.Оценка результатов работы с литературными и другими                             источниками, использования мультимедиа средств (рефлексия).                              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39" marR="62939" marT="0" marB="0"/>
                </a:tc>
              </a:tr>
            </a:tbl>
          </a:graphicData>
        </a:graphic>
      </p:graphicFrame>
      <p:pic>
        <p:nvPicPr>
          <p:cNvPr id="3" name="Picture 2">
            <a:hlinkClick r:id="rId2" action="ppaction://hlinkpres?slideindex=2&amp;slidetitle=Содержание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60432" y="6309320"/>
            <a:ext cx="533849" cy="455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4069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458032" cy="56207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Разработка учебной темы «Экономические системы». 6 класс</a:t>
            </a:r>
            <a:endParaRPr lang="ru-RU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24744"/>
            <a:ext cx="7747000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4-конечная звезда 3">
            <a:hlinkClick r:id="rId3" action="ppaction://hlinkpres?slideindex=22&amp;slidetitle=Презентация PowerPoint"/>
          </p:cNvPr>
          <p:cNvSpPr/>
          <p:nvPr/>
        </p:nvSpPr>
        <p:spPr>
          <a:xfrm flipH="1">
            <a:off x="7020272" y="1564799"/>
            <a:ext cx="147510" cy="157695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>
            <a:hlinkClick r:id="rId3" action="ppaction://hlinkpres?slideindex=22&amp;slidetitle=Презентация PowerPoint"/>
          </p:cNvPr>
          <p:cNvSpPr/>
          <p:nvPr/>
        </p:nvSpPr>
        <p:spPr>
          <a:xfrm flipH="1">
            <a:off x="7025162" y="3206136"/>
            <a:ext cx="147510" cy="157695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>
            <a:hlinkClick r:id="rId3" action="ppaction://hlinkpres?slideindex=24&amp;slidetitle=Презентация PowerPoint"/>
          </p:cNvPr>
          <p:cNvSpPr/>
          <p:nvPr/>
        </p:nvSpPr>
        <p:spPr>
          <a:xfrm flipH="1">
            <a:off x="6997219" y="4509120"/>
            <a:ext cx="147510" cy="157695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338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36911689"/>
              </p:ext>
            </p:extLst>
          </p:nvPr>
        </p:nvGraphicFramePr>
        <p:xfrm>
          <a:off x="1187624" y="404664"/>
          <a:ext cx="7499352" cy="6192688"/>
        </p:xfrm>
        <a:graphic>
          <a:graphicData uri="http://schemas.openxmlformats.org/drawingml/2006/table">
            <a:tbl>
              <a:tblPr firstRow="1" firstCol="1" bandRow="1"/>
              <a:tblGrid>
                <a:gridCol w="937419"/>
                <a:gridCol w="937419"/>
                <a:gridCol w="937419"/>
                <a:gridCol w="937419"/>
                <a:gridCol w="937419"/>
                <a:gridCol w="937419"/>
                <a:gridCol w="937419"/>
                <a:gridCol w="937419"/>
              </a:tblGrid>
              <a:tr h="562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урока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Цели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Тип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урока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Содержание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Средства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обучения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Методы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Контрольное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 задание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Ресурсы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97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2.Типы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экономических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систем.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Смешанная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экономика.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Учащиеся выполняя проблемное задание вспоминают отличительные черты трех типов экономических систем, выявляют их преимущества и недостатки и подходят к пониманию необходимости перехода к смешанной  экономике.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Обобщение и систематизация знаний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1.Актуализация опорных знаний. Проверка домашнего задания.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 Выполнение проблемного  задания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3.Понятие смешанной </a:t>
                      </a: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экономики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4.Рефлексия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Обобщающая интерактивная схема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Раб. </a:t>
                      </a:r>
                      <a:r>
                        <a:rPr lang="ru-RU" sz="11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тетр</a:t>
                      </a: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с.30 №6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Обобщающая интерактивная схема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Групповая работа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Работа со словарем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Компьютерное тестирование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2"/>
                        </a:rPr>
                        <a:t>http</a:t>
                      </a:r>
                      <a:r>
                        <a:rPr lang="ru-RU" sz="1100" u="sng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2"/>
                        </a:rPr>
                        <a:t>://</a:t>
                      </a:r>
                      <a:r>
                        <a:rPr lang="en-US" sz="1100" u="sng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2"/>
                        </a:rPr>
                        <a:t>school</a:t>
                      </a:r>
                      <a:r>
                        <a:rPr lang="ru-RU" sz="1100" u="sng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2"/>
                        </a:rPr>
                        <a:t>-</a:t>
                      </a:r>
                      <a:r>
                        <a:rPr lang="en-US" sz="1100" u="sng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2"/>
                        </a:rPr>
                        <a:t>collection</a:t>
                      </a:r>
                      <a:r>
                        <a:rPr lang="ru-RU" sz="1100" u="sng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2"/>
                        </a:rPr>
                        <a:t>.</a:t>
                      </a:r>
                      <a:r>
                        <a:rPr lang="en-US" sz="1100" u="sng" dirty="0" err="1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2"/>
                        </a:rPr>
                        <a:t>edu</a:t>
                      </a:r>
                      <a:r>
                        <a:rPr lang="ru-RU" sz="1100" u="sng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2"/>
                        </a:rPr>
                        <a:t>.</a:t>
                      </a:r>
                      <a:r>
                        <a:rPr lang="en-US" sz="1100" u="sng" dirty="0" err="1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2"/>
                        </a:rPr>
                        <a:t>ru</a:t>
                      </a: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2"/>
                        </a:rPr>
                        <a:t>http</a:t>
                      </a:r>
                      <a:r>
                        <a:rPr lang="ru-RU" sz="1100" u="sng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2"/>
                        </a:rPr>
                        <a:t>://</a:t>
                      </a:r>
                      <a:r>
                        <a:rPr lang="en-US" sz="1100" u="sng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2"/>
                        </a:rPr>
                        <a:t>school</a:t>
                      </a:r>
                      <a:r>
                        <a:rPr lang="ru-RU" sz="1100" u="sng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2"/>
                        </a:rPr>
                        <a:t>-</a:t>
                      </a:r>
                      <a:r>
                        <a:rPr lang="en-US" sz="1100" u="sng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2"/>
                        </a:rPr>
                        <a:t>collection</a:t>
                      </a:r>
                      <a:r>
                        <a:rPr lang="ru-RU" sz="1100" u="sng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2"/>
                        </a:rPr>
                        <a:t>.</a:t>
                      </a:r>
                      <a:r>
                        <a:rPr lang="en-US" sz="1100" u="sng" dirty="0" err="1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2"/>
                        </a:rPr>
                        <a:t>edu</a:t>
                      </a:r>
                      <a:r>
                        <a:rPr lang="ru-RU" sz="1100" u="sng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2"/>
                        </a:rPr>
                        <a:t>.</a:t>
                      </a:r>
                      <a:r>
                        <a:rPr lang="en-US" sz="1100" u="sng" dirty="0" err="1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2"/>
                        </a:rPr>
                        <a:t>ru</a:t>
                      </a: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2"/>
                        </a:rPr>
                        <a:t>http</a:t>
                      </a:r>
                      <a:r>
                        <a:rPr lang="ru-RU" sz="1100" u="sng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2"/>
                        </a:rPr>
                        <a:t>://</a:t>
                      </a:r>
                      <a:r>
                        <a:rPr lang="en-US" sz="1100" u="sng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2"/>
                        </a:rPr>
                        <a:t>school</a:t>
                      </a:r>
                      <a:r>
                        <a:rPr lang="ru-RU" sz="1100" u="sng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2"/>
                        </a:rPr>
                        <a:t>-</a:t>
                      </a:r>
                      <a:r>
                        <a:rPr lang="en-US" sz="1100" u="sng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2"/>
                        </a:rPr>
                        <a:t>collection</a:t>
                      </a:r>
                      <a:r>
                        <a:rPr lang="ru-RU" sz="1100" u="sng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2"/>
                        </a:rPr>
                        <a:t>.</a:t>
                      </a:r>
                      <a:r>
                        <a:rPr lang="en-US" sz="1100" u="sng" dirty="0" err="1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2"/>
                        </a:rPr>
                        <a:t>edu</a:t>
                      </a:r>
                      <a:r>
                        <a:rPr lang="ru-RU" sz="1100" u="sng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2"/>
                        </a:rPr>
                        <a:t>.</a:t>
                      </a:r>
                      <a:r>
                        <a:rPr lang="en-US" sz="1100" u="sng" dirty="0" err="1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2"/>
                        </a:rPr>
                        <a:t>ru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0638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8 класс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052736"/>
            <a:ext cx="7675562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4-конечная звезда 6">
            <a:hlinkClick r:id="rId3" action="ppaction://hlinkfile"/>
          </p:cNvPr>
          <p:cNvSpPr/>
          <p:nvPr/>
        </p:nvSpPr>
        <p:spPr>
          <a:xfrm flipH="1">
            <a:off x="7167782" y="5085184"/>
            <a:ext cx="147510" cy="157695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>
            <a:hlinkClick r:id="rId4" action="ppaction://hlinkpres?slideindex=22&amp;slidetitle=Презентация PowerPoint"/>
          </p:cNvPr>
          <p:cNvSpPr/>
          <p:nvPr/>
        </p:nvSpPr>
        <p:spPr>
          <a:xfrm flipH="1">
            <a:off x="6372200" y="2060848"/>
            <a:ext cx="147510" cy="157695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781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4-конечная звезда 9">
            <a:hlinkClick r:id="rId2" action="ppaction://hlinkpres?slideindex=27&amp;slidetitle=Часть С. Задания с развёрнутым ответом."/>
          </p:cNvPr>
          <p:cNvSpPr/>
          <p:nvPr/>
        </p:nvSpPr>
        <p:spPr>
          <a:xfrm flipH="1">
            <a:off x="7236296" y="4437112"/>
            <a:ext cx="147510" cy="157695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4" name="Picture 6">
            <a:hlinkClick r:id="rId2" action="ppaction://hlinkpres?slideindex=29&amp;slidetitle=Часть С. Задания с развёрнутым ответом.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35100" y="404664"/>
            <a:ext cx="7499350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4-конечная звезда 14">
            <a:hlinkClick r:id="rId2" action="ppaction://hlinkpres?slideindex=25&amp;slidetitle=Часть В. Задания с кратким ответом."/>
          </p:cNvPr>
          <p:cNvSpPr/>
          <p:nvPr/>
        </p:nvSpPr>
        <p:spPr>
          <a:xfrm flipH="1">
            <a:off x="7236296" y="1124744"/>
            <a:ext cx="147510" cy="157695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686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3004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908720"/>
            <a:ext cx="7602048" cy="576064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 action="ppaction://hlinkpres?slideindex=3&amp;slidetitle=Пояснительная записка"/>
              </a:rPr>
              <a:t>Пояснительная записка.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 action="ppaction://hlinkpres?slideindex=11&amp;slidetitle=Цели и задачи раздела"/>
              </a:rPr>
              <a:t>Цели и задачи раздела.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  <a:hlinkClick r:id="rId2" action="ppaction://hlinkpres?slideindex=12&amp;slidetitle=Учет возрастных и познавательных особенностей учащихся"/>
              </a:rPr>
              <a:t>Учет возрастных и познавательных особенностей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 action="ppaction://hlinkpres?slideindex=12&amp;slidetitle=Учет возрастных и познавательных особенностей учащихся"/>
              </a:rPr>
              <a:t>учащихся.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hlinkClick r:id="rId2" action="ppaction://hlinkpres?slideindex=13&amp;slidetitle=Возможности реализации различных форм обучения с использо..."/>
              </a:rPr>
              <a:t>Возможности реализации различных форм обучения с использованием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 action="ppaction://hlinkpres?slideindex=13&amp;slidetitle=Возможности реализации различных форм обучения с использо..."/>
              </a:rPr>
              <a:t>ИКТ.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  <a:hlinkClick r:id="rId2" action="ppaction://hlinkpres?slideindex=16&amp;slidetitle=Разработка учебной темы «Экономические системы». 6 класс"/>
              </a:rPr>
              <a:t>Разработка учебной темы «Экономические системы».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hlinkClick r:id="rId2" action="ppaction://hlinkpres?slideindex=30&amp;slidetitle=Мониторинг «Экономические системы»"/>
              </a:rPr>
              <a:t>Мониторинг.</a:t>
            </a:r>
            <a:endParaRPr lang="ru-RU" sz="2400" dirty="0" smtClean="0"/>
          </a:p>
          <a:p>
            <a:r>
              <a:rPr lang="ru-RU" sz="2400" dirty="0" smtClean="0">
                <a:hlinkClick r:id="rId2" action="ppaction://hlinkpres?slideindex=32&amp;slidetitle=Список использованной литературы"/>
              </a:rPr>
              <a:t>Список использованной литературы.</a:t>
            </a:r>
            <a:r>
              <a:rPr lang="ru-RU" sz="2400" dirty="0">
                <a:hlinkClick r:id="rId2" action="ppaction://hlinkpres?slideindex=32&amp;slidetitle=Список использованной литературы"/>
              </a:rPr>
              <a:t/>
            </a:r>
            <a:br>
              <a:rPr lang="ru-RU" sz="2400" dirty="0">
                <a:hlinkClick r:id="rId2" action="ppaction://hlinkpres?slideindex=32&amp;slidetitle=Список использованной литературы"/>
              </a:rPr>
            </a:br>
            <a:endParaRPr lang="ru-RU" sz="2400" dirty="0" smtClean="0"/>
          </a:p>
          <a:p>
            <a:pPr marL="82296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23138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458032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10 класс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475656" y="1124744"/>
            <a:ext cx="7499350" cy="464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3895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404664"/>
            <a:ext cx="7746064" cy="6336704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Учитывая возрастные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познавательные особенности учащихся в 6 классе большое внимание уделяется наглядности (иллюстрации), чередованию различных видов учебной деятельности ( работа с текстом учебника, интерактивной схемой, схематичная запись материала в тетрадь). На уроке и при подготовке домашнего задания идет формирование навыков интерпретации и преобразования учебного материала из одной формы в другую (схема – развернутый ответ, таблица – обобщающая характеристика, определение).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8 классе особое внимание уделяется самостоятельной работе учащихся, формированию навыков работы с различными источниками информации, грамотному использованию информационных ресурсов, подготовке к ГИА.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10 классе идет систематизация и обобщение материала на основе самостоятельной работы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 различными источниками информации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 отрабатываются навыки грамотного использования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информационных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ресурсов, упор делается на задания с кратким и развернутым ответом (подготовка к ЕГЭ).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4-конечная звезда 3">
            <a:hlinkClick r:id="rId2" action="ppaction://hlinkpres?slideindex=2&amp;slidetitle=Содержание"/>
          </p:cNvPr>
          <p:cNvSpPr/>
          <p:nvPr/>
        </p:nvSpPr>
        <p:spPr>
          <a:xfrm>
            <a:off x="8715404" y="6357958"/>
            <a:ext cx="285720" cy="26917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156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5"/>
          <p:cNvSpPr/>
          <p:nvPr/>
        </p:nvSpPr>
        <p:spPr>
          <a:xfrm>
            <a:off x="3893272" y="2877648"/>
            <a:ext cx="1869768" cy="1368152"/>
          </a:xfrm>
          <a:custGeom>
            <a:avLst/>
            <a:gdLst>
              <a:gd name="connsiteX0" fmla="*/ 0 w 1944052"/>
              <a:gd name="connsiteY0" fmla="*/ 324015 h 1944052"/>
              <a:gd name="connsiteX1" fmla="*/ 324015 w 1944052"/>
              <a:gd name="connsiteY1" fmla="*/ 0 h 1944052"/>
              <a:gd name="connsiteX2" fmla="*/ 1620037 w 1944052"/>
              <a:gd name="connsiteY2" fmla="*/ 0 h 1944052"/>
              <a:gd name="connsiteX3" fmla="*/ 1944052 w 1944052"/>
              <a:gd name="connsiteY3" fmla="*/ 324015 h 1944052"/>
              <a:gd name="connsiteX4" fmla="*/ 1944052 w 1944052"/>
              <a:gd name="connsiteY4" fmla="*/ 1620037 h 1944052"/>
              <a:gd name="connsiteX5" fmla="*/ 1620037 w 1944052"/>
              <a:gd name="connsiteY5" fmla="*/ 1944052 h 1944052"/>
              <a:gd name="connsiteX6" fmla="*/ 324015 w 1944052"/>
              <a:gd name="connsiteY6" fmla="*/ 1944052 h 1944052"/>
              <a:gd name="connsiteX7" fmla="*/ 0 w 1944052"/>
              <a:gd name="connsiteY7" fmla="*/ 1620037 h 1944052"/>
              <a:gd name="connsiteX8" fmla="*/ 0 w 1944052"/>
              <a:gd name="connsiteY8" fmla="*/ 324015 h 1944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44052" h="1944052">
                <a:moveTo>
                  <a:pt x="0" y="324015"/>
                </a:moveTo>
                <a:cubicBezTo>
                  <a:pt x="0" y="145066"/>
                  <a:pt x="145066" y="0"/>
                  <a:pt x="324015" y="0"/>
                </a:cubicBezTo>
                <a:lnTo>
                  <a:pt x="1620037" y="0"/>
                </a:lnTo>
                <a:cubicBezTo>
                  <a:pt x="1798986" y="0"/>
                  <a:pt x="1944052" y="145066"/>
                  <a:pt x="1944052" y="324015"/>
                </a:cubicBezTo>
                <a:lnTo>
                  <a:pt x="1944052" y="1620037"/>
                </a:lnTo>
                <a:cubicBezTo>
                  <a:pt x="1944052" y="1798986"/>
                  <a:pt x="1798986" y="1944052"/>
                  <a:pt x="1620037" y="1944052"/>
                </a:cubicBezTo>
                <a:lnTo>
                  <a:pt x="324015" y="1944052"/>
                </a:lnTo>
                <a:cubicBezTo>
                  <a:pt x="145066" y="1944052"/>
                  <a:pt x="0" y="1798986"/>
                  <a:pt x="0" y="1620037"/>
                </a:cubicBezTo>
                <a:lnTo>
                  <a:pt x="0" y="32401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6341" tIns="186341" rIns="186341" bIns="186341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kern="1200" dirty="0" smtClean="0"/>
              <a:t>Главные</a:t>
            </a:r>
            <a:r>
              <a:rPr lang="ru-RU" b="1" kern="1200" dirty="0" smtClean="0"/>
              <a:t> в</a:t>
            </a:r>
            <a:r>
              <a:rPr lang="ru-RU" kern="1200" dirty="0" smtClean="0"/>
              <a:t>опросы экономики</a:t>
            </a:r>
          </a:p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dirty="0" smtClean="0"/>
              <a:t>Что? Как? Для кого?</a:t>
            </a:r>
            <a:endParaRPr lang="ru-RU" kern="1200" dirty="0"/>
          </a:p>
        </p:txBody>
      </p:sp>
      <p:sp>
        <p:nvSpPr>
          <p:cNvPr id="8" name="Полилиния 7"/>
          <p:cNvSpPr/>
          <p:nvPr/>
        </p:nvSpPr>
        <p:spPr>
          <a:xfrm>
            <a:off x="3872230" y="1533839"/>
            <a:ext cx="1892627" cy="858125"/>
          </a:xfrm>
          <a:custGeom>
            <a:avLst/>
            <a:gdLst>
              <a:gd name="connsiteX0" fmla="*/ 0 w 1302515"/>
              <a:gd name="connsiteY0" fmla="*/ 217090 h 1302515"/>
              <a:gd name="connsiteX1" fmla="*/ 217090 w 1302515"/>
              <a:gd name="connsiteY1" fmla="*/ 0 h 1302515"/>
              <a:gd name="connsiteX2" fmla="*/ 1085425 w 1302515"/>
              <a:gd name="connsiteY2" fmla="*/ 0 h 1302515"/>
              <a:gd name="connsiteX3" fmla="*/ 1302515 w 1302515"/>
              <a:gd name="connsiteY3" fmla="*/ 217090 h 1302515"/>
              <a:gd name="connsiteX4" fmla="*/ 1302515 w 1302515"/>
              <a:gd name="connsiteY4" fmla="*/ 1085425 h 1302515"/>
              <a:gd name="connsiteX5" fmla="*/ 1085425 w 1302515"/>
              <a:gd name="connsiteY5" fmla="*/ 1302515 h 1302515"/>
              <a:gd name="connsiteX6" fmla="*/ 217090 w 1302515"/>
              <a:gd name="connsiteY6" fmla="*/ 1302515 h 1302515"/>
              <a:gd name="connsiteX7" fmla="*/ 0 w 1302515"/>
              <a:gd name="connsiteY7" fmla="*/ 1085425 h 1302515"/>
              <a:gd name="connsiteX8" fmla="*/ 0 w 1302515"/>
              <a:gd name="connsiteY8" fmla="*/ 217090 h 130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2515" h="1302515">
                <a:moveTo>
                  <a:pt x="0" y="217090"/>
                </a:moveTo>
                <a:cubicBezTo>
                  <a:pt x="0" y="97195"/>
                  <a:pt x="97195" y="0"/>
                  <a:pt x="217090" y="0"/>
                </a:cubicBezTo>
                <a:lnTo>
                  <a:pt x="1085425" y="0"/>
                </a:lnTo>
                <a:cubicBezTo>
                  <a:pt x="1205320" y="0"/>
                  <a:pt x="1302515" y="97195"/>
                  <a:pt x="1302515" y="217090"/>
                </a:cubicBezTo>
                <a:lnTo>
                  <a:pt x="1302515" y="1085425"/>
                </a:lnTo>
                <a:cubicBezTo>
                  <a:pt x="1302515" y="1205320"/>
                  <a:pt x="1205320" y="1302515"/>
                  <a:pt x="1085425" y="1302515"/>
                </a:cubicBezTo>
                <a:lnTo>
                  <a:pt x="217090" y="1302515"/>
                </a:lnTo>
                <a:cubicBezTo>
                  <a:pt x="97195" y="1302515"/>
                  <a:pt x="0" y="1205320"/>
                  <a:pt x="0" y="1085425"/>
                </a:cubicBezTo>
                <a:lnTo>
                  <a:pt x="0" y="217090"/>
                </a:lnTo>
                <a:close/>
              </a:path>
            </a:pathLst>
          </a:cu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132164" tIns="132164" rIns="132164" bIns="132164" numCol="1" spcCol="1270" anchor="ctr" anchorCtr="0">
            <a:noAutofit/>
          </a:bodyPr>
          <a:lstStyle/>
          <a:p>
            <a:pPr lvl="0"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3200" kern="1200" dirty="0" smtClean="0"/>
              <a:t>Выбор</a:t>
            </a:r>
            <a:endParaRPr lang="ru-RU" sz="3200" kern="1200" dirty="0"/>
          </a:p>
        </p:txBody>
      </p:sp>
      <p:sp>
        <p:nvSpPr>
          <p:cNvPr id="10" name="Полилиния 9"/>
          <p:cNvSpPr/>
          <p:nvPr/>
        </p:nvSpPr>
        <p:spPr>
          <a:xfrm>
            <a:off x="6504969" y="1082540"/>
            <a:ext cx="1955463" cy="1138386"/>
          </a:xfrm>
          <a:custGeom>
            <a:avLst/>
            <a:gdLst>
              <a:gd name="connsiteX0" fmla="*/ 0 w 1302515"/>
              <a:gd name="connsiteY0" fmla="*/ 217090 h 1302515"/>
              <a:gd name="connsiteX1" fmla="*/ 217090 w 1302515"/>
              <a:gd name="connsiteY1" fmla="*/ 0 h 1302515"/>
              <a:gd name="connsiteX2" fmla="*/ 1085425 w 1302515"/>
              <a:gd name="connsiteY2" fmla="*/ 0 h 1302515"/>
              <a:gd name="connsiteX3" fmla="*/ 1302515 w 1302515"/>
              <a:gd name="connsiteY3" fmla="*/ 217090 h 1302515"/>
              <a:gd name="connsiteX4" fmla="*/ 1302515 w 1302515"/>
              <a:gd name="connsiteY4" fmla="*/ 1085425 h 1302515"/>
              <a:gd name="connsiteX5" fmla="*/ 1085425 w 1302515"/>
              <a:gd name="connsiteY5" fmla="*/ 1302515 h 1302515"/>
              <a:gd name="connsiteX6" fmla="*/ 217090 w 1302515"/>
              <a:gd name="connsiteY6" fmla="*/ 1302515 h 1302515"/>
              <a:gd name="connsiteX7" fmla="*/ 0 w 1302515"/>
              <a:gd name="connsiteY7" fmla="*/ 1085425 h 1302515"/>
              <a:gd name="connsiteX8" fmla="*/ 0 w 1302515"/>
              <a:gd name="connsiteY8" fmla="*/ 217090 h 130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2515" h="1302515">
                <a:moveTo>
                  <a:pt x="0" y="217090"/>
                </a:moveTo>
                <a:cubicBezTo>
                  <a:pt x="0" y="97195"/>
                  <a:pt x="97195" y="0"/>
                  <a:pt x="217090" y="0"/>
                </a:cubicBezTo>
                <a:lnTo>
                  <a:pt x="1085425" y="0"/>
                </a:lnTo>
                <a:cubicBezTo>
                  <a:pt x="1205320" y="0"/>
                  <a:pt x="1302515" y="97195"/>
                  <a:pt x="1302515" y="217090"/>
                </a:cubicBezTo>
                <a:lnTo>
                  <a:pt x="1302515" y="1085425"/>
                </a:lnTo>
                <a:cubicBezTo>
                  <a:pt x="1302515" y="1205320"/>
                  <a:pt x="1205320" y="1302515"/>
                  <a:pt x="1085425" y="1302515"/>
                </a:cubicBezTo>
                <a:lnTo>
                  <a:pt x="217090" y="1302515"/>
                </a:lnTo>
                <a:cubicBezTo>
                  <a:pt x="97195" y="1302515"/>
                  <a:pt x="0" y="1205320"/>
                  <a:pt x="0" y="1085425"/>
                </a:cubicBezTo>
                <a:lnTo>
                  <a:pt x="0" y="21709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132164" tIns="132164" rIns="132164" bIns="132164" numCol="1" spcCol="1270" anchor="ctr" anchorCtr="0">
            <a:noAutofit/>
          </a:bodyPr>
          <a:lstStyle/>
          <a:p>
            <a:pPr lvl="0"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dirty="0" smtClean="0"/>
              <a:t>Ограниченные ресурсы</a:t>
            </a:r>
            <a:endParaRPr lang="ru-RU" sz="2000" kern="1200" dirty="0"/>
          </a:p>
        </p:txBody>
      </p:sp>
      <p:sp>
        <p:nvSpPr>
          <p:cNvPr id="12" name="Полилиния 11"/>
          <p:cNvSpPr/>
          <p:nvPr/>
        </p:nvSpPr>
        <p:spPr>
          <a:xfrm>
            <a:off x="1331640" y="1082539"/>
            <a:ext cx="1878129" cy="1138386"/>
          </a:xfrm>
          <a:custGeom>
            <a:avLst/>
            <a:gdLst>
              <a:gd name="connsiteX0" fmla="*/ 0 w 1302515"/>
              <a:gd name="connsiteY0" fmla="*/ 217090 h 1302515"/>
              <a:gd name="connsiteX1" fmla="*/ 217090 w 1302515"/>
              <a:gd name="connsiteY1" fmla="*/ 0 h 1302515"/>
              <a:gd name="connsiteX2" fmla="*/ 1085425 w 1302515"/>
              <a:gd name="connsiteY2" fmla="*/ 0 h 1302515"/>
              <a:gd name="connsiteX3" fmla="*/ 1302515 w 1302515"/>
              <a:gd name="connsiteY3" fmla="*/ 217090 h 1302515"/>
              <a:gd name="connsiteX4" fmla="*/ 1302515 w 1302515"/>
              <a:gd name="connsiteY4" fmla="*/ 1085425 h 1302515"/>
              <a:gd name="connsiteX5" fmla="*/ 1085425 w 1302515"/>
              <a:gd name="connsiteY5" fmla="*/ 1302515 h 1302515"/>
              <a:gd name="connsiteX6" fmla="*/ 217090 w 1302515"/>
              <a:gd name="connsiteY6" fmla="*/ 1302515 h 1302515"/>
              <a:gd name="connsiteX7" fmla="*/ 0 w 1302515"/>
              <a:gd name="connsiteY7" fmla="*/ 1085425 h 1302515"/>
              <a:gd name="connsiteX8" fmla="*/ 0 w 1302515"/>
              <a:gd name="connsiteY8" fmla="*/ 217090 h 130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2515" h="1302515">
                <a:moveTo>
                  <a:pt x="0" y="217090"/>
                </a:moveTo>
                <a:cubicBezTo>
                  <a:pt x="0" y="97195"/>
                  <a:pt x="97195" y="0"/>
                  <a:pt x="217090" y="0"/>
                </a:cubicBezTo>
                <a:lnTo>
                  <a:pt x="1085425" y="0"/>
                </a:lnTo>
                <a:cubicBezTo>
                  <a:pt x="1205320" y="0"/>
                  <a:pt x="1302515" y="97195"/>
                  <a:pt x="1302515" y="217090"/>
                </a:cubicBezTo>
                <a:lnTo>
                  <a:pt x="1302515" y="1085425"/>
                </a:lnTo>
                <a:cubicBezTo>
                  <a:pt x="1302515" y="1205320"/>
                  <a:pt x="1205320" y="1302515"/>
                  <a:pt x="1085425" y="1302515"/>
                </a:cubicBezTo>
                <a:lnTo>
                  <a:pt x="217090" y="1302515"/>
                </a:lnTo>
                <a:cubicBezTo>
                  <a:pt x="97195" y="1302515"/>
                  <a:pt x="0" y="1205320"/>
                  <a:pt x="0" y="1085425"/>
                </a:cubicBezTo>
                <a:lnTo>
                  <a:pt x="0" y="21709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132164" tIns="132164" rIns="132164" bIns="132164" numCol="1" spcCol="1270" anchor="ctr" anchorCtr="0">
            <a:noAutofit/>
          </a:bodyPr>
          <a:lstStyle/>
          <a:p>
            <a:pPr lvl="0"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dirty="0" smtClean="0"/>
              <a:t>Безграничные потребности</a:t>
            </a:r>
            <a:endParaRPr lang="ru-RU" sz="2000" kern="1200" dirty="0"/>
          </a:p>
        </p:txBody>
      </p:sp>
      <p:pic>
        <p:nvPicPr>
          <p:cNvPr id="2051" name="Picture 3" descr="C:\Documents and Settings\Admin\Рабочий стол\odna-golova-bol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6532" y="329264"/>
            <a:ext cx="172402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олилиния 14"/>
          <p:cNvSpPr/>
          <p:nvPr/>
        </p:nvSpPr>
        <p:spPr>
          <a:xfrm flipH="1">
            <a:off x="6504963" y="2849110"/>
            <a:ext cx="2044957" cy="982059"/>
          </a:xfrm>
          <a:custGeom>
            <a:avLst/>
            <a:gdLst>
              <a:gd name="connsiteX0" fmla="*/ 0 w 1944052"/>
              <a:gd name="connsiteY0" fmla="*/ 324015 h 1944052"/>
              <a:gd name="connsiteX1" fmla="*/ 324015 w 1944052"/>
              <a:gd name="connsiteY1" fmla="*/ 0 h 1944052"/>
              <a:gd name="connsiteX2" fmla="*/ 1620037 w 1944052"/>
              <a:gd name="connsiteY2" fmla="*/ 0 h 1944052"/>
              <a:gd name="connsiteX3" fmla="*/ 1944052 w 1944052"/>
              <a:gd name="connsiteY3" fmla="*/ 324015 h 1944052"/>
              <a:gd name="connsiteX4" fmla="*/ 1944052 w 1944052"/>
              <a:gd name="connsiteY4" fmla="*/ 1620037 h 1944052"/>
              <a:gd name="connsiteX5" fmla="*/ 1620037 w 1944052"/>
              <a:gd name="connsiteY5" fmla="*/ 1944052 h 1944052"/>
              <a:gd name="connsiteX6" fmla="*/ 324015 w 1944052"/>
              <a:gd name="connsiteY6" fmla="*/ 1944052 h 1944052"/>
              <a:gd name="connsiteX7" fmla="*/ 0 w 1944052"/>
              <a:gd name="connsiteY7" fmla="*/ 1620037 h 1944052"/>
              <a:gd name="connsiteX8" fmla="*/ 0 w 1944052"/>
              <a:gd name="connsiteY8" fmla="*/ 324015 h 1944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44052" h="1944052">
                <a:moveTo>
                  <a:pt x="0" y="324015"/>
                </a:moveTo>
                <a:cubicBezTo>
                  <a:pt x="0" y="145066"/>
                  <a:pt x="145066" y="0"/>
                  <a:pt x="324015" y="0"/>
                </a:cubicBezTo>
                <a:lnTo>
                  <a:pt x="1620037" y="0"/>
                </a:lnTo>
                <a:cubicBezTo>
                  <a:pt x="1798986" y="0"/>
                  <a:pt x="1944052" y="145066"/>
                  <a:pt x="1944052" y="324015"/>
                </a:cubicBezTo>
                <a:lnTo>
                  <a:pt x="1944052" y="1620037"/>
                </a:lnTo>
                <a:cubicBezTo>
                  <a:pt x="1944052" y="1798986"/>
                  <a:pt x="1798986" y="1944052"/>
                  <a:pt x="1620037" y="1944052"/>
                </a:cubicBezTo>
                <a:lnTo>
                  <a:pt x="324015" y="1944052"/>
                </a:lnTo>
                <a:cubicBezTo>
                  <a:pt x="145066" y="1944052"/>
                  <a:pt x="0" y="1798986"/>
                  <a:pt x="0" y="1620037"/>
                </a:cubicBezTo>
                <a:lnTo>
                  <a:pt x="0" y="324015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186341" tIns="186341" rIns="186341" bIns="186341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kern="1200" dirty="0" smtClean="0"/>
              <a:t>Альтернативная стоимость</a:t>
            </a:r>
            <a:endParaRPr lang="ru-RU" kern="1200" dirty="0"/>
          </a:p>
        </p:txBody>
      </p:sp>
      <p:sp>
        <p:nvSpPr>
          <p:cNvPr id="16" name="Полилиния 15"/>
          <p:cNvSpPr/>
          <p:nvPr/>
        </p:nvSpPr>
        <p:spPr>
          <a:xfrm>
            <a:off x="6588225" y="5680443"/>
            <a:ext cx="1987936" cy="1008112"/>
          </a:xfrm>
          <a:custGeom>
            <a:avLst/>
            <a:gdLst>
              <a:gd name="connsiteX0" fmla="*/ 0 w 1944052"/>
              <a:gd name="connsiteY0" fmla="*/ 324015 h 1944052"/>
              <a:gd name="connsiteX1" fmla="*/ 324015 w 1944052"/>
              <a:gd name="connsiteY1" fmla="*/ 0 h 1944052"/>
              <a:gd name="connsiteX2" fmla="*/ 1620037 w 1944052"/>
              <a:gd name="connsiteY2" fmla="*/ 0 h 1944052"/>
              <a:gd name="connsiteX3" fmla="*/ 1944052 w 1944052"/>
              <a:gd name="connsiteY3" fmla="*/ 324015 h 1944052"/>
              <a:gd name="connsiteX4" fmla="*/ 1944052 w 1944052"/>
              <a:gd name="connsiteY4" fmla="*/ 1620037 h 1944052"/>
              <a:gd name="connsiteX5" fmla="*/ 1620037 w 1944052"/>
              <a:gd name="connsiteY5" fmla="*/ 1944052 h 1944052"/>
              <a:gd name="connsiteX6" fmla="*/ 324015 w 1944052"/>
              <a:gd name="connsiteY6" fmla="*/ 1944052 h 1944052"/>
              <a:gd name="connsiteX7" fmla="*/ 0 w 1944052"/>
              <a:gd name="connsiteY7" fmla="*/ 1620037 h 1944052"/>
              <a:gd name="connsiteX8" fmla="*/ 0 w 1944052"/>
              <a:gd name="connsiteY8" fmla="*/ 324015 h 1944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44052" h="1944052">
                <a:moveTo>
                  <a:pt x="0" y="324015"/>
                </a:moveTo>
                <a:cubicBezTo>
                  <a:pt x="0" y="145066"/>
                  <a:pt x="145066" y="0"/>
                  <a:pt x="324015" y="0"/>
                </a:cubicBezTo>
                <a:lnTo>
                  <a:pt x="1620037" y="0"/>
                </a:lnTo>
                <a:cubicBezTo>
                  <a:pt x="1798986" y="0"/>
                  <a:pt x="1944052" y="145066"/>
                  <a:pt x="1944052" y="324015"/>
                </a:cubicBezTo>
                <a:lnTo>
                  <a:pt x="1944052" y="1620037"/>
                </a:lnTo>
                <a:cubicBezTo>
                  <a:pt x="1944052" y="1798986"/>
                  <a:pt x="1798986" y="1944052"/>
                  <a:pt x="1620037" y="1944052"/>
                </a:cubicBezTo>
                <a:lnTo>
                  <a:pt x="324015" y="1944052"/>
                </a:lnTo>
                <a:cubicBezTo>
                  <a:pt x="145066" y="1944052"/>
                  <a:pt x="0" y="1798986"/>
                  <a:pt x="0" y="1620037"/>
                </a:cubicBezTo>
                <a:lnTo>
                  <a:pt x="0" y="32401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6341" tIns="186341" rIns="186341" bIns="186341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 smtClean="0"/>
              <a:t>Командная</a:t>
            </a:r>
            <a:endParaRPr lang="ru-RU" sz="2000" kern="1200" dirty="0"/>
          </a:p>
        </p:txBody>
      </p:sp>
      <p:sp>
        <p:nvSpPr>
          <p:cNvPr id="17" name="Полилиния 16"/>
          <p:cNvSpPr/>
          <p:nvPr/>
        </p:nvSpPr>
        <p:spPr>
          <a:xfrm>
            <a:off x="3853117" y="4431094"/>
            <a:ext cx="1927219" cy="1014129"/>
          </a:xfrm>
          <a:custGeom>
            <a:avLst/>
            <a:gdLst>
              <a:gd name="connsiteX0" fmla="*/ 0 w 1944052"/>
              <a:gd name="connsiteY0" fmla="*/ 324015 h 1944052"/>
              <a:gd name="connsiteX1" fmla="*/ 324015 w 1944052"/>
              <a:gd name="connsiteY1" fmla="*/ 0 h 1944052"/>
              <a:gd name="connsiteX2" fmla="*/ 1620037 w 1944052"/>
              <a:gd name="connsiteY2" fmla="*/ 0 h 1944052"/>
              <a:gd name="connsiteX3" fmla="*/ 1944052 w 1944052"/>
              <a:gd name="connsiteY3" fmla="*/ 324015 h 1944052"/>
              <a:gd name="connsiteX4" fmla="*/ 1944052 w 1944052"/>
              <a:gd name="connsiteY4" fmla="*/ 1620037 h 1944052"/>
              <a:gd name="connsiteX5" fmla="*/ 1620037 w 1944052"/>
              <a:gd name="connsiteY5" fmla="*/ 1944052 h 1944052"/>
              <a:gd name="connsiteX6" fmla="*/ 324015 w 1944052"/>
              <a:gd name="connsiteY6" fmla="*/ 1944052 h 1944052"/>
              <a:gd name="connsiteX7" fmla="*/ 0 w 1944052"/>
              <a:gd name="connsiteY7" fmla="*/ 1620037 h 1944052"/>
              <a:gd name="connsiteX8" fmla="*/ 0 w 1944052"/>
              <a:gd name="connsiteY8" fmla="*/ 324015 h 1944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44052" h="1944052">
                <a:moveTo>
                  <a:pt x="0" y="324015"/>
                </a:moveTo>
                <a:cubicBezTo>
                  <a:pt x="0" y="145066"/>
                  <a:pt x="145066" y="0"/>
                  <a:pt x="324015" y="0"/>
                </a:cubicBezTo>
                <a:lnTo>
                  <a:pt x="1620037" y="0"/>
                </a:lnTo>
                <a:cubicBezTo>
                  <a:pt x="1798986" y="0"/>
                  <a:pt x="1944052" y="145066"/>
                  <a:pt x="1944052" y="324015"/>
                </a:cubicBezTo>
                <a:lnTo>
                  <a:pt x="1944052" y="1620037"/>
                </a:lnTo>
                <a:cubicBezTo>
                  <a:pt x="1944052" y="1798986"/>
                  <a:pt x="1798986" y="1944052"/>
                  <a:pt x="1620037" y="1944052"/>
                </a:cubicBezTo>
                <a:lnTo>
                  <a:pt x="324015" y="1944052"/>
                </a:lnTo>
                <a:cubicBezTo>
                  <a:pt x="145066" y="1944052"/>
                  <a:pt x="0" y="1798986"/>
                  <a:pt x="0" y="1620037"/>
                </a:cubicBezTo>
                <a:lnTo>
                  <a:pt x="0" y="32401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6341" tIns="186341" rIns="186341" bIns="186341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kern="1200" dirty="0" smtClean="0"/>
              <a:t>Типы </a:t>
            </a:r>
            <a:r>
              <a:rPr lang="ru-RU" kern="1200" dirty="0" smtClean="0"/>
              <a:t>экономических систем</a:t>
            </a:r>
            <a:endParaRPr lang="ru-RU" kern="1200" dirty="0"/>
          </a:p>
        </p:txBody>
      </p:sp>
      <p:sp>
        <p:nvSpPr>
          <p:cNvPr id="18" name="Полилиния 17"/>
          <p:cNvSpPr/>
          <p:nvPr/>
        </p:nvSpPr>
        <p:spPr>
          <a:xfrm>
            <a:off x="1328248" y="2873830"/>
            <a:ext cx="2007694" cy="970665"/>
          </a:xfrm>
          <a:custGeom>
            <a:avLst/>
            <a:gdLst>
              <a:gd name="connsiteX0" fmla="*/ 0 w 1944052"/>
              <a:gd name="connsiteY0" fmla="*/ 324015 h 1944052"/>
              <a:gd name="connsiteX1" fmla="*/ 324015 w 1944052"/>
              <a:gd name="connsiteY1" fmla="*/ 0 h 1944052"/>
              <a:gd name="connsiteX2" fmla="*/ 1620037 w 1944052"/>
              <a:gd name="connsiteY2" fmla="*/ 0 h 1944052"/>
              <a:gd name="connsiteX3" fmla="*/ 1944052 w 1944052"/>
              <a:gd name="connsiteY3" fmla="*/ 324015 h 1944052"/>
              <a:gd name="connsiteX4" fmla="*/ 1944052 w 1944052"/>
              <a:gd name="connsiteY4" fmla="*/ 1620037 h 1944052"/>
              <a:gd name="connsiteX5" fmla="*/ 1620037 w 1944052"/>
              <a:gd name="connsiteY5" fmla="*/ 1944052 h 1944052"/>
              <a:gd name="connsiteX6" fmla="*/ 324015 w 1944052"/>
              <a:gd name="connsiteY6" fmla="*/ 1944052 h 1944052"/>
              <a:gd name="connsiteX7" fmla="*/ 0 w 1944052"/>
              <a:gd name="connsiteY7" fmla="*/ 1620037 h 1944052"/>
              <a:gd name="connsiteX8" fmla="*/ 0 w 1944052"/>
              <a:gd name="connsiteY8" fmla="*/ 324015 h 1944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44052" h="1944052">
                <a:moveTo>
                  <a:pt x="0" y="324015"/>
                </a:moveTo>
                <a:cubicBezTo>
                  <a:pt x="0" y="145066"/>
                  <a:pt x="145066" y="0"/>
                  <a:pt x="324015" y="0"/>
                </a:cubicBezTo>
                <a:lnTo>
                  <a:pt x="1620037" y="0"/>
                </a:lnTo>
                <a:cubicBezTo>
                  <a:pt x="1798986" y="0"/>
                  <a:pt x="1944052" y="145066"/>
                  <a:pt x="1944052" y="324015"/>
                </a:cubicBezTo>
                <a:lnTo>
                  <a:pt x="1944052" y="1620037"/>
                </a:lnTo>
                <a:cubicBezTo>
                  <a:pt x="1944052" y="1798986"/>
                  <a:pt x="1798986" y="1944052"/>
                  <a:pt x="1620037" y="1944052"/>
                </a:cubicBezTo>
                <a:lnTo>
                  <a:pt x="324015" y="1944052"/>
                </a:lnTo>
                <a:cubicBezTo>
                  <a:pt x="145066" y="1944052"/>
                  <a:pt x="0" y="1798986"/>
                  <a:pt x="0" y="1620037"/>
                </a:cubicBezTo>
                <a:lnTo>
                  <a:pt x="0" y="324015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186341" tIns="186341" rIns="186341" bIns="186341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kern="1200" dirty="0" smtClean="0"/>
              <a:t>Экономическая рациональность</a:t>
            </a:r>
            <a:endParaRPr lang="ru-RU" kern="1200" dirty="0"/>
          </a:p>
        </p:txBody>
      </p:sp>
      <p:sp>
        <p:nvSpPr>
          <p:cNvPr id="19" name="Полилиния 18"/>
          <p:cNvSpPr/>
          <p:nvPr/>
        </p:nvSpPr>
        <p:spPr>
          <a:xfrm>
            <a:off x="1259631" y="5680444"/>
            <a:ext cx="2021573" cy="988916"/>
          </a:xfrm>
          <a:custGeom>
            <a:avLst/>
            <a:gdLst>
              <a:gd name="connsiteX0" fmla="*/ 0 w 1944052"/>
              <a:gd name="connsiteY0" fmla="*/ 324015 h 1944052"/>
              <a:gd name="connsiteX1" fmla="*/ 324015 w 1944052"/>
              <a:gd name="connsiteY1" fmla="*/ 0 h 1944052"/>
              <a:gd name="connsiteX2" fmla="*/ 1620037 w 1944052"/>
              <a:gd name="connsiteY2" fmla="*/ 0 h 1944052"/>
              <a:gd name="connsiteX3" fmla="*/ 1944052 w 1944052"/>
              <a:gd name="connsiteY3" fmla="*/ 324015 h 1944052"/>
              <a:gd name="connsiteX4" fmla="*/ 1944052 w 1944052"/>
              <a:gd name="connsiteY4" fmla="*/ 1620037 h 1944052"/>
              <a:gd name="connsiteX5" fmla="*/ 1620037 w 1944052"/>
              <a:gd name="connsiteY5" fmla="*/ 1944052 h 1944052"/>
              <a:gd name="connsiteX6" fmla="*/ 324015 w 1944052"/>
              <a:gd name="connsiteY6" fmla="*/ 1944052 h 1944052"/>
              <a:gd name="connsiteX7" fmla="*/ 0 w 1944052"/>
              <a:gd name="connsiteY7" fmla="*/ 1620037 h 1944052"/>
              <a:gd name="connsiteX8" fmla="*/ 0 w 1944052"/>
              <a:gd name="connsiteY8" fmla="*/ 324015 h 1944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44052" h="1944052">
                <a:moveTo>
                  <a:pt x="0" y="324015"/>
                </a:moveTo>
                <a:cubicBezTo>
                  <a:pt x="0" y="145066"/>
                  <a:pt x="145066" y="0"/>
                  <a:pt x="324015" y="0"/>
                </a:cubicBezTo>
                <a:lnTo>
                  <a:pt x="1620037" y="0"/>
                </a:lnTo>
                <a:cubicBezTo>
                  <a:pt x="1798986" y="0"/>
                  <a:pt x="1944052" y="145066"/>
                  <a:pt x="1944052" y="324015"/>
                </a:cubicBezTo>
                <a:lnTo>
                  <a:pt x="1944052" y="1620037"/>
                </a:lnTo>
                <a:cubicBezTo>
                  <a:pt x="1944052" y="1798986"/>
                  <a:pt x="1798986" y="1944052"/>
                  <a:pt x="1620037" y="1944052"/>
                </a:cubicBezTo>
                <a:lnTo>
                  <a:pt x="324015" y="1944052"/>
                </a:lnTo>
                <a:cubicBezTo>
                  <a:pt x="145066" y="1944052"/>
                  <a:pt x="0" y="1798986"/>
                  <a:pt x="0" y="1620037"/>
                </a:cubicBezTo>
                <a:lnTo>
                  <a:pt x="0" y="32401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6341" tIns="186341" rIns="186341" bIns="186341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 smtClean="0"/>
              <a:t>Традиционная</a:t>
            </a:r>
            <a:endParaRPr lang="ru-RU" sz="2000" kern="1200" dirty="0"/>
          </a:p>
        </p:txBody>
      </p:sp>
      <p:sp>
        <p:nvSpPr>
          <p:cNvPr id="20" name="Полилиния 19"/>
          <p:cNvSpPr/>
          <p:nvPr/>
        </p:nvSpPr>
        <p:spPr>
          <a:xfrm>
            <a:off x="3974892" y="5654124"/>
            <a:ext cx="1757952" cy="1008112"/>
          </a:xfrm>
          <a:custGeom>
            <a:avLst/>
            <a:gdLst>
              <a:gd name="connsiteX0" fmla="*/ 0 w 1944052"/>
              <a:gd name="connsiteY0" fmla="*/ 324015 h 1944052"/>
              <a:gd name="connsiteX1" fmla="*/ 324015 w 1944052"/>
              <a:gd name="connsiteY1" fmla="*/ 0 h 1944052"/>
              <a:gd name="connsiteX2" fmla="*/ 1620037 w 1944052"/>
              <a:gd name="connsiteY2" fmla="*/ 0 h 1944052"/>
              <a:gd name="connsiteX3" fmla="*/ 1944052 w 1944052"/>
              <a:gd name="connsiteY3" fmla="*/ 324015 h 1944052"/>
              <a:gd name="connsiteX4" fmla="*/ 1944052 w 1944052"/>
              <a:gd name="connsiteY4" fmla="*/ 1620037 h 1944052"/>
              <a:gd name="connsiteX5" fmla="*/ 1620037 w 1944052"/>
              <a:gd name="connsiteY5" fmla="*/ 1944052 h 1944052"/>
              <a:gd name="connsiteX6" fmla="*/ 324015 w 1944052"/>
              <a:gd name="connsiteY6" fmla="*/ 1944052 h 1944052"/>
              <a:gd name="connsiteX7" fmla="*/ 0 w 1944052"/>
              <a:gd name="connsiteY7" fmla="*/ 1620037 h 1944052"/>
              <a:gd name="connsiteX8" fmla="*/ 0 w 1944052"/>
              <a:gd name="connsiteY8" fmla="*/ 324015 h 1944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44052" h="1944052">
                <a:moveTo>
                  <a:pt x="0" y="324015"/>
                </a:moveTo>
                <a:cubicBezTo>
                  <a:pt x="0" y="145066"/>
                  <a:pt x="145066" y="0"/>
                  <a:pt x="324015" y="0"/>
                </a:cubicBezTo>
                <a:lnTo>
                  <a:pt x="1620037" y="0"/>
                </a:lnTo>
                <a:cubicBezTo>
                  <a:pt x="1798986" y="0"/>
                  <a:pt x="1944052" y="145066"/>
                  <a:pt x="1944052" y="324015"/>
                </a:cubicBezTo>
                <a:lnTo>
                  <a:pt x="1944052" y="1620037"/>
                </a:lnTo>
                <a:cubicBezTo>
                  <a:pt x="1944052" y="1798986"/>
                  <a:pt x="1798986" y="1944052"/>
                  <a:pt x="1620037" y="1944052"/>
                </a:cubicBezTo>
                <a:lnTo>
                  <a:pt x="324015" y="1944052"/>
                </a:lnTo>
                <a:cubicBezTo>
                  <a:pt x="145066" y="1944052"/>
                  <a:pt x="0" y="1798986"/>
                  <a:pt x="0" y="1620037"/>
                </a:cubicBezTo>
                <a:lnTo>
                  <a:pt x="0" y="32401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6341" tIns="186341" rIns="186341" bIns="186341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 smtClean="0"/>
              <a:t>Рыночная</a:t>
            </a:r>
            <a:endParaRPr lang="ru-RU" sz="2000" kern="1200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4828156" y="4121907"/>
            <a:ext cx="0" cy="3091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4786314" y="2357430"/>
            <a:ext cx="1817" cy="5040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853868" y="5445224"/>
            <a:ext cx="0" cy="208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9" name="Прямая со стрелкой 2048"/>
          <p:cNvCxnSpPr>
            <a:stCxn id="17" idx="7"/>
          </p:cNvCxnSpPr>
          <p:nvPr/>
        </p:nvCxnSpPr>
        <p:spPr>
          <a:xfrm flipH="1">
            <a:off x="2305535" y="5276198"/>
            <a:ext cx="1547582" cy="4042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58" name="Прямая со стрелкой 2057"/>
          <p:cNvCxnSpPr>
            <a:stCxn id="17" idx="4"/>
          </p:cNvCxnSpPr>
          <p:nvPr/>
        </p:nvCxnSpPr>
        <p:spPr>
          <a:xfrm>
            <a:off x="5780336" y="5276198"/>
            <a:ext cx="1889205" cy="4042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63" name="Прямая со стрелкой 2062"/>
          <p:cNvCxnSpPr/>
          <p:nvPr/>
        </p:nvCxnSpPr>
        <p:spPr>
          <a:xfrm flipV="1">
            <a:off x="2690179" y="2208978"/>
            <a:ext cx="1182051" cy="6401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68" name="Прямая со стрелкой 2067"/>
          <p:cNvCxnSpPr>
            <a:stCxn id="8" idx="4"/>
          </p:cNvCxnSpPr>
          <p:nvPr/>
        </p:nvCxnSpPr>
        <p:spPr>
          <a:xfrm>
            <a:off x="5764857" y="2248940"/>
            <a:ext cx="1317810" cy="5773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71" name="Прямая со стрелкой 2070"/>
          <p:cNvCxnSpPr/>
          <p:nvPr/>
        </p:nvCxnSpPr>
        <p:spPr>
          <a:xfrm>
            <a:off x="3192601" y="1707767"/>
            <a:ext cx="689242" cy="2702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74" name="Прямая со стрелкой 2073"/>
          <p:cNvCxnSpPr/>
          <p:nvPr/>
        </p:nvCxnSpPr>
        <p:spPr>
          <a:xfrm flipH="1">
            <a:off x="5751611" y="1737592"/>
            <a:ext cx="753358" cy="2404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4-конечная звезда 23">
            <a:hlinkClick r:id="rId3" action="ppaction://hlinkpres?slideindex=16&amp;slidetitle=Разработка учебной темы «Экономические системы». 6 класс"/>
          </p:cNvPr>
          <p:cNvSpPr/>
          <p:nvPr/>
        </p:nvSpPr>
        <p:spPr>
          <a:xfrm>
            <a:off x="8715404" y="6357958"/>
            <a:ext cx="285720" cy="26917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304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259632" y="332656"/>
            <a:ext cx="7674056" cy="6264696"/>
          </a:xfrm>
        </p:spPr>
        <p:txBody>
          <a:bodyPr>
            <a:normAutofit fontScale="55000" lnSpcReduction="20000"/>
          </a:bodyPr>
          <a:lstStyle/>
          <a:p>
            <a:pPr marL="82296" indent="0">
              <a:buNone/>
            </a:pPr>
            <a:r>
              <a:rPr lang="ru-RU" b="1" dirty="0"/>
              <a:t>Экономическая проблема</a:t>
            </a:r>
            <a:endParaRPr lang="ru-RU" dirty="0"/>
          </a:p>
          <a:p>
            <a:pPr marL="82296" indent="0">
              <a:buNone/>
            </a:pPr>
            <a:r>
              <a:rPr lang="ru-RU" b="1" dirty="0"/>
              <a:t> </a:t>
            </a:r>
            <a:endParaRPr lang="ru-RU" dirty="0"/>
          </a:p>
          <a:p>
            <a:pPr marL="82296" indent="0">
              <a:buNone/>
            </a:pPr>
            <a:r>
              <a:rPr lang="ru-RU" b="1" dirty="0" smtClean="0"/>
              <a:t>1.Выбор </a:t>
            </a:r>
            <a:r>
              <a:rPr lang="ru-RU" b="1" dirty="0"/>
              <a:t>нужно делать в любой экономической системе, потому что:</a:t>
            </a:r>
            <a:endParaRPr lang="ru-RU" dirty="0"/>
          </a:p>
          <a:p>
            <a:pPr lvl="0"/>
            <a:r>
              <a:rPr lang="ru-RU" dirty="0"/>
              <a:t>Ресурсы (природные, человеческие, а также капитал) ограничены или редкостны.</a:t>
            </a:r>
          </a:p>
          <a:p>
            <a:pPr lvl="0"/>
            <a:r>
              <a:rPr lang="ru-RU" dirty="0"/>
              <a:t>Человеческие потребности не ограничены.</a:t>
            </a:r>
          </a:p>
          <a:p>
            <a:pPr marL="82296" indent="0">
              <a:buNone/>
            </a:pPr>
            <a:r>
              <a:rPr lang="ru-RU" b="1" dirty="0"/>
              <a:t> </a:t>
            </a:r>
            <a:endParaRPr lang="ru-RU" dirty="0"/>
          </a:p>
          <a:p>
            <a:pPr marL="82296" indent="0" algn="just">
              <a:buNone/>
            </a:pPr>
            <a:r>
              <a:rPr lang="ru-RU" b="1" dirty="0" smtClean="0"/>
              <a:t>2.Использование </a:t>
            </a:r>
            <a:r>
              <a:rPr lang="ru-RU" b="1" dirty="0"/>
              <a:t>ресурсов определенным способом для удовлетворения определенных потребностей означает, что те же ресурсы не могут быть использованы иным способом для удовлетворения иных потребностей.</a:t>
            </a:r>
            <a:endParaRPr lang="ru-RU" dirty="0"/>
          </a:p>
          <a:p>
            <a:pPr marL="82296" indent="0">
              <a:buNone/>
            </a:pPr>
            <a:r>
              <a:rPr lang="ru-RU" b="1" dirty="0"/>
              <a:t> </a:t>
            </a:r>
            <a:endParaRPr lang="ru-RU" dirty="0"/>
          </a:p>
          <a:p>
            <a:pPr marL="82296" indent="0">
              <a:buNone/>
            </a:pPr>
            <a:r>
              <a:rPr lang="ru-RU" b="1" dirty="0" smtClean="0"/>
              <a:t>3.Каждая </a:t>
            </a:r>
            <a:r>
              <a:rPr lang="ru-RU" b="1" dirty="0"/>
              <a:t>экономическая система должна ответить на три главных экономических вопроса:</a:t>
            </a:r>
            <a:endParaRPr lang="ru-RU" dirty="0"/>
          </a:p>
          <a:p>
            <a:pPr lvl="0"/>
            <a:r>
              <a:rPr lang="ru-RU" dirty="0"/>
              <a:t>Что и сколько производить?</a:t>
            </a:r>
          </a:p>
          <a:p>
            <a:pPr lvl="0"/>
            <a:r>
              <a:rPr lang="ru-RU" dirty="0"/>
              <a:t>Как производить?</a:t>
            </a:r>
          </a:p>
          <a:p>
            <a:pPr lvl="0"/>
            <a:r>
              <a:rPr lang="ru-RU" dirty="0"/>
              <a:t>Для кого производить?</a:t>
            </a:r>
          </a:p>
          <a:p>
            <a:pPr marL="82296" indent="0">
              <a:buNone/>
            </a:pPr>
            <a:r>
              <a:rPr lang="ru-RU" b="1" dirty="0"/>
              <a:t> </a:t>
            </a:r>
            <a:endParaRPr lang="ru-RU" dirty="0"/>
          </a:p>
          <a:p>
            <a:pPr marL="82296" lvl="0" indent="0" algn="just">
              <a:buNone/>
            </a:pPr>
            <a:r>
              <a:rPr lang="ru-RU" b="1" dirty="0" smtClean="0"/>
              <a:t>4.От </a:t>
            </a:r>
            <a:r>
              <a:rPr lang="ru-RU" b="1" dirty="0"/>
              <a:t>того, как в данной стране решают главные экономические вопросы, зависит тип экономической системы (обычно, рыночная, командная или смешанная).</a:t>
            </a:r>
            <a:endParaRPr lang="ru-RU" dirty="0"/>
          </a:p>
          <a:p>
            <a:pPr marL="82296" indent="0">
              <a:buNone/>
            </a:pPr>
            <a:endParaRPr lang="ru-RU" dirty="0"/>
          </a:p>
        </p:txBody>
      </p:sp>
      <p:sp>
        <p:nvSpPr>
          <p:cNvPr id="3" name="4-конечная звезда 2">
            <a:hlinkClick r:id="rId2" action="ppaction://hlinkpres?slideindex=2&amp;slidetitle=Содержание"/>
          </p:cNvPr>
          <p:cNvSpPr/>
          <p:nvPr/>
        </p:nvSpPr>
        <p:spPr>
          <a:xfrm>
            <a:off x="8715404" y="6357958"/>
            <a:ext cx="285720" cy="26917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954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67394951"/>
              </p:ext>
            </p:extLst>
          </p:nvPr>
        </p:nvGraphicFramePr>
        <p:xfrm>
          <a:off x="1187624" y="188640"/>
          <a:ext cx="7695012" cy="6520195"/>
        </p:xfrm>
        <a:graphic>
          <a:graphicData uri="http://schemas.openxmlformats.org/drawingml/2006/table">
            <a:tbl>
              <a:tblPr firstRow="1" firstCol="1" bandRow="1"/>
              <a:tblGrid>
                <a:gridCol w="1923753"/>
                <a:gridCol w="1923753"/>
                <a:gridCol w="1923753"/>
                <a:gridCol w="1923753"/>
              </a:tblGrid>
              <a:tr h="531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Критерии характеристики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Традиционная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Рыночная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Командная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35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1.Форма собственности 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 </a:t>
                      </a: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Кому принадлежат блага?)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2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 Механизм принятия хозяйственных решений 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 Кто?  Каким образом?)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2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3.Ответ на главные вопросы экономики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Что? (Какие товары и услуги)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Как? ( С помощью каких ресурсов и каким способом)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Для кого? ( Кому предназначены товары и услуги)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 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Стимулы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 Экономические/  неэкономические)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4-конечная звезда 2">
            <a:hlinkClick r:id="rId3" action="ppaction://hlinkpres?slideindex=16&amp;slidetitle=Разработка учебной темы «Экономические системы». 6 класс"/>
          </p:cNvPr>
          <p:cNvSpPr/>
          <p:nvPr/>
        </p:nvSpPr>
        <p:spPr>
          <a:xfrm>
            <a:off x="8715404" y="6357958"/>
            <a:ext cx="285720" cy="269178"/>
          </a:xfrm>
          <a:prstGeom prst="star4">
            <a:avLst>
              <a:gd name="adj" fmla="val 57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964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88641"/>
            <a:ext cx="7414592" cy="1080119"/>
          </a:xfrm>
        </p:spPr>
        <p:txBody>
          <a:bodyPr>
            <a:noAutofit/>
          </a:bodyPr>
          <a:lstStyle/>
          <a:p>
            <a:r>
              <a:rPr lang="ru-RU" sz="3600" dirty="0" smtClean="0"/>
              <a:t>Часть В. Задания с кратким ответом.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340768"/>
            <a:ext cx="7992888" cy="5184576"/>
          </a:xfrm>
        </p:spPr>
        <p:txBody>
          <a:bodyPr>
            <a:normAutofit/>
          </a:bodyPr>
          <a:lstStyle/>
          <a:p>
            <a:pPr marL="0"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Какие слова пропущены в схеме.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Типы экономических систем</a:t>
            </a:r>
          </a:p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Традиционная                                                    ________</a:t>
            </a:r>
          </a:p>
          <a:p>
            <a:pPr algn="l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________                            Централизованная </a:t>
            </a:r>
          </a:p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Ниже приведены характеристики экономики. Все они, за исключением одной, являются характеристиками рыночной экономики. Найдите и укажите то, что «выпадает» из данного ряда: </a:t>
            </a:r>
          </a:p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А) вмешательство в экономику со стороны государства посредством плана;</a:t>
            </a:r>
          </a:p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Б) свобода конкуренции;</a:t>
            </a:r>
          </a:p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В) Господство частной собственности; </a:t>
            </a:r>
          </a:p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Г) Свобода предпринимательства;</a:t>
            </a:r>
          </a:p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Д) Свободное ценообразование.       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512974" y="2060848"/>
            <a:ext cx="1245840" cy="5364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512974" y="2060848"/>
            <a:ext cx="1904764" cy="871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2966083" y="2060848"/>
            <a:ext cx="1546891" cy="900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3347864" y="2060848"/>
            <a:ext cx="1165110" cy="6462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3040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88640"/>
            <a:ext cx="7714104" cy="640871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Установите соответствие между типами экономических систем и их характеристиками. К каждой позиции первого столбца подберите подходящую позицию второго столбца.</a:t>
            </a:r>
          </a:p>
          <a:p>
            <a:pPr marL="82296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Типы экономических систем:</a:t>
            </a:r>
          </a:p>
          <a:p>
            <a:pPr marL="82296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А) традиционная;</a:t>
            </a:r>
          </a:p>
          <a:p>
            <a:pPr marL="82296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Б) рыночная;</a:t>
            </a:r>
          </a:p>
          <a:p>
            <a:pPr marL="82296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В) централизованная;</a:t>
            </a:r>
          </a:p>
          <a:p>
            <a:pPr marL="82296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Г) смешанная.</a:t>
            </a:r>
          </a:p>
          <a:p>
            <a:pPr marL="82296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Характеристики:</a:t>
            </a:r>
          </a:p>
          <a:p>
            <a:pPr marL="539496" indent="-457200">
              <a:buAutoNum type="arabicParenR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Государственная собственность на средства производства;</a:t>
            </a:r>
          </a:p>
          <a:p>
            <a:pPr marL="539496" indent="-457200">
              <a:buAutoNum type="arabicParenR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Производство основано на ручном труде и отсталой технике;</a:t>
            </a:r>
          </a:p>
          <a:p>
            <a:pPr marL="539496" indent="-457200">
              <a:buAutoNum type="arabicParenR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Цены устанавливаются свободно на рынке;</a:t>
            </a:r>
          </a:p>
          <a:p>
            <a:pPr marL="539496" indent="-457200">
              <a:buAutoNum type="arabicParenR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Государство осуществляет регулирование экономических процессов, основанных на частной собственности и свободе предпринимательства;</a:t>
            </a:r>
          </a:p>
          <a:p>
            <a:pPr marL="539496" indent="-457200">
              <a:buAutoNum type="arabicParenR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Неограниченная свобода конкуренции;</a:t>
            </a:r>
          </a:p>
          <a:p>
            <a:pPr marL="539496" indent="-457200">
              <a:buAutoNum type="arabicParenR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Директивно планирование;</a:t>
            </a:r>
          </a:p>
          <a:p>
            <a:pPr marL="539496" indent="-457200">
              <a:buAutoNum type="arabicParenR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Свобода предпринимательства;</a:t>
            </a:r>
          </a:p>
          <a:p>
            <a:pPr marL="539496" indent="-457200">
              <a:buAutoNum type="arabicParenR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 регулирование отрицательных внешних эффектов;</a:t>
            </a:r>
          </a:p>
          <a:p>
            <a:pPr marL="539496" indent="-457200">
              <a:buAutoNum type="arabicParenR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Фиксация цен посредством государственного плана;</a:t>
            </a:r>
          </a:p>
          <a:p>
            <a:pPr marL="539496" indent="-457200">
              <a:buAutoNum type="arabicParenR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Основная отрасль производства – сельское хозяйство.</a:t>
            </a:r>
          </a:p>
          <a:p>
            <a:pPr marL="539496" indent="-457200">
              <a:buAutoNum type="arabicParenR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878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187624" y="260648"/>
            <a:ext cx="7776864" cy="6480720"/>
          </a:xfrm>
        </p:spPr>
        <p:txBody>
          <a:bodyPr>
            <a:normAutofit fontScale="55000" lnSpcReduction="20000"/>
          </a:bodyPr>
          <a:lstStyle/>
          <a:p>
            <a:pPr marL="82296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4. Установите соответствие между типами экономических систем и государствами, в которых они являлись основой хозяйственной жизни общества. К каждой позиции первого столбца подберите подходящую позицию второго столбца.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Типы экономических систем: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А) традиционная;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Б) централизованная;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В) рыночная;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Г) смешанная.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Государства или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догосударственные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образования: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dirty="0">
                <a:latin typeface="Times New Roman"/>
                <a:ea typeface="Calibri"/>
                <a:cs typeface="Times New Roman"/>
              </a:rPr>
              <a:t>СССР в 30-80-е годы ХХ в.;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dirty="0">
                <a:latin typeface="Times New Roman"/>
                <a:ea typeface="Calibri"/>
                <a:cs typeface="Times New Roman"/>
              </a:rPr>
              <a:t>Великобритания в Х</a:t>
            </a:r>
            <a:r>
              <a:rPr lang="en-US" dirty="0">
                <a:latin typeface="Times New Roman"/>
                <a:ea typeface="Calibri"/>
                <a:cs typeface="Times New Roman"/>
              </a:rPr>
              <a:t>I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Х в.;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dirty="0">
                <a:latin typeface="Times New Roman"/>
                <a:ea typeface="Calibri"/>
                <a:cs typeface="Times New Roman"/>
              </a:rPr>
              <a:t>Современная Россия;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dirty="0">
                <a:latin typeface="Times New Roman"/>
                <a:ea typeface="Calibri"/>
                <a:cs typeface="Times New Roman"/>
              </a:rPr>
              <a:t>Китай во второй половине ХХ в.;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dirty="0">
                <a:latin typeface="Times New Roman"/>
                <a:ea typeface="Calibri"/>
                <a:cs typeface="Times New Roman"/>
              </a:rPr>
              <a:t>Современные США;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</a:pPr>
            <a:r>
              <a:rPr lang="ru-RU" dirty="0">
                <a:latin typeface="Times New Roman"/>
                <a:ea typeface="Calibri"/>
                <a:cs typeface="Times New Roman"/>
              </a:rPr>
              <a:t>Народы Сибири до Х</a:t>
            </a:r>
            <a:r>
              <a:rPr lang="en-US" dirty="0">
                <a:latin typeface="Times New Roman"/>
                <a:ea typeface="Calibri"/>
                <a:cs typeface="Times New Roman"/>
              </a:rPr>
              <a:t>VIII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в.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9642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60648"/>
            <a:ext cx="7498080" cy="6408712"/>
          </a:xfrm>
        </p:spPr>
        <p:txBody>
          <a:bodyPr>
            <a:normAutofit/>
          </a:bodyPr>
          <a:lstStyle/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dirty="0">
                <a:latin typeface="Times New Roman"/>
                <a:ea typeface="Calibri"/>
                <a:cs typeface="Times New Roman"/>
              </a:rPr>
              <a:t>5. Прочитайте приведенный ниже текст, каждое положение которого пронумеровано.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82296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dirty="0">
                <a:latin typeface="Times New Roman"/>
                <a:ea typeface="Calibri"/>
                <a:cs typeface="Times New Roman"/>
              </a:rPr>
              <a:t>    (1) Экономисты выделяют несколько типов экономических систем: традиционную, централизованную, рыночную, смешанную. (2) Как нам кажется, централизованная экономическая система оказалась менее эффективной, не смогла использовать возможности, которые открывались в связи с современным научно-техническим прогрессом. (3) Объективная реальность сделала необходимым проведение глубоких преобразований в экономике России с целью перехода к рыночной экономике. (4) По мнению большинства исследователей, переходный период не закончился и до настоящего времени.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dirty="0">
                <a:latin typeface="Times New Roman"/>
                <a:ea typeface="Calibri"/>
                <a:cs typeface="Times New Roman"/>
              </a:rPr>
              <a:t>Определите, какие положения текста носят: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dirty="0">
                <a:latin typeface="Times New Roman"/>
                <a:ea typeface="Calibri"/>
                <a:cs typeface="Times New Roman"/>
              </a:rPr>
              <a:t>А) фактический характер;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dirty="0">
                <a:latin typeface="Times New Roman"/>
                <a:ea typeface="Calibri"/>
                <a:cs typeface="Times New Roman"/>
              </a:rPr>
              <a:t>Б) характер оценочных суждений.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82296" indent="0">
              <a:buNone/>
            </a:pPr>
            <a:endParaRPr lang="ru-RU" dirty="0"/>
          </a:p>
        </p:txBody>
      </p:sp>
      <p:sp>
        <p:nvSpPr>
          <p:cNvPr id="4" name="4-конечная звезда 3">
            <a:hlinkClick r:id="rId2" action="ppaction://hlinkpres?slideindex=19&amp;slidetitle=Презентация PowerPoint"/>
          </p:cNvPr>
          <p:cNvSpPr/>
          <p:nvPr/>
        </p:nvSpPr>
        <p:spPr>
          <a:xfrm>
            <a:off x="8715404" y="6357958"/>
            <a:ext cx="285720" cy="269178"/>
          </a:xfrm>
          <a:prstGeom prst="star4">
            <a:avLst>
              <a:gd name="adj" fmla="val 91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167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3004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Часть С. Задания с развёрнутым ответом.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447800"/>
            <a:ext cx="7602048" cy="5077544"/>
          </a:xfrm>
        </p:spPr>
        <p:txBody>
          <a:bodyPr>
            <a:normAutofit/>
          </a:bodyPr>
          <a:lstStyle/>
          <a:p>
            <a:pPr marL="425196" indent="-342900"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Объясните почему во всех развитых странах в настоящее время преобладает смешанная экономическая система. Аргументируйте своё объяснение тремя доказательствами.</a:t>
            </a:r>
          </a:p>
          <a:p>
            <a:pPr marL="425196" indent="-342900"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Сформулируйте свою позицию: какая экономическая система, на ваш взгляд, является наиболее эффективной для нашей страны? Почему именно эта экономическая система? Приведите три обоснования в подтверждение своей позиции.</a:t>
            </a:r>
          </a:p>
          <a:p>
            <a:pPr marL="425196" indent="-342900"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Вам поручено подготовить развернутый ответ по теме «Типы экономических систем и их распространение в различных регионах мира». Составьте план , в соответствии с которым вы будите освещать эту тему.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4-конечная звезда 3">
            <a:hlinkClick r:id="rId2" action="ppaction://hlinkpres?slideindex=19&amp;slidetitle=Презентация PowerPoint"/>
          </p:cNvPr>
          <p:cNvSpPr/>
          <p:nvPr/>
        </p:nvSpPr>
        <p:spPr>
          <a:xfrm>
            <a:off x="8715404" y="6357958"/>
            <a:ext cx="285720" cy="26917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231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30040" cy="778098"/>
          </a:xfrm>
        </p:spPr>
        <p:txBody>
          <a:bodyPr/>
          <a:lstStyle/>
          <a:p>
            <a:pPr algn="ctr"/>
            <a:r>
              <a:rPr lang="ru-RU" dirty="0" smtClean="0">
                <a:hlinkClick r:id="rId2" action="ppaction://hlinkpres?slideindex=2&amp;slidetitle=Содержание"/>
              </a:rPr>
              <a:t>Пояснительная записка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980728"/>
            <a:ext cx="7602048" cy="526767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Тема «Экономические системы»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входит в стандарт среднего ( полного) общего образования по экономике (базовый уровень), обязательный минимум содержания основных образовательных программ,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включена в требования к уровню подготовки выпускников как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элемент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содержания,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проверяемых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государственной (итоговой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аттестации выпускников IX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классов общеобразовательных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учреждений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обществознанию и элемент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содержания,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проверяемый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едином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государственном экзамене по обществознанию.</a:t>
            </a:r>
          </a:p>
          <a:p>
            <a:pPr marL="82296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Данная тема является базовой для успешного освоения такой темы, как  «Экономическая роль государства», понимания особенностей развития современной российской экономики.</a:t>
            </a:r>
          </a:p>
          <a:p>
            <a:pPr marL="82296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611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5024" y="548680"/>
            <a:ext cx="7518664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Мониторинг</a:t>
            </a:r>
            <a:br>
              <a:rPr lang="ru-RU" sz="4000" dirty="0" smtClean="0"/>
            </a:br>
            <a:r>
              <a:rPr lang="ru-RU" sz="4000" dirty="0" smtClean="0"/>
              <a:t>«Экономические системы»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7408" y="1447800"/>
            <a:ext cx="7530040" cy="510006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4200" y="1844824"/>
            <a:ext cx="7480868" cy="4496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3215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04664"/>
            <a:ext cx="7602048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Результаты входящей и итоговой диагностики</a:t>
            </a:r>
            <a:br>
              <a:rPr lang="ru-RU" sz="4000" dirty="0" smtClean="0"/>
            </a:br>
            <a:r>
              <a:rPr lang="ru-RU" sz="2000" dirty="0" smtClean="0"/>
              <a:t>Диагностические работы проводились в 2011-12 учебном году </a:t>
            </a:r>
            <a:br>
              <a:rPr lang="ru-RU" sz="2000" dirty="0" smtClean="0"/>
            </a:br>
            <a:r>
              <a:rPr lang="ru-RU" sz="2000" dirty="0" smtClean="0"/>
              <a:t>в 6 «б» классе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204864"/>
            <a:ext cx="7128792" cy="3847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-конечная звезда 4">
            <a:hlinkClick r:id="rId3" action="ppaction://hlinkpres?slideindex=2&amp;slidetitle=Содержание"/>
          </p:cNvPr>
          <p:cNvSpPr/>
          <p:nvPr/>
        </p:nvSpPr>
        <p:spPr>
          <a:xfrm>
            <a:off x="8715404" y="6357958"/>
            <a:ext cx="285720" cy="26917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065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Список использованной литературы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Азимов Л.Б. Преподавание экономики в школе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экономические понятия.-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М.:Финансы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и статистика,2008</a:t>
            </a:r>
          </a:p>
          <a:p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Лавренова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Е.Б. Сборник заданий по экономике для подготовки к ЕГЭ: Пособие для 10-11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классов.-М.:Вита-Пресс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2010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Преподавание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курса «Основы экономической теории». Пособие для учителя 10-11 классов общеобразовательных учреждений с углубленным изучением экономики. Под ред. С.И. Иванова – М.: Вита-Пресс,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Савицкая Е.В. Уроки экономики в школе: В 2 кн. Кн.1. Пособие для учителя. – М.: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Вита-Пресс,2009</a:t>
            </a:r>
          </a:p>
          <a:p>
            <a:pPr lvl="0"/>
            <a:r>
              <a:rPr lang="en-US" sz="14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http://fipi.ru</a:t>
            </a:r>
            <a:endParaRPr lang="en-US" sz="1400" u="sng" dirty="0" smtClean="0">
              <a:latin typeface="Times New Roman" pitchFamily="18" charset="0"/>
              <a:cs typeface="Times New Roman" pitchFamily="18" charset="0"/>
            </a:endParaRPr>
          </a:p>
          <a:p>
            <a:pPr defTabSz="912813"/>
            <a:r>
              <a:rPr lang="en-US" sz="1400" dirty="0" smtClean="0">
                <a:hlinkClick r:id="rId3"/>
              </a:rPr>
              <a:t>http://fcior.edu.ru/</a:t>
            </a:r>
            <a:endParaRPr lang="ru-RU" sz="1400" dirty="0" smtClean="0"/>
          </a:p>
          <a:p>
            <a:pPr defTabSz="912813"/>
            <a:r>
              <a:rPr lang="en-US" sz="1400" dirty="0" smtClean="0">
                <a:hlinkClick r:id="rId4"/>
              </a:rPr>
              <a:t>http</a:t>
            </a:r>
            <a:r>
              <a:rPr lang="en-US" sz="1400" dirty="0">
                <a:hlinkClick r:id="rId4"/>
              </a:rPr>
              <a:t>://</a:t>
            </a:r>
            <a:r>
              <a:rPr lang="en-US" sz="1400" dirty="0" smtClean="0">
                <a:hlinkClick r:id="rId4"/>
              </a:rPr>
              <a:t>school-collection.edu.ru</a:t>
            </a:r>
            <a:endParaRPr lang="ru-RU" sz="1400" dirty="0" smtClean="0"/>
          </a:p>
          <a:p>
            <a:pPr defTabSz="912813"/>
            <a:r>
              <a:rPr lang="en-US" sz="1400" dirty="0" smtClean="0">
                <a:hlinkClick r:id="rId5"/>
              </a:rPr>
              <a:t>http://1september.ru</a:t>
            </a:r>
            <a:endParaRPr lang="ru-RU" sz="1400" dirty="0" smtClean="0"/>
          </a:p>
          <a:p>
            <a:pPr defTabSz="912813"/>
            <a:r>
              <a:rPr lang="en-US" sz="1400" dirty="0" smtClean="0">
                <a:hlinkClick r:id="rId6"/>
              </a:rPr>
              <a:t>http://www.uchportal.ru/</a:t>
            </a:r>
            <a:endParaRPr lang="en-US" sz="1400" dirty="0" smtClean="0"/>
          </a:p>
          <a:p>
            <a:pPr defTabSz="912813"/>
            <a:r>
              <a:rPr lang="en-US" sz="1400" dirty="0" smtClean="0">
                <a:hlinkClick r:id="rId7"/>
              </a:rPr>
              <a:t>http</a:t>
            </a:r>
            <a:r>
              <a:rPr lang="en-US" sz="1400" dirty="0">
                <a:hlinkClick r:id="rId7"/>
              </a:rPr>
              <a:t>://pedsovet.org</a:t>
            </a:r>
            <a:r>
              <a:rPr lang="ru-RU" sz="1400" dirty="0"/>
              <a:t> </a:t>
            </a:r>
            <a:endParaRPr lang="ru-RU" sz="1400" dirty="0" smtClean="0"/>
          </a:p>
          <a:p>
            <a:pPr defTabSz="912813"/>
            <a:r>
              <a:rPr lang="ru-RU" sz="1400" dirty="0" smtClean="0">
                <a:hlinkClick r:id="rId8"/>
              </a:rPr>
              <a:t> </a:t>
            </a:r>
            <a:r>
              <a:rPr lang="en-US" sz="1400" dirty="0">
                <a:hlinkClick r:id="rId8"/>
              </a:rPr>
              <a:t>http://</a:t>
            </a:r>
            <a:r>
              <a:rPr lang="en-US" sz="1400" dirty="0" smtClean="0">
                <a:hlinkClick r:id="rId8"/>
              </a:rPr>
              <a:t>www.zavuch.info</a:t>
            </a:r>
            <a:endParaRPr lang="ru-RU" sz="1400" dirty="0" smtClean="0"/>
          </a:p>
        </p:txBody>
      </p:sp>
      <p:sp>
        <p:nvSpPr>
          <p:cNvPr id="6" name="4-конечная звезда 5">
            <a:hlinkClick r:id="rId9" action="ppaction://hlinkpres?slideindex=2&amp;slidetitle=Содержание"/>
          </p:cNvPr>
          <p:cNvSpPr/>
          <p:nvPr/>
        </p:nvSpPr>
        <p:spPr>
          <a:xfrm>
            <a:off x="8715404" y="6357958"/>
            <a:ext cx="285720" cy="26917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157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404664"/>
            <a:ext cx="7674056" cy="5843736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Цель данной методической разработки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 раскрыть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формы, средства, методы обучения, элементы современных педагогических технологий или сами технологии обучения и воспитания применительно к конкретной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теме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учебной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программы.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Содержание методической разработки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направлено на то, чтобы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педагоги могли получить сведения о наиболее рациональной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учебного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процесса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   эффективности   методов   и   методических  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приемов,формах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изложения учебного материала, применения современных технических и информационных средств обучения.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Данная методическая разработка содержит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конкретные материалы, которые может использовать педагог в своей работе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(поурочные разработки, тесты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задания с кратким и развернутым ответом, структурно -логические схемы, выход  на цифровые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образовательные ресурсы)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28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602048" cy="792088"/>
          </a:xfrm>
        </p:spPr>
        <p:txBody>
          <a:bodyPr>
            <a:normAutofit fontScale="90000"/>
          </a:bodyPr>
          <a:lstStyle/>
          <a:p>
            <a:pPr marL="365760" lvl="0" indent="-283464" algn="ctr">
              <a:spcBef>
                <a:spcPts val="600"/>
              </a:spcBef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3100" b="1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  <a:t>Элементы содержания, проверяемых на едином государственном экзамене по обществознанию</a:t>
            </a:r>
            <a:r>
              <a:rPr lang="ru-RU" sz="3100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  <a:t/>
            </a:r>
            <a:br>
              <a:rPr lang="ru-RU" sz="3100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</a:br>
            <a:r>
              <a:rPr lang="ru-RU" sz="3100" dirty="0">
                <a:solidFill>
                  <a:prstClr val="black"/>
                </a:solidFill>
                <a:effectLst/>
                <a:ea typeface="+mn-ea"/>
                <a:cs typeface="+mn-cs"/>
              </a:rPr>
              <a:t/>
            </a:r>
            <a:br>
              <a:rPr lang="ru-RU" sz="3100" dirty="0">
                <a:solidFill>
                  <a:prstClr val="black"/>
                </a:solidFill>
                <a:effectLst/>
                <a:ea typeface="+mn-ea"/>
                <a:cs typeface="+mn-cs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65009637"/>
              </p:ext>
            </p:extLst>
          </p:nvPr>
        </p:nvGraphicFramePr>
        <p:xfrm>
          <a:off x="1475656" y="2636912"/>
          <a:ext cx="751692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3384"/>
                <a:gridCol w="1503384"/>
                <a:gridCol w="1503384"/>
                <a:gridCol w="1503384"/>
                <a:gridCol w="15033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Обозначение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задания в</a:t>
                      </a:r>
                      <a:r>
                        <a:rPr kumimoji="0" lang="ru-RU" sz="1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работе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Проверяемые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элементы содержания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Коды</a:t>
                      </a:r>
                      <a:r>
                        <a:rPr kumimoji="0" lang="ru-RU" sz="1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проверя</a:t>
                      </a: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 algn="ctr"/>
                      <a:r>
                        <a:rPr kumimoji="0" lang="ru-RU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емых</a:t>
                      </a:r>
                      <a:r>
                        <a:rPr kumimoji="0" lang="ru-RU" sz="1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элементов содержания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Коды</a:t>
                      </a:r>
                      <a:r>
                        <a:rPr kumimoji="0" lang="ru-RU" sz="1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проверяемых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требований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Уровень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сложности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задания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А5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Экономика и экономическая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наука; экономические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системы; роль государства в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экономике; экономический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рост и развитие; понятие ВВП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NewRomanPSMT"/>
                          <a:ea typeface="Calibri"/>
                          <a:cs typeface="TimesNewRomanPSMT"/>
                        </a:rPr>
                        <a:t>2.1, </a:t>
                      </a:r>
                      <a:r>
                        <a:rPr lang="ru-RU" sz="1400" b="1" dirty="0" smtClean="0">
                          <a:effectLst/>
                          <a:latin typeface="TimesNewRomanPSMT"/>
                          <a:ea typeface="Calibri"/>
                          <a:cs typeface="TimesNewRomanPSMT"/>
                        </a:rPr>
                        <a:t>2.3,</a:t>
                      </a:r>
                      <a:endParaRPr lang="ru-RU" sz="14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r>
                        <a:rPr lang="ru-RU" sz="1400" dirty="0" smtClean="0">
                          <a:effectLst/>
                          <a:latin typeface="TimesNewRomanPSMT"/>
                          <a:ea typeface="Calibri"/>
                          <a:cs typeface="TimesNewRomanPSMT"/>
                        </a:rPr>
                        <a:t>2.13–2.15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NewRomanPSMT"/>
                          <a:ea typeface="Calibri"/>
                          <a:cs typeface="TimesNewRomanPSMT"/>
                        </a:rPr>
                        <a:t>1.5, 1.6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0278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30040" cy="193022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/>
              </a:rPr>
              <a:t> </a:t>
            </a:r>
            <a:r>
              <a:rPr lang="ru-RU" sz="2400" b="1" dirty="0">
                <a:effectLst/>
              </a:rPr>
              <a:t>Перечень требований к уровню подготовки выпускников,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b="1" dirty="0">
                <a:effectLst/>
              </a:rPr>
              <a:t>достижение которого проверяется на едином государственном </a:t>
            </a:r>
            <a:r>
              <a:rPr lang="ru-RU" sz="2400" b="1" dirty="0" smtClean="0">
                <a:effectLst/>
              </a:rPr>
              <a:t>экзамене</a:t>
            </a:r>
            <a:r>
              <a:rPr lang="ru-RU" sz="2400" dirty="0">
                <a:effectLst/>
              </a:rPr>
              <a:t> </a:t>
            </a:r>
            <a:r>
              <a:rPr lang="ru-RU" sz="2400" b="1" dirty="0" smtClean="0">
                <a:effectLst/>
              </a:rPr>
              <a:t>по </a:t>
            </a:r>
            <a:r>
              <a:rPr lang="ru-RU" sz="2400" b="1" dirty="0">
                <a:effectLst/>
              </a:rPr>
              <a:t>обществознанию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0371253"/>
              </p:ext>
            </p:extLst>
          </p:nvPr>
        </p:nvGraphicFramePr>
        <p:xfrm>
          <a:off x="1403648" y="2416260"/>
          <a:ext cx="7530802" cy="4035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5401"/>
                <a:gridCol w="3765401"/>
              </a:tblGrid>
              <a:tr h="1461363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Код</a:t>
                      </a:r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раздела</a:t>
                      </a:r>
                      <a:endParaRPr kumimoji="0"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Код контролируемого требования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25710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Знать и понимать: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NewRomanPS-BoldMT"/>
                          <a:ea typeface="Calibri"/>
                          <a:cs typeface="TimesNewRomanPS-BoldMT"/>
                        </a:rPr>
                        <a:t>1.5 </a:t>
                      </a:r>
                      <a:r>
                        <a:rPr lang="ru-RU" sz="1800" dirty="0" smtClean="0">
                          <a:effectLst/>
                          <a:latin typeface="TimesNewRomanPSMT"/>
                          <a:ea typeface="Calibri"/>
                          <a:cs typeface="TimesNewRomanPSMT"/>
                        </a:rPr>
                        <a:t>тенденции развития общества в целом как сложной динамичной системы, а также важнейших социальных институтов</a:t>
                      </a:r>
                      <a:endParaRPr lang="ru-RU" sz="2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NewRomanPS-BoldMT"/>
                          <a:ea typeface="Calibri"/>
                          <a:cs typeface="TimesNewRomanPS-BoldMT"/>
                        </a:rPr>
                        <a:t>1.6 </a:t>
                      </a:r>
                      <a:r>
                        <a:rPr lang="ru-RU" sz="1800" dirty="0" smtClean="0">
                          <a:effectLst/>
                          <a:latin typeface="TimesNewRomanPSMT"/>
                          <a:ea typeface="Calibri"/>
                          <a:cs typeface="TimesNewRomanPSMT"/>
                        </a:rPr>
                        <a:t>основные социальные институты и процессы</a:t>
                      </a:r>
                      <a:endParaRPr lang="ru-RU" sz="2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3291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30040" cy="142617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/>
              <a:t>Элементы содержания, проверяемые на государственной</a:t>
            </a:r>
            <a:br>
              <a:rPr lang="ru-RU" sz="2000" b="1" dirty="0"/>
            </a:br>
            <a:r>
              <a:rPr lang="ru-RU" sz="2000" b="1" dirty="0"/>
              <a:t>(итоговой) аттестации выпускников IX классов общеобразовательных</a:t>
            </a:r>
            <a:br>
              <a:rPr lang="ru-RU" sz="2000" b="1" dirty="0"/>
            </a:br>
            <a:r>
              <a:rPr lang="ru-RU" sz="2000" b="1" dirty="0"/>
              <a:t>учреждений по обществознанию</a:t>
            </a:r>
            <a:br>
              <a:rPr lang="ru-RU" sz="2000" b="1" dirty="0"/>
            </a:b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12954795"/>
              </p:ext>
            </p:extLst>
          </p:nvPr>
        </p:nvGraphicFramePr>
        <p:xfrm>
          <a:off x="1331640" y="1412776"/>
          <a:ext cx="7499350" cy="4705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870"/>
                <a:gridCol w="1499870"/>
                <a:gridCol w="1499870"/>
                <a:gridCol w="1499870"/>
                <a:gridCol w="149987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Обозначение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задания в работе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Проверяемые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элементы содержания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Коды </a:t>
                      </a:r>
                      <a:r>
                        <a:rPr kumimoji="0" lang="ru-RU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проверя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емых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элементов содержания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Коды проверяемых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требований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Уровень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сложности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задания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А</a:t>
                      </a:r>
                      <a:r>
                        <a:rPr lang="ru-RU" sz="900" baseline="0" dirty="0" smtClean="0"/>
                        <a:t> 7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Экономика, ее роль в жизни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общества; товары и услуги,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ресурсы и потребности,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ограниченность ресурсов;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экономические системы и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собственность;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производство,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производительность труда;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разделение труда и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специализация; обмен,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торговля; рынок и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рыночный механизм</a:t>
                      </a:r>
                    </a:p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effectLst/>
                          <a:latin typeface="TimesNewRomanPSMT"/>
                          <a:ea typeface="Calibri"/>
                          <a:cs typeface="TimesNewRomanPSMT"/>
                        </a:rPr>
                        <a:t>3.1–3.6 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1,2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Б</a:t>
                      </a:r>
                      <a:endParaRPr lang="ru-RU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А 9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Экономическая сфера жизни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общества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(задание на обращение к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социальным реалиям)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effectLst/>
                          <a:latin typeface="TimesNewRomanPSMT"/>
                          <a:ea typeface="Calibri"/>
                          <a:cs typeface="TimesNewRomanPSMT"/>
                        </a:rPr>
                        <a:t>3.1–3.12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3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Б</a:t>
                      </a:r>
                      <a:endParaRPr lang="ru-RU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А 10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NewRomanPSMT"/>
                          <a:ea typeface="Calibri"/>
                          <a:cs typeface="TimesNewRomanPSMT"/>
                        </a:rPr>
                        <a:t>Экономическая сфера жизни</a:t>
                      </a:r>
                      <a:endParaRPr lang="ru-RU" sz="9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NewRomanPSMT"/>
                          <a:ea typeface="Calibri"/>
                          <a:cs typeface="TimesNewRomanPSMT"/>
                        </a:rPr>
                        <a:t>общества</a:t>
                      </a:r>
                      <a:endParaRPr lang="ru-RU" sz="9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NewRomanPSMT"/>
                          <a:ea typeface="Calibri"/>
                          <a:cs typeface="TimesNewRomanPSMT"/>
                        </a:rPr>
                        <a:t>(задание на анализ двух</a:t>
                      </a:r>
                      <a:endParaRPr lang="ru-RU" sz="9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NewRomanPSMT"/>
                          <a:ea typeface="Calibri"/>
                          <a:cs typeface="TimesNewRomanPSMT"/>
                        </a:rPr>
                        <a:t>суждений)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effectLst/>
                          <a:latin typeface="TimesNewRomanPSMT"/>
                          <a:ea typeface="Calibri"/>
                          <a:cs typeface="TimesNewRomanPSMT"/>
                        </a:rPr>
                        <a:t>3.1–3.12 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4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П</a:t>
                      </a:r>
                      <a:endParaRPr lang="ru-RU" sz="9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1333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effectLst/>
              </a:rPr>
              <a:t>Требования к уровню подготовки, проверяемому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b="1" dirty="0">
                <a:effectLst/>
              </a:rPr>
              <a:t>заданиями экзаменационной работы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52379797"/>
              </p:ext>
            </p:extLst>
          </p:nvPr>
        </p:nvGraphicFramePr>
        <p:xfrm>
          <a:off x="1435100" y="1447800"/>
          <a:ext cx="7499350" cy="5175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4692"/>
                <a:gridCol w="6234658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Код раздела</a:t>
                      </a:r>
                    </a:p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Код контролируемого требования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знать/понимать: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сущность общества как формы совместной деятельности</a:t>
                      </a:r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людей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характерные черты и признаки основных сфер жизни</a:t>
                      </a:r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бщества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уметь: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 </a:t>
                      </a:r>
                      <a:r>
                        <a:rPr kumimoji="0" lang="ru-RU" sz="12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описывать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основные социальные объекты, выделяя их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существенные признаки;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+mj-lt"/>
                          <a:ea typeface="Calibri"/>
                          <a:cs typeface="TimesNewRomanPS-BoldMT"/>
                        </a:rPr>
                        <a:t>2.2 </a:t>
                      </a:r>
                      <a:r>
                        <a:rPr lang="ru-RU" sz="1200" b="1" i="1" dirty="0" smtClean="0">
                          <a:effectLst/>
                          <a:latin typeface="+mj-lt"/>
                          <a:ea typeface="Calibri"/>
                          <a:cs typeface="TimesNewRomanPS-BoldItalicMT"/>
                        </a:rPr>
                        <a:t>сравнивать </a:t>
                      </a:r>
                      <a:r>
                        <a:rPr lang="ru-RU" sz="1200" dirty="0" smtClean="0">
                          <a:effectLst/>
                          <a:latin typeface="+mj-lt"/>
                          <a:ea typeface="Calibri"/>
                          <a:cs typeface="TimesNewRomanPSMT"/>
                        </a:rPr>
                        <a:t>социальные объекты, суждения об обществе и</a:t>
                      </a:r>
                      <a:r>
                        <a:rPr lang="ru-RU" sz="12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+mj-lt"/>
                          <a:ea typeface="Calibri"/>
                          <a:cs typeface="TimesNewRomanPSMT"/>
                        </a:rPr>
                        <a:t>человеке, выявлять их общие черты и различия</a:t>
                      </a:r>
                      <a:endParaRPr lang="ru-RU" sz="1200" dirty="0" smtClean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r>
                        <a:rPr kumimoji="0"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2.3 </a:t>
                      </a:r>
                      <a:r>
                        <a:rPr kumimoji="0" lang="ru-RU" sz="12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объяснять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взаимосвязи изученных социальных объектов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включая взаимодействия общества и природы, человека и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бщества, сфер общественной жизни, гражданина и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государства)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2.4 </a:t>
                      </a:r>
                      <a:r>
                        <a:rPr kumimoji="0" lang="ru-RU" sz="12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приводить примеры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социальных объектов определенного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типа, социальных отношений; ситуаций, регулируемых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различными видами социальных норм; деятельности людей в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различных сферах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2.5 </a:t>
                      </a:r>
                      <a:r>
                        <a:rPr kumimoji="0" lang="ru-RU" sz="12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оценивать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поведение людей с точки зрения социальных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норм, экономической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рациональности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2.6 </a:t>
                      </a:r>
                      <a:r>
                        <a:rPr kumimoji="0" lang="ru-RU" sz="12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решать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рамках изученного материала познавательные и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практические задачи, отражающие типичные ситуации в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различных сферах деятельности человека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2.7 </a:t>
                      </a:r>
                      <a:r>
                        <a:rPr kumimoji="0" lang="ru-RU" sz="12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осуществлять поиск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социальной информации по заданной теме из различных ее носителей (материалов СМИ, учебного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екста и других адаптированных источников)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использовать приобретенные знания и умения в практической</a:t>
                      </a:r>
                      <a:r>
                        <a:rPr kumimoji="0" lang="ru-RU" sz="12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деятельности и повседневной жизни для: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общей ориентации в актуальных общественных событиях и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процессах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6311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268760"/>
            <a:ext cx="7674056" cy="497964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рамках Областной программы экономического образования школьников (5-11 классы) данная тема изучается на всех трех ступенях обучения: 6 класс ( по примерному тематическому планированию отводится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часа); 8 класс ( 3 часа); 10 класс (2 часа). Программой предполагается  на каждой ступени  экономического образования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школьников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основных знаний и умений</a:t>
            </a:r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77404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1183</TotalTime>
  <Words>2380</Words>
  <Application>Microsoft Office PowerPoint</Application>
  <PresentationFormat>Экран (4:3)</PresentationFormat>
  <Paragraphs>447</Paragraphs>
  <Slides>32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Солнцестояние</vt:lpstr>
      <vt:lpstr>Муниципальное бюджетное образовательное учреждение Средняя общеобразовательная школа №6</vt:lpstr>
      <vt:lpstr>Содержание</vt:lpstr>
      <vt:lpstr>Пояснительная записка</vt:lpstr>
      <vt:lpstr>Слайд 4</vt:lpstr>
      <vt:lpstr>    Элементы содержания, проверяемых на едином государственном экзамене по обществознанию   </vt:lpstr>
      <vt:lpstr> Перечень требований к уровню подготовки выпускников, достижение которого проверяется на едином государственном экзамене по обществознанию </vt:lpstr>
      <vt:lpstr>Элементы содержания, проверяемые на государственной (итоговой) аттестации выпускников IX классов общеобразовательных учреждений по обществознанию </vt:lpstr>
      <vt:lpstr>Требования к уровню подготовки, проверяемому заданиями экзаменационной работы</vt:lpstr>
      <vt:lpstr>Слайд 9</vt:lpstr>
      <vt:lpstr>Слайд 10</vt:lpstr>
      <vt:lpstr>Цели и задачи раздела</vt:lpstr>
      <vt:lpstr>Учет возрастных и познавательных особенностей учащихся  </vt:lpstr>
      <vt:lpstr>Возможности реализации различных форм обучения с использованием ИКТ</vt:lpstr>
      <vt:lpstr>Слайд 14</vt:lpstr>
      <vt:lpstr>Слайд 15</vt:lpstr>
      <vt:lpstr>Разработка учебной темы «Экономические системы». 6 класс</vt:lpstr>
      <vt:lpstr>Слайд 17</vt:lpstr>
      <vt:lpstr>8 класс</vt:lpstr>
      <vt:lpstr>Слайд 19</vt:lpstr>
      <vt:lpstr>10 класс</vt:lpstr>
      <vt:lpstr>Слайд 21</vt:lpstr>
      <vt:lpstr>Слайд 22</vt:lpstr>
      <vt:lpstr>Слайд 23</vt:lpstr>
      <vt:lpstr>Слайд 24</vt:lpstr>
      <vt:lpstr>Часть В. Задания с кратким ответом.</vt:lpstr>
      <vt:lpstr>Слайд 26</vt:lpstr>
      <vt:lpstr>Слайд 27</vt:lpstr>
      <vt:lpstr>Слайд 28</vt:lpstr>
      <vt:lpstr>Часть С. Задания с развёрнутым ответом.</vt:lpstr>
      <vt:lpstr>Мониторинг «Экономические системы» </vt:lpstr>
      <vt:lpstr> Результаты входящей и итоговой диагностики Диагностические работы проводились в 2011-12 учебном году  в 6 «б» классе </vt:lpstr>
      <vt:lpstr>Список использованной литературы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Часть В. Задания с кратким ответом.</dc:title>
  <dc:creator>Admin</dc:creator>
  <cp:lastModifiedBy>User</cp:lastModifiedBy>
  <cp:revision>114</cp:revision>
  <dcterms:created xsi:type="dcterms:W3CDTF">2012-01-08T11:58:48Z</dcterms:created>
  <dcterms:modified xsi:type="dcterms:W3CDTF">2012-02-21T05:46:00Z</dcterms:modified>
</cp:coreProperties>
</file>