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7" r:id="rId12"/>
    <p:sldId id="264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620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779463"/>
            <a:ext cx="7467600" cy="1143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5250F-8B05-4E19-986F-B858D54C94ED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6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5B4A-A081-4FB8-ACED-0A1243BE7091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25-78D9-48A8-8C6B-C074B112449F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3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620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779463"/>
            <a:ext cx="7467600" cy="1143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5250F-8B05-4E19-986F-B858D54C94ED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92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EA44-B0B3-4C18-B6B7-866C8BE4B413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3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1F41-3E13-4066-A108-CBAEB65FCE75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3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8359-7DEA-4316-8351-0437B7648952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3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ADD8-0CFC-44CD-BAB6-289278AA3912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79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87C4-6D08-4DA8-81AF-0F1C60FB1578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0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81AE-B322-43AF-977B-288DA169B49D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42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8A13-59D2-4FD9-9CAB-7AD40ED6C956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EA44-B0B3-4C18-B6B7-866C8BE4B413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46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093E-C47E-4DDA-97D1-1C8163E8520E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10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5B4A-A081-4FB8-ACED-0A1243BE7091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367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1125-78D9-48A8-8C6B-C074B112449F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90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1F41-3E13-4066-A108-CBAEB65FCE75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9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8359-7DEA-4316-8351-0437B7648952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ADD8-0CFC-44CD-BAB6-289278AA3912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4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87C4-6D08-4DA8-81AF-0F1C60FB1578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4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81AE-B322-43AF-977B-288DA169B49D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18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8A13-59D2-4FD9-9CAB-7AD40ED6C956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5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093E-C47E-4DDA-97D1-1C8163E8520E}" type="slidenum">
              <a:rPr lang="ru-RU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6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1639D0-A80E-44FF-8EC5-D462734A7435}" type="slidenum">
              <a:rPr lang="ru-RU">
                <a:solidFill>
                  <a:srgbClr val="FF996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9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9966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1639D0-A80E-44FF-8EC5-D462734A7435}" type="slidenum">
              <a:rPr lang="ru-RU">
                <a:solidFill>
                  <a:srgbClr val="FF996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1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11 класс, экономика, профиль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Занятость и безработица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92896"/>
            <a:ext cx="7755139" cy="39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2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1200"/>
            <a:ext cx="8375848" cy="4688160"/>
          </a:xfrm>
        </p:spPr>
        <p:txBody>
          <a:bodyPr/>
          <a:lstStyle/>
          <a:p>
            <a:r>
              <a:rPr lang="ru-RU" b="1" dirty="0" smtClean="0"/>
              <a:t>Сезонная безработица</a:t>
            </a:r>
            <a:r>
              <a:rPr lang="ru-RU" sz="2400" b="1" dirty="0" smtClean="0"/>
              <a:t>: </a:t>
            </a:r>
            <a:r>
              <a:rPr lang="ru-RU" sz="2400" dirty="0" smtClean="0"/>
              <a:t>Эта безработица знакома людям многих профессий, например все, кто обслуживает отдыхающих на курортах. Сезонно незанятые люди не подходят под определение безработного, так как часто не занимаются поиском постоянного места работы. </a:t>
            </a:r>
          </a:p>
          <a:p>
            <a:r>
              <a:rPr lang="ru-RU" b="1" dirty="0" smtClean="0"/>
              <a:t>Неполная занятость: </a:t>
            </a:r>
            <a:r>
              <a:rPr lang="ru-RU" sz="2400" dirty="0" smtClean="0"/>
              <a:t>ситуация, при которой работник формально числится занятым, но заработной платы не получает, так как находится в вынужденном отпуске, или получает лишь часть своей нормальной оплаты, так как трудится неполный рабочий день.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688" y="609600"/>
            <a:ext cx="49530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Формы  </a:t>
            </a: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9043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5" y="332656"/>
            <a:ext cx="8447856" cy="1143000"/>
          </a:xfrm>
        </p:spPr>
        <p:txBody>
          <a:bodyPr/>
          <a:lstStyle/>
          <a:p>
            <a:r>
              <a:rPr lang="ru-RU" dirty="0" smtClean="0"/>
              <a:t>Естественный уровень безработицы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229200"/>
            <a:ext cx="8424936" cy="14675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Полная занятость -</a:t>
            </a:r>
            <a:r>
              <a:rPr lang="ru-RU" sz="3200" b="1" i="1" dirty="0" smtClean="0">
                <a:solidFill>
                  <a:srgbClr val="DC8300"/>
                </a:solidFill>
              </a:rPr>
              <a:t>такое положение на  рынке труда, когда безработица не превышает естественного уровня</a:t>
            </a: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15816" y="1340766"/>
            <a:ext cx="5976664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i="1" dirty="0"/>
              <a:t>такой ее уровень, </a:t>
            </a:r>
          </a:p>
          <a:p>
            <a:pPr algn="ctr"/>
            <a:r>
              <a:rPr lang="ru-RU" sz="3600" b="1" i="1" dirty="0"/>
              <a:t>при котором существуют</a:t>
            </a:r>
          </a:p>
          <a:p>
            <a:pPr algn="ctr"/>
            <a:r>
              <a:rPr lang="ru-RU" sz="3600" b="1" i="1" dirty="0"/>
              <a:t>только фрикционная и </a:t>
            </a:r>
          </a:p>
          <a:p>
            <a:pPr algn="ctr"/>
            <a:r>
              <a:rPr lang="ru-RU" sz="3600" b="1" i="1" dirty="0"/>
              <a:t>структурная безработица </a:t>
            </a:r>
          </a:p>
        </p:txBody>
      </p:sp>
      <p:pic>
        <p:nvPicPr>
          <p:cNvPr id="30722" name="Picture 2" descr="http://www.tv21.ru/img/newsimages/20080526/5_d7252c60af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" y="248535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7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64" y="332656"/>
            <a:ext cx="8591872" cy="1143000"/>
          </a:xfrm>
        </p:spPr>
        <p:txBody>
          <a:bodyPr/>
          <a:lstStyle/>
          <a:p>
            <a:r>
              <a:rPr lang="ru-RU" dirty="0" smtClean="0"/>
              <a:t>Последствия безработицы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240" y="1124744"/>
            <a:ext cx="7583760" cy="576064"/>
          </a:xfrm>
        </p:spPr>
        <p:txBody>
          <a:bodyPr/>
          <a:lstStyle/>
          <a:p>
            <a:r>
              <a:rPr lang="ru-RU" dirty="0" smtClean="0"/>
              <a:t>Прочитать  п .13.5 выписать в тетрадь</a:t>
            </a:r>
            <a:endParaRPr lang="ru-RU" dirty="0"/>
          </a:p>
        </p:txBody>
      </p:sp>
      <p:pic>
        <p:nvPicPr>
          <p:cNvPr id="33796" name="Picture 4" descr="http://imagens.gratisanuncios.com.br/taxa-de-desempre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104" y="2154621"/>
            <a:ext cx="6913791" cy="46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mireconomista.ru/wp-content/uploads/2012/06/bezrabot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9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4240" y="1148052"/>
            <a:ext cx="75607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/>
              <a:t>1. Создание служб занятости, </a:t>
            </a:r>
          </a:p>
          <a:p>
            <a:r>
              <a:rPr lang="ru-RU" sz="2800" dirty="0"/>
              <a:t>      выплата пособий по </a:t>
            </a:r>
            <a:r>
              <a:rPr lang="ru-RU" sz="2800" dirty="0" smtClean="0"/>
              <a:t>безработице       </a:t>
            </a:r>
            <a:endParaRPr lang="ru-RU" sz="2800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3495" y="5684837"/>
            <a:ext cx="59405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sz="2400" dirty="0"/>
              <a:t>Создание дополнительных рабочих </a:t>
            </a:r>
            <a:r>
              <a:rPr lang="ru-RU" sz="2400" dirty="0" smtClean="0"/>
              <a:t> мест в госсекторе экономики.</a:t>
            </a:r>
            <a:endParaRPr lang="ru-RU" sz="2400" dirty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664601" y="4186522"/>
            <a:ext cx="6192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sz="2400" dirty="0"/>
              <a:t>. Проведение стабилизационной политики </a:t>
            </a:r>
            <a:r>
              <a:rPr lang="ru-RU" sz="2400" dirty="0" smtClean="0"/>
              <a:t> </a:t>
            </a:r>
            <a:r>
              <a:rPr lang="ru-RU" sz="2400" dirty="0"/>
              <a:t>и недопущение массовой безработицы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763688" y="3336906"/>
            <a:ext cx="5832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/>
              <a:t>3</a:t>
            </a:r>
            <a:r>
              <a:rPr lang="ru-RU" sz="2400" dirty="0"/>
              <a:t>. Создание учреждений по </a:t>
            </a:r>
          </a:p>
          <a:p>
            <a:r>
              <a:rPr lang="ru-RU" sz="2400" dirty="0"/>
              <a:t>     </a:t>
            </a:r>
            <a:r>
              <a:rPr lang="ru-RU" sz="2400" dirty="0" smtClean="0"/>
              <a:t>                переквалификации </a:t>
            </a:r>
            <a:r>
              <a:rPr lang="ru-RU" sz="2400" dirty="0"/>
              <a:t>кадров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266393" y="2161225"/>
            <a:ext cx="7590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sz="2400" dirty="0"/>
              <a:t>. Усовершенствование системы сбора и </a:t>
            </a:r>
            <a:r>
              <a:rPr lang="ru-RU" sz="2400" dirty="0" smtClean="0"/>
              <a:t>предоставления </a:t>
            </a:r>
            <a:r>
              <a:rPr lang="ru-RU" sz="2400" dirty="0"/>
              <a:t>информации  о </a:t>
            </a:r>
            <a:r>
              <a:rPr lang="ru-RU" sz="2400" dirty="0" smtClean="0"/>
              <a:t> </a:t>
            </a:r>
            <a:r>
              <a:rPr lang="ru-RU" sz="2400" dirty="0"/>
              <a:t>наличии рабочих мест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83" y="260648"/>
            <a:ext cx="8375848" cy="8640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Государственное регулирование занятости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005064"/>
            <a:ext cx="254523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22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  <p:bldP spid="30729" grpId="0"/>
      <p:bldP spid="30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Глава 13</a:t>
            </a:r>
          </a:p>
          <a:p>
            <a:r>
              <a:rPr lang="ru-RU" dirty="0" smtClean="0"/>
              <a:t>Ответить на вопрос: грозит ли мне безработица в будущем?</a:t>
            </a:r>
            <a:endParaRPr lang="ru-RU" dirty="0"/>
          </a:p>
        </p:txBody>
      </p:sp>
      <p:pic>
        <p:nvPicPr>
          <p:cNvPr id="17410" name="Picture 2" descr="http://school.xvatit.com/images/d/da/11.08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5219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Занятые и безработные</a:t>
            </a:r>
          </a:p>
          <a:p>
            <a:r>
              <a:rPr lang="ru-RU" sz="3600" dirty="0" smtClean="0"/>
              <a:t>Формы безработицы</a:t>
            </a:r>
          </a:p>
          <a:p>
            <a:r>
              <a:rPr lang="ru-RU" sz="3600" dirty="0" smtClean="0"/>
              <a:t>Последствия безработицы</a:t>
            </a:r>
          </a:p>
          <a:p>
            <a:r>
              <a:rPr lang="ru-RU" sz="3600" dirty="0" smtClean="0"/>
              <a:t>Государственное регулирование занятости</a:t>
            </a:r>
            <a:endParaRPr lang="ru-RU" sz="3600" dirty="0"/>
          </a:p>
        </p:txBody>
      </p:sp>
      <p:pic>
        <p:nvPicPr>
          <p:cNvPr id="4" name="Picture 2" descr="http://www.tv21.ru/img/newsimages/20080526/5_d7252c60af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856318" cy="21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89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88256" y="116681"/>
            <a:ext cx="6324600" cy="588963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5607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009999"/>
                </a:solidFill>
                <a:latin typeface="Times New Roman" pitchFamily="18" charset="0"/>
              </a:rPr>
              <a:t>Общая численность населения (</a:t>
            </a:r>
            <a:r>
              <a:rPr lang="en-US" sz="3200">
                <a:solidFill>
                  <a:srgbClr val="009999"/>
                </a:solidFill>
                <a:latin typeface="Times New Roman" pitchFamily="18" charset="0"/>
              </a:rPr>
              <a:t>P</a:t>
            </a:r>
            <a:r>
              <a:rPr lang="ru-RU" sz="3200">
                <a:solidFill>
                  <a:srgbClr val="009999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622925" y="705644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89299" y="1028700"/>
            <a:ext cx="5619751" cy="830997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5607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9999"/>
                </a:solidFill>
                <a:latin typeface="Times New Roman" pitchFamily="18" charset="0"/>
              </a:rPr>
              <a:t>Численность трудоспособного населения (</a:t>
            </a:r>
            <a:r>
              <a:rPr lang="en-US" sz="2400" dirty="0">
                <a:solidFill>
                  <a:srgbClr val="009999"/>
                </a:solidFill>
                <a:latin typeface="Times New Roman" pitchFamily="18" charset="0"/>
              </a:rPr>
              <a:t>AP</a:t>
            </a:r>
            <a:r>
              <a:rPr lang="ru-RU" sz="2400" dirty="0">
                <a:solidFill>
                  <a:srgbClr val="009999"/>
                </a:solidFill>
                <a:latin typeface="Times New Roman" pitchFamily="18" charset="0"/>
              </a:rPr>
              <a:t>) &gt;16 лет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H="1">
            <a:off x="3908425" y="1859697"/>
            <a:ext cx="1447800" cy="6533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5397499" y="1859696"/>
            <a:ext cx="1330325" cy="6549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689225" y="2514600"/>
            <a:ext cx="2438400" cy="119697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6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6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Включаемые 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рабочей силы (</a:t>
            </a:r>
            <a:r>
              <a:rPr lang="en-US" sz="2400">
                <a:solidFill>
                  <a:srgbClr val="009999"/>
                </a:solidFill>
                <a:latin typeface="Times New Roman" pitchFamily="18" charset="0"/>
              </a:rPr>
              <a:t>L</a:t>
            </a: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5622925" y="-46038"/>
            <a:ext cx="18415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9999"/>
              </a:solidFill>
            </a:endParaRPr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6042025" y="2514600"/>
            <a:ext cx="26590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9999"/>
                </a:solidFill>
              </a:rPr>
              <a:t>Не включаемые 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9999"/>
                </a:solidFill>
              </a:rPr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9999"/>
                </a:solidFill>
              </a:rPr>
              <a:t>рабочей силы (</a:t>
            </a:r>
            <a:r>
              <a:rPr lang="en-US">
                <a:solidFill>
                  <a:srgbClr val="009999"/>
                </a:solidFill>
              </a:rPr>
              <a:t>NL</a:t>
            </a:r>
            <a:r>
              <a:rPr lang="ru-RU">
                <a:solidFill>
                  <a:srgbClr val="009999"/>
                </a:solidFill>
              </a:rPr>
              <a:t>)</a:t>
            </a:r>
          </a:p>
        </p:txBody>
      </p: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88900" y="2925763"/>
            <a:ext cx="2254250" cy="3589337"/>
            <a:chOff x="56" y="1843"/>
            <a:chExt cx="1420" cy="2261"/>
          </a:xfrm>
        </p:grpSpPr>
        <p:graphicFrame>
          <p:nvGraphicFramePr>
            <p:cNvPr id="5160" name="Object 22"/>
            <p:cNvGraphicFramePr>
              <a:graphicFrameLocks noChangeAspect="1"/>
            </p:cNvGraphicFramePr>
            <p:nvPr/>
          </p:nvGraphicFramePr>
          <p:xfrm>
            <a:off x="56" y="2160"/>
            <a:ext cx="1420" cy="1944"/>
          </p:xfrm>
          <a:graphic>
            <a:graphicData uri="http://schemas.openxmlformats.org/presentationml/2006/ole">
              <p:oleObj spid="_x0000_s1074" name="Clip" r:id="rId3" imgW="1428571" imgH="1714286" progId="">
                <p:embed/>
              </p:oleObj>
            </a:graphicData>
          </a:graphic>
        </p:graphicFrame>
        <p:sp>
          <p:nvSpPr>
            <p:cNvPr id="5161" name="Text Box 25"/>
            <p:cNvSpPr txBox="1">
              <a:spLocks noChangeArrowheads="1"/>
            </p:cNvSpPr>
            <p:nvPr/>
          </p:nvSpPr>
          <p:spPr bwMode="auto">
            <a:xfrm>
              <a:off x="68" y="1843"/>
              <a:ext cx="1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Заключенные</a:t>
              </a:r>
            </a:p>
          </p:txBody>
        </p:sp>
      </p:grp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096000" y="3886200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>
                <a:solidFill>
                  <a:srgbClr val="009999"/>
                </a:solidFill>
              </a:rPr>
              <a:t>Заключенные</a:t>
            </a:r>
          </a:p>
        </p:txBody>
      </p: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25400" y="3048000"/>
            <a:ext cx="2489200" cy="3486150"/>
            <a:chOff x="16" y="1920"/>
            <a:chExt cx="1568" cy="2196"/>
          </a:xfrm>
        </p:grpSpPr>
        <p:graphicFrame>
          <p:nvGraphicFramePr>
            <p:cNvPr id="5158" name="Object 30"/>
            <p:cNvGraphicFramePr>
              <a:graphicFrameLocks noChangeAspect="1"/>
            </p:cNvGraphicFramePr>
            <p:nvPr/>
          </p:nvGraphicFramePr>
          <p:xfrm>
            <a:off x="16" y="2352"/>
            <a:ext cx="1568" cy="1764"/>
          </p:xfrm>
          <a:graphic>
            <a:graphicData uri="http://schemas.openxmlformats.org/presentationml/2006/ole">
              <p:oleObj spid="_x0000_s1075" name="Clip" r:id="rId4" imgW="2371429" imgH="1428571" progId="">
                <p:embed/>
              </p:oleObj>
            </a:graphicData>
          </a:graphic>
        </p:graphicFrame>
        <p:sp>
          <p:nvSpPr>
            <p:cNvPr id="5159" name="Text Box 31"/>
            <p:cNvSpPr txBox="1">
              <a:spLocks noChangeArrowheads="1"/>
            </p:cNvSpPr>
            <p:nvPr/>
          </p:nvSpPr>
          <p:spPr bwMode="auto">
            <a:xfrm>
              <a:off x="240" y="1920"/>
              <a:ext cx="9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Инвалиды</a:t>
              </a: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6092825" y="4267200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Инвалиды</a:t>
            </a:r>
          </a:p>
        </p:txBody>
      </p: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30163" y="3124200"/>
            <a:ext cx="2332037" cy="3379788"/>
            <a:chOff x="19" y="1968"/>
            <a:chExt cx="1469" cy="2129"/>
          </a:xfrm>
        </p:grpSpPr>
        <p:graphicFrame>
          <p:nvGraphicFramePr>
            <p:cNvPr id="5156" name="Object 34"/>
            <p:cNvGraphicFramePr>
              <a:graphicFrameLocks noChangeAspect="1"/>
            </p:cNvGraphicFramePr>
            <p:nvPr/>
          </p:nvGraphicFramePr>
          <p:xfrm>
            <a:off x="19" y="2400"/>
            <a:ext cx="1469" cy="1697"/>
          </p:xfrm>
          <a:graphic>
            <a:graphicData uri="http://schemas.openxmlformats.org/presentationml/2006/ole">
              <p:oleObj spid="_x0000_s1076" name="Clip" r:id="rId5" imgW="1904762" imgH="1447619" progId="">
                <p:embed/>
              </p:oleObj>
            </a:graphicData>
          </a:graphic>
        </p:graphicFrame>
        <p:sp>
          <p:nvSpPr>
            <p:cNvPr id="5157" name="Text Box 35"/>
            <p:cNvSpPr txBox="1">
              <a:spLocks noChangeArrowheads="1"/>
            </p:cNvSpPr>
            <p:nvPr/>
          </p:nvSpPr>
          <p:spPr bwMode="auto">
            <a:xfrm>
              <a:off x="288" y="1968"/>
              <a:ext cx="10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Студенты</a:t>
              </a:r>
            </a:p>
          </p:txBody>
        </p:sp>
      </p:grp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092825" y="46482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>
                <a:solidFill>
                  <a:srgbClr val="009999"/>
                </a:solidFill>
              </a:rPr>
              <a:t>Студенты</a:t>
            </a:r>
          </a:p>
        </p:txBody>
      </p: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95250" y="3200400"/>
            <a:ext cx="2460625" cy="3333750"/>
            <a:chOff x="60" y="2016"/>
            <a:chExt cx="1550" cy="2100"/>
          </a:xfrm>
        </p:grpSpPr>
        <p:graphicFrame>
          <p:nvGraphicFramePr>
            <p:cNvPr id="5154" name="Object 42"/>
            <p:cNvGraphicFramePr>
              <a:graphicFrameLocks noChangeAspect="1"/>
            </p:cNvGraphicFramePr>
            <p:nvPr/>
          </p:nvGraphicFramePr>
          <p:xfrm>
            <a:off x="60" y="2352"/>
            <a:ext cx="1550" cy="1764"/>
          </p:xfrm>
          <a:graphic>
            <a:graphicData uri="http://schemas.openxmlformats.org/presentationml/2006/ole">
              <p:oleObj spid="_x0000_s1077" name="Clip" r:id="rId6" imgW="2057143" imgH="1504762" progId="">
                <p:embed/>
              </p:oleObj>
            </a:graphicData>
          </a:graphic>
        </p:graphicFrame>
        <p:sp>
          <p:nvSpPr>
            <p:cNvPr id="5155" name="Text Box 43"/>
            <p:cNvSpPr txBox="1">
              <a:spLocks noChangeArrowheads="1"/>
            </p:cNvSpPr>
            <p:nvPr/>
          </p:nvSpPr>
          <p:spPr bwMode="auto">
            <a:xfrm>
              <a:off x="240" y="201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Домохозяйки</a:t>
              </a: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6096000" y="5029200"/>
            <a:ext cx="215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>
                <a:solidFill>
                  <a:srgbClr val="009999"/>
                </a:solidFill>
              </a:rPr>
              <a:t>Домохозяйки</a:t>
            </a:r>
          </a:p>
        </p:txBody>
      </p: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228600" y="2895600"/>
            <a:ext cx="2039938" cy="3581400"/>
            <a:chOff x="144" y="1824"/>
            <a:chExt cx="1285" cy="2256"/>
          </a:xfrm>
        </p:grpSpPr>
        <p:graphicFrame>
          <p:nvGraphicFramePr>
            <p:cNvPr id="5152" name="Object 47"/>
            <p:cNvGraphicFramePr>
              <a:graphicFrameLocks noChangeAspect="1"/>
            </p:cNvGraphicFramePr>
            <p:nvPr/>
          </p:nvGraphicFramePr>
          <p:xfrm>
            <a:off x="144" y="2160"/>
            <a:ext cx="1285" cy="1920"/>
          </p:xfrm>
          <a:graphic>
            <a:graphicData uri="http://schemas.openxmlformats.org/presentationml/2006/ole">
              <p:oleObj spid="_x0000_s1078" name="Clip" r:id="rId7" imgW="3161905" imgH="2980952" progId="">
                <p:embed/>
              </p:oleObj>
            </a:graphicData>
          </a:graphic>
        </p:graphicFrame>
        <p:sp>
          <p:nvSpPr>
            <p:cNvPr id="5153" name="Text Box 48"/>
            <p:cNvSpPr txBox="1">
              <a:spLocks noChangeArrowheads="1"/>
            </p:cNvSpPr>
            <p:nvPr/>
          </p:nvSpPr>
          <p:spPr bwMode="auto">
            <a:xfrm>
              <a:off x="192" y="1824"/>
              <a:ext cx="11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Пенсионеры</a:t>
              </a: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6096000" y="5400675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Пенсионеры</a:t>
            </a:r>
          </a:p>
        </p:txBody>
      </p:sp>
      <p:grpSp>
        <p:nvGrpSpPr>
          <p:cNvPr id="12345" name="Group 57"/>
          <p:cNvGrpSpPr>
            <a:grpSpLocks/>
          </p:cNvGrpSpPr>
          <p:nvPr/>
        </p:nvGrpSpPr>
        <p:grpSpPr bwMode="auto">
          <a:xfrm>
            <a:off x="228600" y="4038600"/>
            <a:ext cx="2362200" cy="2286000"/>
            <a:chOff x="144" y="2544"/>
            <a:chExt cx="1488" cy="1440"/>
          </a:xfrm>
        </p:grpSpPr>
        <p:graphicFrame>
          <p:nvGraphicFramePr>
            <p:cNvPr id="5150" name="Object 53"/>
            <p:cNvGraphicFramePr>
              <a:graphicFrameLocks noChangeAspect="1"/>
            </p:cNvGraphicFramePr>
            <p:nvPr/>
          </p:nvGraphicFramePr>
          <p:xfrm>
            <a:off x="144" y="2880"/>
            <a:ext cx="1488" cy="1104"/>
          </p:xfrm>
          <a:graphic>
            <a:graphicData uri="http://schemas.openxmlformats.org/presentationml/2006/ole">
              <p:oleObj spid="_x0000_s1079" name="Clip" r:id="rId8" imgW="2057143" imgH="1371429" progId="">
                <p:embed/>
              </p:oleObj>
            </a:graphicData>
          </a:graphic>
        </p:graphicFrame>
        <p:sp>
          <p:nvSpPr>
            <p:cNvPr id="5151" name="Text Box 54"/>
            <p:cNvSpPr txBox="1">
              <a:spLocks noChangeArrowheads="1"/>
            </p:cNvSpPr>
            <p:nvPr/>
          </p:nvSpPr>
          <p:spPr bwMode="auto">
            <a:xfrm>
              <a:off x="384" y="2544"/>
              <a:ext cx="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Занятые</a:t>
              </a: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2344" name="Rectangl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19400" y="38862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 dirty="0">
                <a:solidFill>
                  <a:srgbClr val="009999"/>
                </a:solidFill>
                <a:latin typeface="Times New Roman" pitchFamily="18" charset="0"/>
              </a:rPr>
              <a:t>Занятые (Е) </a:t>
            </a: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2824163" y="4191000"/>
            <a:ext cx="257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>
                <a:solidFill>
                  <a:srgbClr val="009999"/>
                </a:solidFill>
              </a:rPr>
              <a:t>Безработные (</a:t>
            </a:r>
            <a:r>
              <a:rPr lang="en-US">
                <a:solidFill>
                  <a:srgbClr val="009999"/>
                </a:solidFill>
              </a:rPr>
              <a:t>U</a:t>
            </a:r>
            <a:r>
              <a:rPr lang="ru-RU">
                <a:solidFill>
                  <a:srgbClr val="009999"/>
                </a:solidFill>
              </a:rPr>
              <a:t>)</a:t>
            </a:r>
          </a:p>
        </p:txBody>
      </p:sp>
      <p:grpSp>
        <p:nvGrpSpPr>
          <p:cNvPr id="12349" name="Group 61"/>
          <p:cNvGrpSpPr>
            <a:grpSpLocks/>
          </p:cNvGrpSpPr>
          <p:nvPr/>
        </p:nvGrpSpPr>
        <p:grpSpPr bwMode="auto">
          <a:xfrm>
            <a:off x="228600" y="3962400"/>
            <a:ext cx="2438400" cy="2543175"/>
            <a:chOff x="144" y="2496"/>
            <a:chExt cx="1536" cy="1602"/>
          </a:xfrm>
        </p:grpSpPr>
        <p:graphicFrame>
          <p:nvGraphicFramePr>
            <p:cNvPr id="5148" name="Object 58"/>
            <p:cNvGraphicFramePr>
              <a:graphicFrameLocks noChangeAspect="1"/>
            </p:cNvGraphicFramePr>
            <p:nvPr/>
          </p:nvGraphicFramePr>
          <p:xfrm>
            <a:off x="144" y="2784"/>
            <a:ext cx="1536" cy="1314"/>
          </p:xfrm>
          <a:graphic>
            <a:graphicData uri="http://schemas.openxmlformats.org/presentationml/2006/ole">
              <p:oleObj spid="_x0000_s1080" name="Clip" r:id="rId10" imgW="3047619" imgH="2085714" progId="">
                <p:embed/>
              </p:oleObj>
            </a:graphicData>
          </a:graphic>
        </p:graphicFrame>
        <p:sp>
          <p:nvSpPr>
            <p:cNvPr id="5149" name="Rectangle 60"/>
            <p:cNvSpPr>
              <a:spLocks noChangeArrowheads="1"/>
            </p:cNvSpPr>
            <p:nvPr/>
          </p:nvSpPr>
          <p:spPr bwMode="auto">
            <a:xfrm>
              <a:off x="336" y="2496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i="1">
                  <a:solidFill>
                    <a:srgbClr val="009999"/>
                  </a:solidFill>
                  <a:latin typeface="Times New Roman" pitchFamily="18" charset="0"/>
                </a:rPr>
                <a:t>Безработные</a:t>
              </a:r>
            </a:p>
          </p:txBody>
        </p:sp>
      </p:grpSp>
      <p:grpSp>
        <p:nvGrpSpPr>
          <p:cNvPr id="12354" name="Group 66"/>
          <p:cNvGrpSpPr>
            <a:grpSpLocks/>
          </p:cNvGrpSpPr>
          <p:nvPr/>
        </p:nvGrpSpPr>
        <p:grpSpPr bwMode="auto">
          <a:xfrm>
            <a:off x="11113" y="3470275"/>
            <a:ext cx="2547937" cy="3178175"/>
            <a:chOff x="7" y="2186"/>
            <a:chExt cx="1605" cy="2002"/>
          </a:xfrm>
        </p:grpSpPr>
        <p:graphicFrame>
          <p:nvGraphicFramePr>
            <p:cNvPr id="5146" name="Object 62"/>
            <p:cNvGraphicFramePr>
              <a:graphicFrameLocks noChangeAspect="1"/>
            </p:cNvGraphicFramePr>
            <p:nvPr/>
          </p:nvGraphicFramePr>
          <p:xfrm>
            <a:off x="7" y="2496"/>
            <a:ext cx="1605" cy="1692"/>
          </p:xfrm>
          <a:graphic>
            <a:graphicData uri="http://schemas.openxmlformats.org/presentationml/2006/ole">
              <p:oleObj spid="_x0000_s1081" name="Clip" r:id="rId11" imgW="3485714" imgH="3676190" progId="">
                <p:embed/>
              </p:oleObj>
            </a:graphicData>
          </a:graphic>
        </p:graphicFrame>
        <p:sp>
          <p:nvSpPr>
            <p:cNvPr id="5147" name="Text Box 63"/>
            <p:cNvSpPr txBox="1">
              <a:spLocks noChangeArrowheads="1"/>
            </p:cNvSpPr>
            <p:nvPr/>
          </p:nvSpPr>
          <p:spPr bwMode="auto">
            <a:xfrm>
              <a:off x="374" y="2186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009999"/>
                  </a:solidFill>
                </a:rPr>
                <a:t>Бродяги</a:t>
              </a: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6099175" y="5792788"/>
            <a:ext cx="147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solidFill>
                  <a:srgbClr val="009999"/>
                </a:solidFill>
                <a:latin typeface="Times New Roman" pitchFamily="18" charset="0"/>
              </a:rPr>
              <a:t>Бродяги</a:t>
            </a: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2155825" y="68495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43" name="Text Box 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72243" y="1073867"/>
            <a:ext cx="2716213" cy="1200329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5607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</a:rPr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</a:rPr>
              <a:t>нетрудоспособного населения</a:t>
            </a:r>
            <a:endParaRPr lang="ru-RU" sz="2400" dirty="0">
              <a:solidFill>
                <a:srgbClr val="0099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1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 autoUpdateAnimBg="0"/>
      <p:bldP spid="12321" grpId="0" autoUpdateAnimBg="0"/>
      <p:bldP spid="12325" grpId="0" autoUpdateAnimBg="0"/>
      <p:bldP spid="12333" grpId="0" autoUpdateAnimBg="0"/>
      <p:bldP spid="12338" grpId="0" autoUpdateAnimBg="0"/>
      <p:bldP spid="12344" grpId="0" autoUpdateAnimBg="0"/>
      <p:bldP spid="12347" grpId="0" autoUpdateAnimBg="0"/>
      <p:bldP spid="123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Нетрудоспособное население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r>
              <a:rPr lang="ru-RU" dirty="0" smtClean="0"/>
              <a:t>Молодежь до 16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Лица, достигшие пенсионного возраста</a:t>
            </a:r>
            <a:endParaRPr lang="ru-RU" dirty="0"/>
          </a:p>
        </p:txBody>
      </p:sp>
      <p:pic>
        <p:nvPicPr>
          <p:cNvPr id="2050" name="Picture 2" descr="http://stavinform.ru/upload/iblock/f41/f418426e39d8dabe57f770e2d0aba1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7538"/>
            <a:ext cx="32289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slamnews.ru/uploads/news/2011-06/1309395337/global/news-XSVTrSkvy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511102" y="4941168"/>
            <a:ext cx="794933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  <a:defRPr kumimoji="1"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None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Занятые – та часть трудоспособного населения, которая работает по найму, занимается бизнесом, находится на гос. службе или учится</a:t>
            </a: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8460432" y="6165304"/>
            <a:ext cx="504056" cy="5040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528" y="457200"/>
            <a:ext cx="280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Безработица - </a:t>
            </a: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3123878" y="260648"/>
            <a:ext cx="58406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9999"/>
                </a:solidFill>
                <a:latin typeface="Times New Roman" pitchFamily="18" charset="0"/>
              </a:rPr>
              <a:t>Социально-экономическое явление, при котором часть экономически активного населения не занята в процессе производства товаров и услуг</a:t>
            </a:r>
            <a:endParaRPr lang="ru-RU" sz="2400" dirty="0">
              <a:solidFill>
                <a:srgbClr val="009999"/>
              </a:solidFill>
              <a:latin typeface="Times New Roman" pitchFamily="18" charset="0"/>
            </a:endParaRPr>
          </a:p>
        </p:txBody>
      </p:sp>
      <p:graphicFrame>
        <p:nvGraphicFramePr>
          <p:cNvPr id="4100" name="Object 21"/>
          <p:cNvGraphicFramePr>
            <a:graphicFrameLocks noChangeAspect="1"/>
          </p:cNvGraphicFramePr>
          <p:nvPr/>
        </p:nvGraphicFramePr>
        <p:xfrm>
          <a:off x="228600" y="4419600"/>
          <a:ext cx="2133600" cy="2133600"/>
        </p:xfrm>
        <a:graphic>
          <a:graphicData uri="http://schemas.openxmlformats.org/presentationml/2006/ole">
            <p:oleObj spid="_x0000_s15366" name="Clip" r:id="rId4" imgW="952129" imgH="952129" progId="">
              <p:embed/>
            </p:oleObj>
          </a:graphicData>
        </a:graphic>
      </p:graphicFrame>
      <p:sp>
        <p:nvSpPr>
          <p:cNvPr id="5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99592" y="3068960"/>
            <a:ext cx="280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Безработные  </a:t>
            </a: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- 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126791" y="3933056"/>
            <a:ext cx="58406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9999"/>
                </a:solidFill>
                <a:latin typeface="Times New Roman" pitchFamily="18" charset="0"/>
              </a:rPr>
              <a:t>Относящиеся к экономически активному населению люди,</a:t>
            </a:r>
            <a:endParaRPr lang="ru-RU" sz="3200" dirty="0">
              <a:solidFill>
                <a:srgbClr val="009999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9999"/>
                </a:solidFill>
                <a:latin typeface="Times New Roman" pitchFamily="18" charset="0"/>
              </a:rPr>
              <a:t>которые </a:t>
            </a:r>
            <a:r>
              <a:rPr lang="ru-RU" sz="3200" dirty="0" smtClean="0">
                <a:solidFill>
                  <a:srgbClr val="009999"/>
                </a:solidFill>
                <a:latin typeface="Times New Roman" pitchFamily="18" charset="0"/>
              </a:rPr>
              <a:t>намерены работать, ищут работу, но </a:t>
            </a:r>
            <a:r>
              <a:rPr lang="ru-RU" sz="3200" dirty="0">
                <a:solidFill>
                  <a:srgbClr val="009999"/>
                </a:solidFill>
                <a:latin typeface="Times New Roman" pitchFamily="18" charset="0"/>
              </a:rPr>
              <a:t>не могут </a:t>
            </a:r>
            <a:r>
              <a:rPr lang="ru-RU" sz="3200" dirty="0" smtClean="0">
                <a:solidFill>
                  <a:srgbClr val="009999"/>
                </a:solidFill>
                <a:latin typeface="Times New Roman" pitchFamily="18" charset="0"/>
              </a:rPr>
              <a:t>найти ее по той или иной причине</a:t>
            </a:r>
            <a:endParaRPr lang="ru-RU" sz="2400" dirty="0">
              <a:solidFill>
                <a:srgbClr val="0099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09600"/>
            <a:ext cx="8519864" cy="1143000"/>
          </a:xfrm>
        </p:spPr>
        <p:txBody>
          <a:bodyPr/>
          <a:lstStyle/>
          <a:p>
            <a:r>
              <a:rPr lang="ru-RU" dirty="0" smtClean="0"/>
              <a:t>Масштабы безработицы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17219" y="1656632"/>
            <a:ext cx="5334901" cy="1988392"/>
          </a:xfrm>
        </p:spPr>
        <p:txBody>
          <a:bodyPr/>
          <a:lstStyle/>
          <a:p>
            <a:r>
              <a:rPr lang="ru-RU" sz="3200" dirty="0" smtClean="0"/>
              <a:t>Абсолютное число </a:t>
            </a:r>
          </a:p>
          <a:p>
            <a:pPr marL="0" indent="0">
              <a:buNone/>
            </a:pPr>
            <a:r>
              <a:rPr lang="ru-RU" sz="3200" dirty="0" smtClean="0"/>
              <a:t>безработных</a:t>
            </a:r>
          </a:p>
          <a:p>
            <a:r>
              <a:rPr lang="ru-RU" sz="3200" dirty="0" smtClean="0"/>
              <a:t>Норма безработицы</a:t>
            </a:r>
            <a:endParaRPr lang="ru-RU" sz="3200" dirty="0"/>
          </a:p>
        </p:txBody>
      </p:sp>
      <p:sp>
        <p:nvSpPr>
          <p:cNvPr id="9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4880993"/>
            <a:ext cx="5308501" cy="1815882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5607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9999"/>
                </a:solidFill>
                <a:latin typeface="Times New Roman" pitchFamily="18" charset="0"/>
              </a:rPr>
              <a:t>Отношение числа безработных к численности совокупной рабочей силы, выраженной в процентах</a:t>
            </a:r>
            <a:endParaRPr lang="ru-RU" sz="2800" b="1" dirty="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0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292080" y="3284984"/>
            <a:ext cx="280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Норма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безработицы </a:t>
            </a: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- </a:t>
            </a:r>
          </a:p>
        </p:txBody>
      </p:sp>
      <p:pic>
        <p:nvPicPr>
          <p:cNvPr id="17410" name="Picture 2" descr="http://willbe.ru/img/clause/bezrabotica_v_rossijskih_regionah_prodolzhaet_idti_na_ubyl_claus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517" y="332656"/>
            <a:ext cx="27908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fin.gismeteo.ru/files_jpg/bezrabotica(5957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88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9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5233681"/>
              </p:ext>
            </p:extLst>
          </p:nvPr>
        </p:nvGraphicFramePr>
        <p:xfrm>
          <a:off x="1043608" y="351992"/>
          <a:ext cx="7932953" cy="5306264"/>
        </p:xfrm>
        <a:graphic>
          <a:graphicData uri="http://schemas.openxmlformats.org/presentationml/2006/ole">
            <p:oleObj spid="_x0000_s16392" name="Диаграмма" r:id="rId3" imgW="6067440" imgH="4057560" progId="MSGraph.Chart.8">
              <p:embed followColorScheme="full"/>
            </p:oleObj>
          </a:graphicData>
        </a:graphic>
      </p:graphicFrame>
      <p:pic>
        <p:nvPicPr>
          <p:cNvPr id="16389" name="Picture 5" descr="http://img.lenta.ru/news/2011/10/28/unemployment/pic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4" y="4653136"/>
            <a:ext cx="2680320" cy="20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5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uiExpand="1" bld="category" 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135"/>
            <a:ext cx="6848516" cy="1143000"/>
          </a:xfrm>
        </p:spPr>
        <p:txBody>
          <a:bodyPr/>
          <a:lstStyle/>
          <a:p>
            <a:r>
              <a:rPr lang="ru-RU" dirty="0" smtClean="0"/>
              <a:t>Уровень безработицы в России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272808" cy="49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5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688" y="609600"/>
            <a:ext cx="49530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Формы  </a:t>
            </a: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безработицы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22336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3600" b="1"/>
              <a:t>Фрикционная Структурная Циклическая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371600" y="2895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391400" y="2895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495800" y="2895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5125" y="3448050"/>
            <a:ext cx="21066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/>
              <a:t>Связана с </a:t>
            </a:r>
          </a:p>
          <a:p>
            <a:pPr algn="ctr"/>
            <a:r>
              <a:rPr lang="ru-RU" sz="3200" b="1"/>
              <a:t>поисками</a:t>
            </a:r>
          </a:p>
          <a:p>
            <a:pPr algn="ctr"/>
            <a:r>
              <a:rPr lang="ru-RU" sz="3200" b="1"/>
              <a:t> работы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00400" y="3352800"/>
            <a:ext cx="26860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dirty="0"/>
              <a:t>Связана с </a:t>
            </a:r>
          </a:p>
          <a:p>
            <a:pPr algn="ctr"/>
            <a:r>
              <a:rPr lang="ru-RU" sz="3200" b="1" dirty="0"/>
              <a:t>изменениями</a:t>
            </a:r>
          </a:p>
          <a:p>
            <a:pPr algn="ctr"/>
            <a:r>
              <a:rPr lang="ru-RU" sz="3200" b="1" dirty="0"/>
              <a:t> в отраслевой</a:t>
            </a:r>
          </a:p>
          <a:p>
            <a:pPr algn="ctr"/>
            <a:r>
              <a:rPr lang="ru-RU" sz="3200" b="1" dirty="0"/>
              <a:t> структуре </a:t>
            </a:r>
          </a:p>
          <a:p>
            <a:pPr algn="ctr"/>
            <a:r>
              <a:rPr lang="ru-RU" sz="3200" b="1" dirty="0"/>
              <a:t>производства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878513" y="3276600"/>
            <a:ext cx="32654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/>
              <a:t>Связана с</a:t>
            </a:r>
          </a:p>
          <a:p>
            <a:pPr algn="ctr"/>
            <a:r>
              <a:rPr lang="ru-RU" sz="3200" b="1"/>
              <a:t> фазами</a:t>
            </a:r>
          </a:p>
          <a:p>
            <a:pPr algn="ctr"/>
            <a:r>
              <a:rPr lang="ru-RU" sz="3200" b="1"/>
              <a:t> экономического</a:t>
            </a:r>
          </a:p>
          <a:p>
            <a:pPr algn="ctr"/>
            <a:r>
              <a:rPr lang="ru-RU" sz="3200" b="1"/>
              <a:t>цикла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2758" y="5861340"/>
            <a:ext cx="77060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Технологическая -  связана с внедрением новых технологий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75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75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75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utoUpdateAnimBg="0"/>
      <p:bldP spid="21512" grpId="0" autoUpdateAnimBg="0"/>
      <p:bldP spid="21513" grpId="0" autoUpdateAnimBg="0"/>
      <p:bldP spid="10" grpId="1"/>
    </p:bldLst>
  </p:timing>
</p:sld>
</file>

<file path=ppt/theme/theme1.xml><?xml version="1.0" encoding="utf-8"?>
<a:theme xmlns:a="http://schemas.openxmlformats.org/drawingml/2006/main" name="Общий доклад (стандартная)">
  <a:themeElements>
    <a:clrScheme name="Общий доклад (стандартная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Общий доклад (стандарт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щий доклад (стандартная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(стандартная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(стандартная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щий доклад (стандартная)">
  <a:themeElements>
    <a:clrScheme name="Общий доклад (стандартная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Общий доклад (стандарт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щий доклад (стандартная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(стандартная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(стандартная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401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Общий доклад (стандартная)</vt:lpstr>
      <vt:lpstr>1_Общий доклад (стандартная)</vt:lpstr>
      <vt:lpstr>Clip</vt:lpstr>
      <vt:lpstr>Диаграмма</vt:lpstr>
      <vt:lpstr>Занятость и безработица</vt:lpstr>
      <vt:lpstr>План урока:</vt:lpstr>
      <vt:lpstr>Слайд 3</vt:lpstr>
      <vt:lpstr>Нетрудоспособное население</vt:lpstr>
      <vt:lpstr>Слайд 5</vt:lpstr>
      <vt:lpstr>Масштабы безработицы</vt:lpstr>
      <vt:lpstr>Слайд 7</vt:lpstr>
      <vt:lpstr>Уровень безработицы в России</vt:lpstr>
      <vt:lpstr>Слайд 9</vt:lpstr>
      <vt:lpstr>Слайд 10</vt:lpstr>
      <vt:lpstr>Естественный уровень безработицы</vt:lpstr>
      <vt:lpstr>Последствия безработицы</vt:lpstr>
      <vt:lpstr> Государственное регулирование занятости </vt:lpstr>
      <vt:lpstr>Домашнее задание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Занятость и безработица</dc:title>
  <dc:creator>Лена</dc:creator>
  <cp:lastModifiedBy>User</cp:lastModifiedBy>
  <cp:revision>14</cp:revision>
  <dcterms:created xsi:type="dcterms:W3CDTF">2012-11-14T21:44:36Z</dcterms:created>
  <dcterms:modified xsi:type="dcterms:W3CDTF">2013-01-14T14:18:51Z</dcterms:modified>
</cp:coreProperties>
</file>