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3" r:id="rId11"/>
    <p:sldId id="272" r:id="rId12"/>
    <p:sldId id="274" r:id="rId13"/>
    <p:sldId id="275" r:id="rId14"/>
    <p:sldId id="261" r:id="rId15"/>
    <p:sldId id="276" r:id="rId16"/>
    <p:sldId id="278" r:id="rId17"/>
    <p:sldId id="277" r:id="rId18"/>
  </p:sldIdLst>
  <p:sldSz cx="9144000" cy="6858000" type="screen4x3"/>
  <p:notesSz cx="6858000" cy="97377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3645024"/>
            <a:ext cx="6231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ranklin Gothic Medium" pitchFamily="34" charset="0"/>
              </a:rPr>
              <a:t>Урок физики в 8 классе</a:t>
            </a:r>
            <a:endParaRPr lang="ru-RU" sz="54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6" name="Picture 5" descr="C:\Documents and Settings\admih\Мои документы\разное\DSC_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348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068638"/>
            <a:ext cx="47529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573463"/>
            <a:ext cx="61214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221163"/>
            <a:ext cx="48244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6"/>
          <p:cNvSpPr>
            <a:spLocks noChangeArrowheads="1"/>
          </p:cNvSpPr>
          <p:nvPr/>
        </p:nvSpPr>
        <p:spPr bwMode="auto">
          <a:xfrm rot="-1763784">
            <a:off x="3132138" y="620713"/>
            <a:ext cx="2233612" cy="649287"/>
          </a:xfrm>
          <a:prstGeom prst="leftArrow">
            <a:avLst>
              <a:gd name="adj1" fmla="val 50000"/>
              <a:gd name="adj2" fmla="val 86002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8" grpId="1" animBg="1"/>
      <p:bldP spid="819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4038430" cy="42930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311947" cy="4483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Последовательное соединение</a:t>
            </a:r>
            <a:r>
              <a:rPr lang="ru-RU" dirty="0" smtClean="0"/>
              <a:t>–это соединение, при котором конец первого проводника соединяют с началом второго, конец второго – с началом третьего и т.д.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3826768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Параллельное соединение</a:t>
            </a:r>
            <a:r>
              <a:rPr lang="ru-RU" sz="1600" dirty="0" smtClean="0">
                <a:solidFill>
                  <a:schemeClr val="tx1"/>
                </a:solidFill>
              </a:rPr>
              <a:t>– это соединение, при котором начала всех проводников присоединяются к одной точке цепи, а их концы к другой.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2200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1772816"/>
            <a:ext cx="4211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Сила тока в различных последовательно соединенных участках цепи одинакова.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725144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Полное напряжение в цепи при последовательном соединении равно сумме напряжений на отдельных участках цепи.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3520" y="2996952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Общее сопротивление цепи при последовательном соединении проводников равно сумме сопротивлений отдельных проводников (или отдельных участков цепи).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8640"/>
            <a:ext cx="7272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Franklin Gothic Medium" pitchFamily="34" charset="0"/>
              </a:rPr>
              <a:t>Последовательное</a:t>
            </a:r>
            <a:endParaRPr lang="ru-RU" sz="3200" b="1" dirty="0" smtClean="0">
              <a:solidFill>
                <a:srgbClr val="C00000"/>
              </a:solidFill>
              <a:latin typeface="Franklin Gothic Medium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Franklin Gothic Medium" pitchFamily="34" charset="0"/>
              </a:rPr>
              <a:t>соединение </a:t>
            </a:r>
            <a:r>
              <a:rPr lang="ru-RU" sz="3200" b="1" dirty="0" smtClean="0">
                <a:solidFill>
                  <a:srgbClr val="C00000"/>
                </a:solidFill>
                <a:latin typeface="Franklin Gothic Medium" pitchFamily="34" charset="0"/>
              </a:rPr>
              <a:t>проводников</a:t>
            </a:r>
            <a:endParaRPr lang="ru-RU" sz="32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724127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3140968"/>
            <a:ext cx="3923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Сила тока в цепи равна сумме токов на отдельных участках цепи.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149080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Полное напряжение в цепи при равно напряжению на отдельных участках цепи.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88640"/>
            <a:ext cx="7272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Franklin Gothic Medium" pitchFamily="34" charset="0"/>
              </a:rPr>
              <a:t>Параллельное</a:t>
            </a:r>
            <a:endParaRPr lang="ru-RU" sz="3200" b="1" dirty="0" smtClean="0">
              <a:solidFill>
                <a:srgbClr val="C00000"/>
              </a:solidFill>
              <a:latin typeface="Franklin Gothic Medium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Franklin Gothic Medium" pitchFamily="34" charset="0"/>
              </a:rPr>
              <a:t>соединение </a:t>
            </a:r>
            <a:r>
              <a:rPr lang="ru-RU" sz="3200" b="1" dirty="0" smtClean="0">
                <a:solidFill>
                  <a:srgbClr val="C00000"/>
                </a:solidFill>
                <a:latin typeface="Franklin Gothic Medium" pitchFamily="34" charset="0"/>
              </a:rPr>
              <a:t>проводников</a:t>
            </a:r>
            <a:endParaRPr lang="ru-RU" sz="32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42910" y="1000108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14480" y="642918"/>
            <a:ext cx="1571636" cy="7143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6 Ом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6" idx="3"/>
          </p:cNvCxnSpPr>
          <p:nvPr/>
        </p:nvCxnSpPr>
        <p:spPr>
          <a:xfrm>
            <a:off x="3286116" y="1000108"/>
            <a:ext cx="85725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43372" y="642918"/>
            <a:ext cx="1571636" cy="7143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 Ом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9" idx="3"/>
          </p:cNvCxnSpPr>
          <p:nvPr/>
        </p:nvCxnSpPr>
        <p:spPr>
          <a:xfrm>
            <a:off x="5715008" y="1000108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0" y="2708920"/>
            <a:ext cx="575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Franklin Gothic Medium" pitchFamily="34" charset="0"/>
              </a:rPr>
              <a:t>Каково общее сопротивление в цепи?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3356992"/>
            <a:ext cx="6047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Franklin Gothic Medium" pitchFamily="34" charset="0"/>
              </a:rPr>
              <a:t> Каково показание амперметра, если </a:t>
            </a:r>
          </a:p>
          <a:p>
            <a:r>
              <a:rPr lang="ru-RU" sz="2400" dirty="0" smtClean="0">
                <a:latin typeface="Franklin Gothic Medium" pitchFamily="34" charset="0"/>
              </a:rPr>
              <a:t>     вольтметр, измеряющий напряжение</a:t>
            </a:r>
          </a:p>
          <a:p>
            <a:r>
              <a:rPr lang="ru-RU" sz="2400" dirty="0" smtClean="0">
                <a:latin typeface="Franklin Gothic Medium" pitchFamily="34" charset="0"/>
              </a:rPr>
              <a:t>     на первом резисторе показывает 12 В?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4581128"/>
            <a:ext cx="581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Franklin Gothic Medium" pitchFamily="34" charset="0"/>
              </a:rPr>
              <a:t> Каково показание вольтметра второго</a:t>
            </a:r>
          </a:p>
          <a:p>
            <a:r>
              <a:rPr lang="ru-RU" sz="2400" dirty="0" smtClean="0">
                <a:latin typeface="Franklin Gothic Medium" pitchFamily="34" charset="0"/>
              </a:rPr>
              <a:t>     резистора?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5445224"/>
            <a:ext cx="540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Franklin Gothic Medium" pitchFamily="34" charset="0"/>
              </a:rPr>
              <a:t> Каково общее напряжение в цепи?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27089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Ом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645024"/>
            <a:ext cx="107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= 2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4725144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5517232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=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В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1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Два резистора, сопротивления которых </a:t>
            </a:r>
            <a:r>
              <a:rPr lang="en-US" dirty="0" smtClean="0"/>
              <a:t>R1</a:t>
            </a:r>
            <a:r>
              <a:rPr lang="ru-RU" dirty="0" smtClean="0"/>
              <a:t>=3 Ом и </a:t>
            </a:r>
            <a:r>
              <a:rPr lang="en-US" dirty="0" smtClean="0"/>
              <a:t>R</a:t>
            </a:r>
            <a:r>
              <a:rPr lang="ru-RU" dirty="0" smtClean="0"/>
              <a:t>2 = 6 Ом. Соединили параллельно. Определите силу тока, проходящего через,  первый резистор, если сила тока, проходящая через второй, равна 2 А?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39752" y="1052736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419872" y="692696"/>
            <a:ext cx="1571636" cy="7143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3 Ом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4048" y="1052736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04048" y="2492896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59632" y="1844824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9752" y="2492896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19872" y="2132856"/>
            <a:ext cx="1571636" cy="7143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6 Ом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84168" y="1844824"/>
            <a:ext cx="10715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84168" y="1052736"/>
            <a:ext cx="0" cy="14401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339752" y="1052736"/>
            <a:ext cx="16768" cy="14401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7467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154432"/>
            <a:ext cx="7212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Вклеить опорный конспект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Подготовиться к рассказу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опорному конспекту.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Прочитать §48,49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Выполнить упр.22(1,3), упр.23 (1)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17538" y="48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             Спасибо за урок.</a:t>
            </a:r>
          </a:p>
        </p:txBody>
      </p:sp>
      <p:pic>
        <p:nvPicPr>
          <p:cNvPr id="22531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9477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349500"/>
            <a:ext cx="391318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097" y="1340768"/>
            <a:ext cx="79809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</a:rPr>
              <a:t>Тема урока: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</a:rPr>
              <a:t>Последовательное и параллельное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</a:rPr>
              <a:t>соединение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</a:rPr>
              <a:t>проводников</a:t>
            </a:r>
            <a:endParaRPr lang="ru-RU" sz="40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979712" y="1700808"/>
            <a:ext cx="6624736" cy="172819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сила тока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86104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Силой тока называется физическая величина, показывающая, какой заряд проходит через поперечное сечение проводника за единицу времени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00338" y="2781300"/>
            <a:ext cx="4464050" cy="2408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Monotype Corsiva" pitchFamily="66" charset="0"/>
              </a:rPr>
              <a:t>I</a:t>
            </a:r>
            <a:r>
              <a:rPr lang="ru-RU" sz="2400" b="1" i="1">
                <a:latin typeface="Monotype Corsiva" pitchFamily="66" charset="0"/>
              </a:rPr>
              <a:t>- сила тока в проводнике</a:t>
            </a:r>
          </a:p>
          <a:p>
            <a:pPr>
              <a:spcBef>
                <a:spcPct val="50000"/>
              </a:spcBef>
            </a:pPr>
            <a:r>
              <a:rPr lang="en-US" sz="3200" b="1" i="1">
                <a:latin typeface="Monotype Corsiva" pitchFamily="66" charset="0"/>
              </a:rPr>
              <a:t>q</a:t>
            </a:r>
            <a:r>
              <a:rPr lang="ru-RU" sz="2400" b="1" i="1">
                <a:latin typeface="Monotype Corsiva" pitchFamily="66" charset="0"/>
              </a:rPr>
              <a:t>-заряд, прошедший через поперечное сечение проводника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Monotype Corsiva" pitchFamily="66" charset="0"/>
              </a:rPr>
              <a:t>∆</a:t>
            </a:r>
            <a:r>
              <a:rPr lang="en-US" sz="3200" b="1" i="1">
                <a:latin typeface="Monotype Corsiva" pitchFamily="66" charset="0"/>
              </a:rPr>
              <a:t>t</a:t>
            </a:r>
            <a:r>
              <a:rPr lang="ru-RU" sz="3200" b="1" i="1">
                <a:latin typeface="Monotype Corsiva" pitchFamily="66" charset="0"/>
              </a:rPr>
              <a:t>-</a:t>
            </a:r>
            <a:r>
              <a:rPr lang="ru-RU" sz="2400" b="1" i="1">
                <a:latin typeface="Monotype Corsiva" pitchFamily="66" charset="0"/>
              </a:rPr>
              <a:t> время прохождения заряда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-1763784">
            <a:off x="3132138" y="620713"/>
            <a:ext cx="2233612" cy="649287"/>
          </a:xfrm>
          <a:prstGeom prst="leftArrow">
            <a:avLst>
              <a:gd name="adj1" fmla="val 50000"/>
              <a:gd name="adj2" fmla="val 86002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123728" y="1268760"/>
            <a:ext cx="6264696" cy="16561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напряжение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429000"/>
            <a:ext cx="5904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Физическая величина, показывающая, какую работу совершает на данном участке ток при перемещении по этому участку единичного заряда, называется электрическим напряжением.</a:t>
            </a:r>
            <a:r>
              <a:rPr lang="ru-RU" sz="2800" b="1" i="1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997200"/>
            <a:ext cx="49688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429000"/>
            <a:ext cx="5111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2264">
            <a:off x="2555875" y="4365625"/>
            <a:ext cx="41767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 rot="-1763784">
            <a:off x="3132138" y="620713"/>
            <a:ext cx="2233612" cy="649287"/>
          </a:xfrm>
          <a:prstGeom prst="leftArrow">
            <a:avLst>
              <a:gd name="adj1" fmla="val 50000"/>
              <a:gd name="adj2" fmla="val 86002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4" grpId="1" animBg="1"/>
      <p:bldP spid="1229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907704" y="1124744"/>
            <a:ext cx="6552728" cy="158417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сопротивление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429000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Физическая величина, показывающая, величину какого препятствия необходимо преодолеть электронам при движении по проводнику.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81300"/>
            <a:ext cx="3663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625" y="3319463"/>
            <a:ext cx="49022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789363"/>
            <a:ext cx="280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4365625"/>
            <a:ext cx="508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 rot="-1763784">
            <a:off x="3132138" y="620713"/>
            <a:ext cx="2233612" cy="649287"/>
          </a:xfrm>
          <a:prstGeom prst="leftArrow">
            <a:avLst>
              <a:gd name="adj1" fmla="val 50000"/>
              <a:gd name="adj2" fmla="val 86002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3" grpId="1" animBg="1"/>
      <p:bldP spid="922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483768" y="1196752"/>
            <a:ext cx="5976664" cy="14401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закон Ома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0050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/>
              <a:t>Сила тока на участке цепи равна отношению напряжения на этом участке к его сопротивлению.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466</TotalTime>
  <Words>374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Параллельное соединение– это соединение, при котором начала всех проводников присоединяются к одной точке цепи, а их концы к другой.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modified xsi:type="dcterms:W3CDTF">2014-01-26T07:59:04Z</dcterms:modified>
</cp:coreProperties>
</file>