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7" r:id="rId31"/>
    <p:sldId id="289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0EFCE-5390-4015-B194-06C7879AC0FA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/>
      <dgm:spPr/>
    </dgm:pt>
    <dgm:pt modelId="{1137046B-6BB6-459B-8C4C-C95130B2FC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Движения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земной коры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BB46CBB0-6C86-40C6-B85C-D2A06D5767F8}" type="parTrans" cxnId="{650CA68A-B846-47A0-8603-D38C6AF8660F}">
      <dgm:prSet/>
      <dgm:spPr/>
      <dgm:t>
        <a:bodyPr/>
        <a:lstStyle/>
        <a:p>
          <a:endParaRPr lang="ru-RU"/>
        </a:p>
      </dgm:t>
    </dgm:pt>
    <dgm:pt modelId="{8CADB8DE-A568-44C2-87F0-FB1ACE26DE84}" type="sibTrans" cxnId="{650CA68A-B846-47A0-8603-D38C6AF8660F}">
      <dgm:prSet/>
      <dgm:spPr/>
      <dgm:t>
        <a:bodyPr/>
        <a:lstStyle/>
        <a:p>
          <a:endParaRPr lang="ru-RU"/>
        </a:p>
      </dgm:t>
    </dgm:pt>
    <dgm:pt modelId="{AF40702C-6B76-43CB-92A0-B7B3CB8611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горизонтальные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AA23349-8AA6-462C-946A-D7B259BD21C7}" type="parTrans" cxnId="{02B7DBDD-389B-45B9-A0FC-66A48C64A87A}">
      <dgm:prSet/>
      <dgm:spPr/>
      <dgm:t>
        <a:bodyPr/>
        <a:lstStyle/>
        <a:p>
          <a:endParaRPr lang="ru-RU"/>
        </a:p>
      </dgm:t>
    </dgm:pt>
    <dgm:pt modelId="{A51086AC-BD4B-49ED-9CBA-96AFB6ED4E28}" type="sibTrans" cxnId="{02B7DBDD-389B-45B9-A0FC-66A48C64A87A}">
      <dgm:prSet/>
      <dgm:spPr/>
      <dgm:t>
        <a:bodyPr/>
        <a:lstStyle/>
        <a:p>
          <a:endParaRPr lang="ru-RU"/>
        </a:p>
      </dgm:t>
    </dgm:pt>
    <dgm:pt modelId="{BA2D2ADF-7A88-43B9-BC8C-4D935FE01F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вертикальные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05108D9-630A-429F-AB86-A75B69AAB969}" type="parTrans" cxnId="{CD4B87D1-03DE-43B8-9AE3-483375395AED}">
      <dgm:prSet/>
      <dgm:spPr/>
      <dgm:t>
        <a:bodyPr/>
        <a:lstStyle/>
        <a:p>
          <a:endParaRPr lang="ru-RU"/>
        </a:p>
      </dgm:t>
    </dgm:pt>
    <dgm:pt modelId="{5F49234C-A33D-48FD-A4DE-87F876610A5A}" type="sibTrans" cxnId="{CD4B87D1-03DE-43B8-9AE3-483375395AED}">
      <dgm:prSet/>
      <dgm:spPr/>
      <dgm:t>
        <a:bodyPr/>
        <a:lstStyle/>
        <a:p>
          <a:endParaRPr lang="ru-RU"/>
        </a:p>
      </dgm:t>
    </dgm:pt>
    <dgm:pt modelId="{891983BD-663A-44E7-AE2A-BD866EB1269D}" type="pres">
      <dgm:prSet presAssocID="{ED90EFCE-5390-4015-B194-06C7879AC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1E02EC-0E79-40C3-BC4A-DED5A66FB629}" type="pres">
      <dgm:prSet presAssocID="{1137046B-6BB6-459B-8C4C-C95130B2FC1E}" presName="hierRoot1" presStyleCnt="0">
        <dgm:presLayoutVars>
          <dgm:hierBranch/>
        </dgm:presLayoutVars>
      </dgm:prSet>
      <dgm:spPr/>
    </dgm:pt>
    <dgm:pt modelId="{E589CD74-314C-443E-98DB-93FE5360D064}" type="pres">
      <dgm:prSet presAssocID="{1137046B-6BB6-459B-8C4C-C95130B2FC1E}" presName="rootComposite1" presStyleCnt="0"/>
      <dgm:spPr/>
    </dgm:pt>
    <dgm:pt modelId="{ED3F5940-6D50-4020-9D2C-F6C5475D7FAA}" type="pres">
      <dgm:prSet presAssocID="{1137046B-6BB6-459B-8C4C-C95130B2FC1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A1619-E98C-435E-A44A-275D0630DB28}" type="pres">
      <dgm:prSet presAssocID="{1137046B-6BB6-459B-8C4C-C95130B2FC1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C599BB-50E4-41C3-AC21-58F112291526}" type="pres">
      <dgm:prSet presAssocID="{1137046B-6BB6-459B-8C4C-C95130B2FC1E}" presName="hierChild2" presStyleCnt="0"/>
      <dgm:spPr/>
    </dgm:pt>
    <dgm:pt modelId="{4C2215D8-A9F1-4B81-B49B-6088302F43D1}" type="pres">
      <dgm:prSet presAssocID="{1AA23349-8AA6-462C-946A-D7B259BD21C7}" presName="Name35" presStyleLbl="parChTrans1D2" presStyleIdx="0" presStyleCnt="2"/>
      <dgm:spPr/>
      <dgm:t>
        <a:bodyPr/>
        <a:lstStyle/>
        <a:p>
          <a:endParaRPr lang="ru-RU"/>
        </a:p>
      </dgm:t>
    </dgm:pt>
    <dgm:pt modelId="{99785124-A752-4F0C-BB80-7B9BADF2ABF5}" type="pres">
      <dgm:prSet presAssocID="{AF40702C-6B76-43CB-92A0-B7B3CB86111A}" presName="hierRoot2" presStyleCnt="0">
        <dgm:presLayoutVars>
          <dgm:hierBranch/>
        </dgm:presLayoutVars>
      </dgm:prSet>
      <dgm:spPr/>
    </dgm:pt>
    <dgm:pt modelId="{A977FDA3-7EEB-4446-A1A3-40E8E78AB932}" type="pres">
      <dgm:prSet presAssocID="{AF40702C-6B76-43CB-92A0-B7B3CB86111A}" presName="rootComposite" presStyleCnt="0"/>
      <dgm:spPr/>
    </dgm:pt>
    <dgm:pt modelId="{487D5418-CAD5-4106-ABBB-44016EB4BF9D}" type="pres">
      <dgm:prSet presAssocID="{AF40702C-6B76-43CB-92A0-B7B3CB86111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06D52-2840-4373-8D5D-365B8CFFB468}" type="pres">
      <dgm:prSet presAssocID="{AF40702C-6B76-43CB-92A0-B7B3CB86111A}" presName="rootConnector" presStyleLbl="node2" presStyleIdx="0" presStyleCnt="2"/>
      <dgm:spPr/>
      <dgm:t>
        <a:bodyPr/>
        <a:lstStyle/>
        <a:p>
          <a:endParaRPr lang="ru-RU"/>
        </a:p>
      </dgm:t>
    </dgm:pt>
    <dgm:pt modelId="{CDCD6D95-1668-4F31-B33F-3CFDC4F7B49A}" type="pres">
      <dgm:prSet presAssocID="{AF40702C-6B76-43CB-92A0-B7B3CB86111A}" presName="hierChild4" presStyleCnt="0"/>
      <dgm:spPr/>
    </dgm:pt>
    <dgm:pt modelId="{F681D245-E673-4DAE-A579-9B66E8119B61}" type="pres">
      <dgm:prSet presAssocID="{AF40702C-6B76-43CB-92A0-B7B3CB86111A}" presName="hierChild5" presStyleCnt="0"/>
      <dgm:spPr/>
    </dgm:pt>
    <dgm:pt modelId="{59BF1CE1-709E-44C0-9BF4-47059AFFD01D}" type="pres">
      <dgm:prSet presAssocID="{405108D9-630A-429F-AB86-A75B69AAB969}" presName="Name35" presStyleLbl="parChTrans1D2" presStyleIdx="1" presStyleCnt="2"/>
      <dgm:spPr/>
      <dgm:t>
        <a:bodyPr/>
        <a:lstStyle/>
        <a:p>
          <a:endParaRPr lang="ru-RU"/>
        </a:p>
      </dgm:t>
    </dgm:pt>
    <dgm:pt modelId="{C2DDA671-7DDE-4933-A334-12749B60055E}" type="pres">
      <dgm:prSet presAssocID="{BA2D2ADF-7A88-43B9-BC8C-4D935FE01F97}" presName="hierRoot2" presStyleCnt="0">
        <dgm:presLayoutVars>
          <dgm:hierBranch/>
        </dgm:presLayoutVars>
      </dgm:prSet>
      <dgm:spPr/>
    </dgm:pt>
    <dgm:pt modelId="{DDB59E8E-8725-47E2-B235-3B331840FB0A}" type="pres">
      <dgm:prSet presAssocID="{BA2D2ADF-7A88-43B9-BC8C-4D935FE01F97}" presName="rootComposite" presStyleCnt="0"/>
      <dgm:spPr/>
    </dgm:pt>
    <dgm:pt modelId="{0BF2CFE6-CD15-4C25-AB4D-8B7AD75BC3BB}" type="pres">
      <dgm:prSet presAssocID="{BA2D2ADF-7A88-43B9-BC8C-4D935FE01F9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24E0E-CD3A-4F85-AEC3-7947E1AA2495}" type="pres">
      <dgm:prSet presAssocID="{BA2D2ADF-7A88-43B9-BC8C-4D935FE01F97}" presName="rootConnector" presStyleLbl="node2" presStyleIdx="1" presStyleCnt="2"/>
      <dgm:spPr/>
      <dgm:t>
        <a:bodyPr/>
        <a:lstStyle/>
        <a:p>
          <a:endParaRPr lang="ru-RU"/>
        </a:p>
      </dgm:t>
    </dgm:pt>
    <dgm:pt modelId="{7549ECD7-B9C3-4ED0-856B-1F0B6FBDF9B2}" type="pres">
      <dgm:prSet presAssocID="{BA2D2ADF-7A88-43B9-BC8C-4D935FE01F97}" presName="hierChild4" presStyleCnt="0"/>
      <dgm:spPr/>
    </dgm:pt>
    <dgm:pt modelId="{87AE1AE3-247E-46AD-8F61-670AD33FC9A7}" type="pres">
      <dgm:prSet presAssocID="{BA2D2ADF-7A88-43B9-BC8C-4D935FE01F97}" presName="hierChild5" presStyleCnt="0"/>
      <dgm:spPr/>
    </dgm:pt>
    <dgm:pt modelId="{3A95FFA5-4ED0-48A0-ADB0-DAABA0DE7010}" type="pres">
      <dgm:prSet presAssocID="{1137046B-6BB6-459B-8C4C-C95130B2FC1E}" presName="hierChild3" presStyleCnt="0"/>
      <dgm:spPr/>
    </dgm:pt>
  </dgm:ptLst>
  <dgm:cxnLst>
    <dgm:cxn modelId="{DEB68131-F5F5-4944-BBE1-DAAB2737E681}" type="presOf" srcId="{1AA23349-8AA6-462C-946A-D7B259BD21C7}" destId="{4C2215D8-A9F1-4B81-B49B-6088302F43D1}" srcOrd="0" destOrd="0" presId="urn:microsoft.com/office/officeart/2005/8/layout/orgChart1"/>
    <dgm:cxn modelId="{53506488-E858-4F74-ABBD-A2255957EEB9}" type="presOf" srcId="{1137046B-6BB6-459B-8C4C-C95130B2FC1E}" destId="{DD8A1619-E98C-435E-A44A-275D0630DB28}" srcOrd="1" destOrd="0" presId="urn:microsoft.com/office/officeart/2005/8/layout/orgChart1"/>
    <dgm:cxn modelId="{5346B0DB-392E-4A31-A6A4-2108033F3156}" type="presOf" srcId="{BA2D2ADF-7A88-43B9-BC8C-4D935FE01F97}" destId="{46A24E0E-CD3A-4F85-AEC3-7947E1AA2495}" srcOrd="1" destOrd="0" presId="urn:microsoft.com/office/officeart/2005/8/layout/orgChart1"/>
    <dgm:cxn modelId="{650CA68A-B846-47A0-8603-D38C6AF8660F}" srcId="{ED90EFCE-5390-4015-B194-06C7879AC0FA}" destId="{1137046B-6BB6-459B-8C4C-C95130B2FC1E}" srcOrd="0" destOrd="0" parTransId="{BB46CBB0-6C86-40C6-B85C-D2A06D5767F8}" sibTransId="{8CADB8DE-A568-44C2-87F0-FB1ACE26DE84}"/>
    <dgm:cxn modelId="{C42F9C11-214C-4548-AA6F-7C3313208ACD}" type="presOf" srcId="{ED90EFCE-5390-4015-B194-06C7879AC0FA}" destId="{891983BD-663A-44E7-AE2A-BD866EB1269D}" srcOrd="0" destOrd="0" presId="urn:microsoft.com/office/officeart/2005/8/layout/orgChart1"/>
    <dgm:cxn modelId="{A45E7B89-CB5D-4EA3-82F8-242AE50DE9F8}" type="presOf" srcId="{BA2D2ADF-7A88-43B9-BC8C-4D935FE01F97}" destId="{0BF2CFE6-CD15-4C25-AB4D-8B7AD75BC3BB}" srcOrd="0" destOrd="0" presId="urn:microsoft.com/office/officeart/2005/8/layout/orgChart1"/>
    <dgm:cxn modelId="{0C865260-FCDB-45D4-A21A-A55CC90CAC75}" type="presOf" srcId="{1137046B-6BB6-459B-8C4C-C95130B2FC1E}" destId="{ED3F5940-6D50-4020-9D2C-F6C5475D7FAA}" srcOrd="0" destOrd="0" presId="urn:microsoft.com/office/officeart/2005/8/layout/orgChart1"/>
    <dgm:cxn modelId="{52547967-4C54-463B-94EF-15D0C8E3DBDE}" type="presOf" srcId="{405108D9-630A-429F-AB86-A75B69AAB969}" destId="{59BF1CE1-709E-44C0-9BF4-47059AFFD01D}" srcOrd="0" destOrd="0" presId="urn:microsoft.com/office/officeart/2005/8/layout/orgChart1"/>
    <dgm:cxn modelId="{02B7DBDD-389B-45B9-A0FC-66A48C64A87A}" srcId="{1137046B-6BB6-459B-8C4C-C95130B2FC1E}" destId="{AF40702C-6B76-43CB-92A0-B7B3CB86111A}" srcOrd="0" destOrd="0" parTransId="{1AA23349-8AA6-462C-946A-D7B259BD21C7}" sibTransId="{A51086AC-BD4B-49ED-9CBA-96AFB6ED4E28}"/>
    <dgm:cxn modelId="{578661E2-9612-40DF-8D58-2EE8EC858C0C}" type="presOf" srcId="{AF40702C-6B76-43CB-92A0-B7B3CB86111A}" destId="{487D5418-CAD5-4106-ABBB-44016EB4BF9D}" srcOrd="0" destOrd="0" presId="urn:microsoft.com/office/officeart/2005/8/layout/orgChart1"/>
    <dgm:cxn modelId="{CD4B87D1-03DE-43B8-9AE3-483375395AED}" srcId="{1137046B-6BB6-459B-8C4C-C95130B2FC1E}" destId="{BA2D2ADF-7A88-43B9-BC8C-4D935FE01F97}" srcOrd="1" destOrd="0" parTransId="{405108D9-630A-429F-AB86-A75B69AAB969}" sibTransId="{5F49234C-A33D-48FD-A4DE-87F876610A5A}"/>
    <dgm:cxn modelId="{B02E4A7D-4768-47A3-BF90-EBA01324C3ED}" type="presOf" srcId="{AF40702C-6B76-43CB-92A0-B7B3CB86111A}" destId="{2BB06D52-2840-4373-8D5D-365B8CFFB468}" srcOrd="1" destOrd="0" presId="urn:microsoft.com/office/officeart/2005/8/layout/orgChart1"/>
    <dgm:cxn modelId="{041B97B2-4183-4C4F-BF8D-544C472FE2DC}" type="presParOf" srcId="{891983BD-663A-44E7-AE2A-BD866EB1269D}" destId="{AF1E02EC-0E79-40C3-BC4A-DED5A66FB629}" srcOrd="0" destOrd="0" presId="urn:microsoft.com/office/officeart/2005/8/layout/orgChart1"/>
    <dgm:cxn modelId="{5DE61FC0-6E04-4081-A402-EA1F2B2A1B61}" type="presParOf" srcId="{AF1E02EC-0E79-40C3-BC4A-DED5A66FB629}" destId="{E589CD74-314C-443E-98DB-93FE5360D064}" srcOrd="0" destOrd="0" presId="urn:microsoft.com/office/officeart/2005/8/layout/orgChart1"/>
    <dgm:cxn modelId="{DFA6FC3D-C88D-4FFF-AB5D-4A3FAA5EF8FC}" type="presParOf" srcId="{E589CD74-314C-443E-98DB-93FE5360D064}" destId="{ED3F5940-6D50-4020-9D2C-F6C5475D7FAA}" srcOrd="0" destOrd="0" presId="urn:microsoft.com/office/officeart/2005/8/layout/orgChart1"/>
    <dgm:cxn modelId="{3635B62D-59BD-4898-8811-F772FEA59A47}" type="presParOf" srcId="{E589CD74-314C-443E-98DB-93FE5360D064}" destId="{DD8A1619-E98C-435E-A44A-275D0630DB28}" srcOrd="1" destOrd="0" presId="urn:microsoft.com/office/officeart/2005/8/layout/orgChart1"/>
    <dgm:cxn modelId="{87DD5250-46E6-44D4-AF4D-3A3DE8B25FC7}" type="presParOf" srcId="{AF1E02EC-0E79-40C3-BC4A-DED5A66FB629}" destId="{B5C599BB-50E4-41C3-AC21-58F112291526}" srcOrd="1" destOrd="0" presId="urn:microsoft.com/office/officeart/2005/8/layout/orgChart1"/>
    <dgm:cxn modelId="{A6669C29-BFC7-4A13-9A8C-997652321FFD}" type="presParOf" srcId="{B5C599BB-50E4-41C3-AC21-58F112291526}" destId="{4C2215D8-A9F1-4B81-B49B-6088302F43D1}" srcOrd="0" destOrd="0" presId="urn:microsoft.com/office/officeart/2005/8/layout/orgChart1"/>
    <dgm:cxn modelId="{7DD26455-EF33-4D28-BB8F-3CFBCC632B54}" type="presParOf" srcId="{B5C599BB-50E4-41C3-AC21-58F112291526}" destId="{99785124-A752-4F0C-BB80-7B9BADF2ABF5}" srcOrd="1" destOrd="0" presId="urn:microsoft.com/office/officeart/2005/8/layout/orgChart1"/>
    <dgm:cxn modelId="{DE56E6A0-2A40-4734-A122-0318D337682E}" type="presParOf" srcId="{99785124-A752-4F0C-BB80-7B9BADF2ABF5}" destId="{A977FDA3-7EEB-4446-A1A3-40E8E78AB932}" srcOrd="0" destOrd="0" presId="urn:microsoft.com/office/officeart/2005/8/layout/orgChart1"/>
    <dgm:cxn modelId="{CAAA8208-6361-4D6F-A119-EAF044C8F061}" type="presParOf" srcId="{A977FDA3-7EEB-4446-A1A3-40E8E78AB932}" destId="{487D5418-CAD5-4106-ABBB-44016EB4BF9D}" srcOrd="0" destOrd="0" presId="urn:microsoft.com/office/officeart/2005/8/layout/orgChart1"/>
    <dgm:cxn modelId="{98F7F8A2-F8ED-43B7-8F8D-3889F6F38F94}" type="presParOf" srcId="{A977FDA3-7EEB-4446-A1A3-40E8E78AB932}" destId="{2BB06D52-2840-4373-8D5D-365B8CFFB468}" srcOrd="1" destOrd="0" presId="urn:microsoft.com/office/officeart/2005/8/layout/orgChart1"/>
    <dgm:cxn modelId="{F71C5544-8898-4D79-B775-E0743846B851}" type="presParOf" srcId="{99785124-A752-4F0C-BB80-7B9BADF2ABF5}" destId="{CDCD6D95-1668-4F31-B33F-3CFDC4F7B49A}" srcOrd="1" destOrd="0" presId="urn:microsoft.com/office/officeart/2005/8/layout/orgChart1"/>
    <dgm:cxn modelId="{C280F839-0E8C-4222-B705-36EAF9A4BE73}" type="presParOf" srcId="{99785124-A752-4F0C-BB80-7B9BADF2ABF5}" destId="{F681D245-E673-4DAE-A579-9B66E8119B61}" srcOrd="2" destOrd="0" presId="urn:microsoft.com/office/officeart/2005/8/layout/orgChart1"/>
    <dgm:cxn modelId="{8A2E73E9-0A1F-4FEF-9A2D-FD19044227C5}" type="presParOf" srcId="{B5C599BB-50E4-41C3-AC21-58F112291526}" destId="{59BF1CE1-709E-44C0-9BF4-47059AFFD01D}" srcOrd="2" destOrd="0" presId="urn:microsoft.com/office/officeart/2005/8/layout/orgChart1"/>
    <dgm:cxn modelId="{8F67D714-73CD-4397-80BB-E956F14EC187}" type="presParOf" srcId="{B5C599BB-50E4-41C3-AC21-58F112291526}" destId="{C2DDA671-7DDE-4933-A334-12749B60055E}" srcOrd="3" destOrd="0" presId="urn:microsoft.com/office/officeart/2005/8/layout/orgChart1"/>
    <dgm:cxn modelId="{988E21A3-0905-43AE-8015-E017543B97BA}" type="presParOf" srcId="{C2DDA671-7DDE-4933-A334-12749B60055E}" destId="{DDB59E8E-8725-47E2-B235-3B331840FB0A}" srcOrd="0" destOrd="0" presId="urn:microsoft.com/office/officeart/2005/8/layout/orgChart1"/>
    <dgm:cxn modelId="{958D5E23-E563-4425-BB31-F32761F31301}" type="presParOf" srcId="{DDB59E8E-8725-47E2-B235-3B331840FB0A}" destId="{0BF2CFE6-CD15-4C25-AB4D-8B7AD75BC3BB}" srcOrd="0" destOrd="0" presId="urn:microsoft.com/office/officeart/2005/8/layout/orgChart1"/>
    <dgm:cxn modelId="{7F3EE18C-9463-43D3-8704-4D3A8756DB26}" type="presParOf" srcId="{DDB59E8E-8725-47E2-B235-3B331840FB0A}" destId="{46A24E0E-CD3A-4F85-AEC3-7947E1AA2495}" srcOrd="1" destOrd="0" presId="urn:microsoft.com/office/officeart/2005/8/layout/orgChart1"/>
    <dgm:cxn modelId="{AF4CE253-B54D-4322-8745-28028B322B3C}" type="presParOf" srcId="{C2DDA671-7DDE-4933-A334-12749B60055E}" destId="{7549ECD7-B9C3-4ED0-856B-1F0B6FBDF9B2}" srcOrd="1" destOrd="0" presId="urn:microsoft.com/office/officeart/2005/8/layout/orgChart1"/>
    <dgm:cxn modelId="{81709825-5133-4987-A9EC-BA4BEF2CE881}" type="presParOf" srcId="{C2DDA671-7DDE-4933-A334-12749B60055E}" destId="{87AE1AE3-247E-46AD-8F61-670AD33FC9A7}" srcOrd="2" destOrd="0" presId="urn:microsoft.com/office/officeart/2005/8/layout/orgChart1"/>
    <dgm:cxn modelId="{531C802E-855A-4078-B05D-BA660F7F10E9}" type="presParOf" srcId="{AF1E02EC-0E79-40C3-BC4A-DED5A66FB629}" destId="{3A95FFA5-4ED0-48A0-ADB0-DAABA0DE70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F1CE1-709E-44C0-9BF4-47059AFFD01D}">
      <dsp:nvSpPr>
        <dsp:cNvPr id="0" name=""/>
        <dsp:cNvSpPr/>
      </dsp:nvSpPr>
      <dsp:spPr>
        <a:xfrm>
          <a:off x="3785591" y="1518052"/>
          <a:ext cx="1834015" cy="636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300"/>
              </a:lnTo>
              <a:lnTo>
                <a:pt x="1834015" y="318300"/>
              </a:lnTo>
              <a:lnTo>
                <a:pt x="1834015" y="63660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215D8-A9F1-4B81-B49B-6088302F43D1}">
      <dsp:nvSpPr>
        <dsp:cNvPr id="0" name=""/>
        <dsp:cNvSpPr/>
      </dsp:nvSpPr>
      <dsp:spPr>
        <a:xfrm>
          <a:off x="1951576" y="1518052"/>
          <a:ext cx="1834015" cy="636600"/>
        </a:xfrm>
        <a:custGeom>
          <a:avLst/>
          <a:gdLst/>
          <a:ahLst/>
          <a:cxnLst/>
          <a:rect l="0" t="0" r="0" b="0"/>
          <a:pathLst>
            <a:path>
              <a:moveTo>
                <a:pt x="1834015" y="0"/>
              </a:moveTo>
              <a:lnTo>
                <a:pt x="1834015" y="318300"/>
              </a:lnTo>
              <a:lnTo>
                <a:pt x="0" y="318300"/>
              </a:lnTo>
              <a:lnTo>
                <a:pt x="0" y="63660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F5940-6D50-4020-9D2C-F6C5475D7FAA}">
      <dsp:nvSpPr>
        <dsp:cNvPr id="0" name=""/>
        <dsp:cNvSpPr/>
      </dsp:nvSpPr>
      <dsp:spPr>
        <a:xfrm>
          <a:off x="2269876" y="2337"/>
          <a:ext cx="3031431" cy="1515715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100" b="0" i="0" u="none" strike="noStrike" kern="1200" cap="none" normalizeH="0" baseline="0" smtClean="0">
              <a:ln/>
              <a:effectLst/>
              <a:latin typeface="Arial" charset="0"/>
            </a:rPr>
            <a:t>Движения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100" b="0" i="0" u="none" strike="noStrike" kern="1200" cap="none" normalizeH="0" baseline="0" smtClean="0">
              <a:ln/>
              <a:effectLst/>
              <a:latin typeface="Arial" charset="0"/>
            </a:rPr>
            <a:t>земной коры</a:t>
          </a:r>
          <a:endParaRPr kumimoji="0" lang="ru-RU" sz="31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269876" y="2337"/>
        <a:ext cx="3031431" cy="1515715"/>
      </dsp:txXfrm>
    </dsp:sp>
    <dsp:sp modelId="{487D5418-CAD5-4106-ABBB-44016EB4BF9D}">
      <dsp:nvSpPr>
        <dsp:cNvPr id="0" name=""/>
        <dsp:cNvSpPr/>
      </dsp:nvSpPr>
      <dsp:spPr>
        <a:xfrm>
          <a:off x="435860" y="2154653"/>
          <a:ext cx="3031431" cy="1515715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100" b="0" i="0" u="none" strike="noStrike" kern="1200" cap="none" normalizeH="0" baseline="0" smtClean="0">
              <a:ln/>
              <a:effectLst/>
              <a:latin typeface="Arial" charset="0"/>
            </a:rPr>
            <a:t>горизонтальные</a:t>
          </a:r>
          <a:endParaRPr kumimoji="0" lang="ru-RU" sz="31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35860" y="2154653"/>
        <a:ext cx="3031431" cy="1515715"/>
      </dsp:txXfrm>
    </dsp:sp>
    <dsp:sp modelId="{0BF2CFE6-CD15-4C25-AB4D-8B7AD75BC3BB}">
      <dsp:nvSpPr>
        <dsp:cNvPr id="0" name=""/>
        <dsp:cNvSpPr/>
      </dsp:nvSpPr>
      <dsp:spPr>
        <a:xfrm>
          <a:off x="4103892" y="2154653"/>
          <a:ext cx="3031431" cy="1515715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100" b="0" i="0" u="none" strike="noStrike" kern="1200" cap="none" normalizeH="0" baseline="0" smtClean="0">
              <a:ln/>
              <a:effectLst/>
              <a:latin typeface="Arial" charset="0"/>
            </a:rPr>
            <a:t>вертикальные</a:t>
          </a:r>
          <a:endParaRPr kumimoji="0" lang="ru-RU" sz="31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103892" y="2154653"/>
        <a:ext cx="3031431" cy="151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uario\Mis documentos\Presentación1\Diapositiva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4511BD-803F-47E2-BC89-CDD8AA558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9361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b="1" cap="none" spc="0">
                <a:ln w="11430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>
            <a:lvl1pPr>
              <a:defRPr sz="2700">
                <a:solidFill>
                  <a:srgbClr val="FFCC66"/>
                </a:solidFill>
                <a:latin typeface="Century Gothic" pitchFamily="34" charset="0"/>
              </a:defRPr>
            </a:lvl1pPr>
            <a:lvl2pPr>
              <a:defRPr sz="2500">
                <a:solidFill>
                  <a:srgbClr val="FFCC66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FFCC66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FFCC66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FFCC66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uario\Mis documentos\Presentación1\Diapositiva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4502-310A-4DD3-9819-74CC85326BE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1;&#1091;&#1075;&#1072;%20&#1045;&#1074;&#1075;&#1077;&#1085;&#1080;&#1081;\Desktop\&#1076;&#1074;&#1080;&#1078;&#1077;&#1085;&#1080;&#1077;%20&#1079;&#1077;&#1084;&#1085;&#1086;&#1081;%20&#1082;&#1086;&#1088;&#1099;%206%20&#1082;&#1083;&#1072;&#1089;&#1089;\&#1058;&#1077;&#1082;&#1090;&#1086;&#1085;&#1080;&#1082;&#1072;%20&#1087;&#1083;&#1080;&#1090;,%20&#1086;&#1073;&#1088;&#1072;&#1079;&#1086;&#1074;&#1072;&#1085;&#1080;&#1077;%20&#1075;&#1086;&#1088;%20&#1080;%20&#1074;&#1091;&#1083;&#1082;&#1072;&#1085;&#1086;&#1074;.avi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«Куда и как движется твёрдая оболочка Земли?»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5013176"/>
            <a:ext cx="403244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 : учитель географии МКОУ СОШ с. Кремово</a:t>
            </a:r>
          </a:p>
          <a:p>
            <a:r>
              <a:rPr lang="ru-RU" dirty="0" smtClean="0"/>
              <a:t>Буга Ю.В.</a:t>
            </a:r>
            <a:endParaRPr lang="es-ES" dirty="0"/>
          </a:p>
        </p:txBody>
      </p:sp>
      <p:sp>
        <p:nvSpPr>
          <p:cNvPr id="5" name="WordArt 78"/>
          <p:cNvSpPr>
            <a:spLocks noChangeArrowheads="1" noChangeShapeType="1" noTextEdit="1"/>
          </p:cNvSpPr>
          <p:nvPr/>
        </p:nvSpPr>
        <p:spPr bwMode="auto">
          <a:xfrm>
            <a:off x="1835696" y="476672"/>
            <a:ext cx="554461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Gill Sans MT Condensed"/>
              </a:rPr>
              <a:t>Движения земной коры</a:t>
            </a:r>
            <a:endParaRPr lang="es-E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Gill Sans MT Condensed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Сила землетрясения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/>
              <a:t>Степень проявления землетрясения на земной поверхности, оценивается в баллах.</a:t>
            </a:r>
          </a:p>
          <a:p>
            <a:pPr algn="ctr">
              <a:buFontTx/>
              <a:buNone/>
            </a:pPr>
            <a:endParaRPr lang="ru-RU"/>
          </a:p>
          <a:p>
            <a:pPr algn="ctr">
              <a:buFontTx/>
              <a:buNone/>
            </a:pPr>
            <a:endParaRPr lang="ru-RU"/>
          </a:p>
          <a:p>
            <a:pPr algn="ctr">
              <a:buFontTx/>
              <a:buNone/>
            </a:pPr>
            <a:r>
              <a:rPr lang="ru-RU"/>
              <a:t>В большинстве стран принята </a:t>
            </a:r>
            <a:r>
              <a:rPr lang="ru-RU" b="1"/>
              <a:t>12</a:t>
            </a:r>
            <a:r>
              <a:rPr lang="ru-RU"/>
              <a:t> – балльная шкала, в Японии </a:t>
            </a:r>
            <a:r>
              <a:rPr lang="ru-RU" b="1"/>
              <a:t>7</a:t>
            </a:r>
            <a:r>
              <a:rPr lang="ru-RU"/>
              <a:t>- балльная.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Сила землетрясений</a:t>
            </a:r>
            <a:br>
              <a:rPr lang="ru-RU" sz="4000"/>
            </a:br>
            <a:r>
              <a:rPr lang="ru-RU" sz="4000"/>
              <a:t> по 12 – балльной шкале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Не ощущается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Очень слабое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Слабое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Умеренное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Довольно сильное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Сильное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Очень сильное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Разрушительное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Опустошительное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Уничтожающее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Катастрофа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Сильная катастрофа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40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Сычуань ( Китай)</a:t>
            </a:r>
          </a:p>
        </p:txBody>
      </p:sp>
      <p:pic>
        <p:nvPicPr>
          <p:cNvPr id="14340" name="Picture 4" descr="Сычу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7427913" cy="522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Сейсмические пояса планеты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/>
              <a:t>Тихоокеанский сейсмический пояс</a:t>
            </a:r>
            <a:r>
              <a:rPr lang="ru-RU"/>
              <a:t> (Огненное кольцо);</a:t>
            </a:r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endParaRPr lang="ru-RU"/>
          </a:p>
          <a:p>
            <a:pPr marL="609600" indent="-609600">
              <a:buFontTx/>
              <a:buAutoNum type="arabicPeriod"/>
            </a:pPr>
            <a:r>
              <a:rPr lang="ru-RU" b="1"/>
              <a:t>Альпийско – Гималайский</a:t>
            </a:r>
            <a:r>
              <a:rPr lang="ru-RU"/>
              <a:t> (Средиземноморско- Азиатский) сейсмический пояс.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а землетрясе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715250" cy="643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Как уменьшить количество жертв?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/>
              <a:t>Нужно уметь предсказывать землетрясения.</a:t>
            </a:r>
          </a:p>
          <a:p>
            <a:pPr>
              <a:buFontTx/>
              <a:buNone/>
            </a:pPr>
            <a:r>
              <a:rPr lang="ru-RU"/>
              <a:t>Этим занимаются </a:t>
            </a:r>
            <a:r>
              <a:rPr lang="ru-RU" b="1"/>
              <a:t>сейсмологи</a:t>
            </a:r>
            <a:r>
              <a:rPr lang="ru-RU"/>
              <a:t> на </a:t>
            </a:r>
            <a:r>
              <a:rPr lang="ru-RU" b="1"/>
              <a:t>сейсмологических станциях.</a:t>
            </a:r>
          </a:p>
          <a:p>
            <a:pPr>
              <a:buFontTx/>
              <a:buNone/>
            </a:pPr>
            <a:r>
              <a:rPr lang="ru-RU" u="sng"/>
              <a:t>Сейсмограф </a:t>
            </a:r>
            <a:r>
              <a:rPr lang="ru-RU"/>
              <a:t>– прибор, который фиксирует колебания земной коры.</a:t>
            </a:r>
          </a:p>
          <a:p>
            <a:pPr algn="ctr">
              <a:buFontTx/>
              <a:buNone/>
            </a:pPr>
            <a:r>
              <a:rPr lang="ru-RU"/>
              <a:t>Прогноз бывает </a:t>
            </a:r>
            <a:r>
              <a:rPr lang="ru-RU" b="1"/>
              <a:t>долгосрочный, краткосрочный и оперативный.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Быстрые движения земной коры. Вулканы</a:t>
            </a:r>
            <a:endParaRPr 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dirty="0"/>
              <a:t>Горы правильной формы, имеющие на вершине отверстие (кратер) из которого временами вырываются на поверхность горячие газы и изливается магма.</a:t>
            </a:r>
          </a:p>
        </p:txBody>
      </p:sp>
      <p:pic>
        <p:nvPicPr>
          <p:cNvPr id="18438" name="Picture 6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644900"/>
            <a:ext cx="4762500" cy="299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образуются вулканы?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 dirty="0"/>
              <a:t>Газы, растворенные в магме, вытесняют ее на поверхность через более тонкие места в земной коре</a:t>
            </a:r>
          </a:p>
          <a:p>
            <a:pPr algn="ctr">
              <a:buFontTx/>
              <a:buNone/>
            </a:pPr>
            <a:r>
              <a:rPr lang="ru-RU" i="1" dirty="0"/>
              <a:t> ( континентальной или океанической).</a:t>
            </a:r>
          </a:p>
          <a:p>
            <a:pPr algn="ctr">
              <a:buFontTx/>
              <a:buNone/>
            </a:pPr>
            <a:endParaRPr lang="ru-RU" i="1" dirty="0"/>
          </a:p>
          <a:p>
            <a:pPr algn="ctr"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На суше         материковая            </a:t>
            </a:r>
            <a:r>
              <a:rPr lang="ru-RU" dirty="0" smtClean="0"/>
              <a:t>  в </a:t>
            </a:r>
            <a:r>
              <a:rPr lang="ru-RU" dirty="0"/>
              <a:t>зоне </a:t>
            </a:r>
          </a:p>
          <a:p>
            <a:pPr>
              <a:buFontTx/>
              <a:buNone/>
            </a:pPr>
            <a:r>
              <a:rPr lang="ru-RU" dirty="0"/>
              <a:t>                        земная кора         </a:t>
            </a:r>
            <a:r>
              <a:rPr lang="ru-RU" dirty="0" smtClean="0"/>
              <a:t>    </a:t>
            </a:r>
            <a:r>
              <a:rPr lang="ru-RU" dirty="0"/>
              <a:t>разломов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На дне            тонкая                   </a:t>
            </a:r>
            <a:r>
              <a:rPr lang="ru-RU" dirty="0" smtClean="0"/>
              <a:t>       лава 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океанов          океаническая       </a:t>
            </a:r>
            <a:r>
              <a:rPr lang="ru-RU" dirty="0" smtClean="0"/>
              <a:t>      прожигает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                     кора                      </a:t>
            </a:r>
            <a:r>
              <a:rPr lang="ru-RU" dirty="0" smtClean="0"/>
              <a:t>           </a:t>
            </a:r>
            <a:r>
              <a:rPr lang="ru-RU" dirty="0" smtClean="0"/>
              <a:t>З. </a:t>
            </a:r>
            <a:r>
              <a:rPr lang="ru-RU" dirty="0"/>
              <a:t>кору                                        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123728" y="1412776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292080" y="1484784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979712" y="3645024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4499992" y="3645024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Ключевская Сопка на Камчатке</a:t>
            </a:r>
          </a:p>
        </p:txBody>
      </p:sp>
      <p:pic>
        <p:nvPicPr>
          <p:cNvPr id="23556" name="Picture 4" descr="Ключевска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5" descr="Ключевская со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3095625" cy="3095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Викинги – морские разбойники, державшие в страхе весь мир.</a:t>
            </a:r>
          </a:p>
          <a:p>
            <a:pPr>
              <a:buNone/>
            </a:pPr>
            <a:r>
              <a:rPr lang="ru-RU" dirty="0" err="1" smtClean="0"/>
              <a:t>Драккары</a:t>
            </a:r>
            <a:r>
              <a:rPr lang="ru-RU" dirty="0" smtClean="0"/>
              <a:t> (драконы)- корабли викингов.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WordArt 78"/>
          <p:cNvSpPr>
            <a:spLocks noChangeArrowheads="1" noChangeShapeType="1" noTextEdit="1"/>
          </p:cNvSpPr>
          <p:nvPr/>
        </p:nvSpPr>
        <p:spPr bwMode="auto">
          <a:xfrm>
            <a:off x="755576" y="404664"/>
            <a:ext cx="36724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Gill Sans MT Condensed"/>
              </a:rPr>
              <a:t>Походы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Gill Sans MT Condensed"/>
              </a:rPr>
              <a:t>викингов</a:t>
            </a:r>
            <a:endParaRPr lang="es-E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Gill Sans MT Condensed"/>
            </a:endParaRPr>
          </a:p>
        </p:txBody>
      </p:sp>
      <p:pic>
        <p:nvPicPr>
          <p:cNvPr id="5" name="Рисунок 4" descr="берега норвег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140968"/>
            <a:ext cx="4499992" cy="2531246"/>
          </a:xfrm>
          <a:prstGeom prst="rect">
            <a:avLst/>
          </a:prstGeom>
        </p:spPr>
      </p:pic>
      <p:pic>
        <p:nvPicPr>
          <p:cNvPr id="6" name="Рисунок 5" descr="Согне-фьо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350" y="3838575"/>
            <a:ext cx="4438650" cy="3019425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5076056" y="4437112"/>
            <a:ext cx="387620" cy="370703"/>
          </a:xfrm>
          <a:custGeom>
            <a:avLst/>
            <a:gdLst>
              <a:gd name="connsiteX0" fmla="*/ 172994 w 387620"/>
              <a:gd name="connsiteY0" fmla="*/ 0 h 370703"/>
              <a:gd name="connsiteX1" fmla="*/ 107092 w 387620"/>
              <a:gd name="connsiteY1" fmla="*/ 8238 h 370703"/>
              <a:gd name="connsiteX2" fmla="*/ 57665 w 387620"/>
              <a:gd name="connsiteY2" fmla="*/ 24713 h 370703"/>
              <a:gd name="connsiteX3" fmla="*/ 32951 w 387620"/>
              <a:gd name="connsiteY3" fmla="*/ 49427 h 370703"/>
              <a:gd name="connsiteX4" fmla="*/ 16475 w 387620"/>
              <a:gd name="connsiteY4" fmla="*/ 98854 h 370703"/>
              <a:gd name="connsiteX5" fmla="*/ 0 w 387620"/>
              <a:gd name="connsiteY5" fmla="*/ 156519 h 370703"/>
              <a:gd name="connsiteX6" fmla="*/ 8238 w 387620"/>
              <a:gd name="connsiteY6" fmla="*/ 247135 h 370703"/>
              <a:gd name="connsiteX7" fmla="*/ 24713 w 387620"/>
              <a:gd name="connsiteY7" fmla="*/ 296562 h 370703"/>
              <a:gd name="connsiteX8" fmla="*/ 49427 w 387620"/>
              <a:gd name="connsiteY8" fmla="*/ 313038 h 370703"/>
              <a:gd name="connsiteX9" fmla="*/ 65902 w 387620"/>
              <a:gd name="connsiteY9" fmla="*/ 337751 h 370703"/>
              <a:gd name="connsiteX10" fmla="*/ 90616 w 387620"/>
              <a:gd name="connsiteY10" fmla="*/ 354227 h 370703"/>
              <a:gd name="connsiteX11" fmla="*/ 189470 w 387620"/>
              <a:gd name="connsiteY11" fmla="*/ 370703 h 370703"/>
              <a:gd name="connsiteX12" fmla="*/ 296562 w 387620"/>
              <a:gd name="connsiteY12" fmla="*/ 362465 h 370703"/>
              <a:gd name="connsiteX13" fmla="*/ 329513 w 387620"/>
              <a:gd name="connsiteY13" fmla="*/ 354227 h 370703"/>
              <a:gd name="connsiteX14" fmla="*/ 345989 w 387620"/>
              <a:gd name="connsiteY14" fmla="*/ 304800 h 370703"/>
              <a:gd name="connsiteX15" fmla="*/ 362465 w 387620"/>
              <a:gd name="connsiteY15" fmla="*/ 280086 h 370703"/>
              <a:gd name="connsiteX16" fmla="*/ 362465 w 387620"/>
              <a:gd name="connsiteY16" fmla="*/ 74140 h 370703"/>
              <a:gd name="connsiteX17" fmla="*/ 337751 w 387620"/>
              <a:gd name="connsiteY17" fmla="*/ 57665 h 370703"/>
              <a:gd name="connsiteX18" fmla="*/ 263611 w 387620"/>
              <a:gd name="connsiteY18" fmla="*/ 0 h 370703"/>
              <a:gd name="connsiteX19" fmla="*/ 172994 w 387620"/>
              <a:gd name="connsiteY19" fmla="*/ 0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620" h="370703">
                <a:moveTo>
                  <a:pt x="172994" y="0"/>
                </a:moveTo>
                <a:cubicBezTo>
                  <a:pt x="151027" y="2746"/>
                  <a:pt x="128739" y="3599"/>
                  <a:pt x="107092" y="8238"/>
                </a:cubicBezTo>
                <a:cubicBezTo>
                  <a:pt x="90111" y="11877"/>
                  <a:pt x="57665" y="24713"/>
                  <a:pt x="57665" y="24713"/>
                </a:cubicBezTo>
                <a:cubicBezTo>
                  <a:pt x="49427" y="32951"/>
                  <a:pt x="38609" y="39243"/>
                  <a:pt x="32951" y="49427"/>
                </a:cubicBezTo>
                <a:cubicBezTo>
                  <a:pt x="24517" y="64608"/>
                  <a:pt x="20687" y="82006"/>
                  <a:pt x="16475" y="98854"/>
                </a:cubicBezTo>
                <a:cubicBezTo>
                  <a:pt x="6132" y="140229"/>
                  <a:pt x="11818" y="121064"/>
                  <a:pt x="0" y="156519"/>
                </a:cubicBezTo>
                <a:cubicBezTo>
                  <a:pt x="2746" y="186724"/>
                  <a:pt x="2967" y="217267"/>
                  <a:pt x="8238" y="247135"/>
                </a:cubicBezTo>
                <a:cubicBezTo>
                  <a:pt x="11256" y="264238"/>
                  <a:pt x="10263" y="286929"/>
                  <a:pt x="24713" y="296562"/>
                </a:cubicBezTo>
                <a:lnTo>
                  <a:pt x="49427" y="313038"/>
                </a:lnTo>
                <a:cubicBezTo>
                  <a:pt x="54919" y="321276"/>
                  <a:pt x="58901" y="330750"/>
                  <a:pt x="65902" y="337751"/>
                </a:cubicBezTo>
                <a:cubicBezTo>
                  <a:pt x="72903" y="344752"/>
                  <a:pt x="81760" y="349799"/>
                  <a:pt x="90616" y="354227"/>
                </a:cubicBezTo>
                <a:cubicBezTo>
                  <a:pt x="118218" y="368028"/>
                  <a:pt x="165977" y="368093"/>
                  <a:pt x="189470" y="370703"/>
                </a:cubicBezTo>
                <a:cubicBezTo>
                  <a:pt x="225167" y="367957"/>
                  <a:pt x="261004" y="366648"/>
                  <a:pt x="296562" y="362465"/>
                </a:cubicBezTo>
                <a:cubicBezTo>
                  <a:pt x="307806" y="361142"/>
                  <a:pt x="322145" y="362823"/>
                  <a:pt x="329513" y="354227"/>
                </a:cubicBezTo>
                <a:cubicBezTo>
                  <a:pt x="340815" y="341041"/>
                  <a:pt x="336356" y="319250"/>
                  <a:pt x="345989" y="304800"/>
                </a:cubicBezTo>
                <a:lnTo>
                  <a:pt x="362465" y="280086"/>
                </a:lnTo>
                <a:cubicBezTo>
                  <a:pt x="387620" y="204613"/>
                  <a:pt x="386442" y="218005"/>
                  <a:pt x="362465" y="74140"/>
                </a:cubicBezTo>
                <a:cubicBezTo>
                  <a:pt x="360837" y="64374"/>
                  <a:pt x="345357" y="64003"/>
                  <a:pt x="337751" y="57665"/>
                </a:cubicBezTo>
                <a:cubicBezTo>
                  <a:pt x="319118" y="42138"/>
                  <a:pt x="288599" y="0"/>
                  <a:pt x="263611" y="0"/>
                </a:cubicBezTo>
                <a:lnTo>
                  <a:pt x="172994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rot="3388986">
            <a:off x="5651083" y="3349790"/>
            <a:ext cx="1392173" cy="1781720"/>
          </a:xfrm>
          <a:prstGeom prst="wedgeEllipseCallo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645024"/>
            <a:ext cx="1152128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drakkar-barco-vikin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16632"/>
            <a:ext cx="2663017" cy="155304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Процесс превращения веществ: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Мантия                 Магма                   </a:t>
            </a:r>
            <a:r>
              <a:rPr lang="ru-RU" dirty="0" smtClean="0"/>
              <a:t>     Лава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ru-RU" b="1" dirty="0"/>
              <a:t>Лава</a:t>
            </a:r>
            <a:r>
              <a:rPr lang="ru-RU" dirty="0"/>
              <a:t> – температура 1000</a:t>
            </a:r>
            <a:r>
              <a:rPr lang="en-US" dirty="0">
                <a:cs typeface="Arial" charset="0"/>
              </a:rPr>
              <a:t>°</a:t>
            </a:r>
            <a:r>
              <a:rPr lang="ru-RU" dirty="0">
                <a:cs typeface="Arial" charset="0"/>
              </a:rPr>
              <a:t> и более, скорость около 50 км/час.</a:t>
            </a:r>
          </a:p>
          <a:p>
            <a:pPr algn="ctr">
              <a:buFontTx/>
              <a:buNone/>
            </a:pPr>
            <a:r>
              <a:rPr lang="ru-RU" dirty="0">
                <a:cs typeface="Arial" charset="0"/>
              </a:rPr>
              <a:t>Вулканический </a:t>
            </a:r>
            <a:r>
              <a:rPr lang="ru-RU" b="1" dirty="0">
                <a:cs typeface="Arial" charset="0"/>
              </a:rPr>
              <a:t>пепел</a:t>
            </a:r>
            <a:r>
              <a:rPr lang="ru-RU" dirty="0">
                <a:cs typeface="Arial" charset="0"/>
              </a:rPr>
              <a:t>, вулканические </a:t>
            </a:r>
            <a:r>
              <a:rPr lang="ru-RU" b="1" dirty="0">
                <a:cs typeface="Arial" charset="0"/>
              </a:rPr>
              <a:t>газы</a:t>
            </a:r>
            <a:r>
              <a:rPr lang="ru-RU" dirty="0">
                <a:cs typeface="Arial" charset="0"/>
              </a:rPr>
              <a:t>, вулканические </a:t>
            </a:r>
            <a:r>
              <a:rPr lang="ru-RU" b="1" dirty="0">
                <a:cs typeface="Arial" charset="0"/>
              </a:rPr>
              <a:t>бомбы и глыбы</a:t>
            </a:r>
            <a:r>
              <a:rPr lang="ru-RU" dirty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979712" y="1916832"/>
            <a:ext cx="1368425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788024" y="1916832"/>
            <a:ext cx="2016125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Действующие вулканы</a:t>
            </a:r>
          </a:p>
        </p:txBody>
      </p:sp>
      <p:pic>
        <p:nvPicPr>
          <p:cNvPr id="3379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168650" cy="511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052736"/>
            <a:ext cx="5194300" cy="3262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Килауэа, Гавайские острова</a:t>
            </a:r>
          </a:p>
        </p:txBody>
      </p:sp>
      <p:pic>
        <p:nvPicPr>
          <p:cNvPr id="25605" name="Picture 5" descr="лава Килауэ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5465763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4" descr="Килауэа сверх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476625"/>
            <a:ext cx="4765675" cy="3173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Потухшие вулканы</a:t>
            </a:r>
          </a:p>
        </p:txBody>
      </p:sp>
      <p:pic>
        <p:nvPicPr>
          <p:cNvPr id="31748" name="Picture 4" descr="кратер Везу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4464050" cy="416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860032" y="1628800"/>
            <a:ext cx="3816423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Кратер Везувия</a:t>
            </a:r>
          </a:p>
        </p:txBody>
      </p:sp>
      <p:pic>
        <p:nvPicPr>
          <p:cNvPr id="5" name="Picture 4" descr="Везувий ноч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934" y="3429000"/>
            <a:ext cx="4500066" cy="3277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Килиманджаро </a:t>
            </a:r>
          </a:p>
        </p:txBody>
      </p:sp>
      <p:pic>
        <p:nvPicPr>
          <p:cNvPr id="26628" name="Picture 4" descr="Килиманджа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29000"/>
            <a:ext cx="3638550" cy="3233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9" name="Picture 5" descr="Килим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752975" cy="3163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Эльбрус</a:t>
            </a:r>
          </a:p>
        </p:txBody>
      </p:sp>
      <p:pic>
        <p:nvPicPr>
          <p:cNvPr id="27652" name="Picture 4" descr="Эльбрус в обла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23975"/>
            <a:ext cx="8135938" cy="5510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Эльбр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78850" cy="643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Фудзияма</a:t>
            </a:r>
          </a:p>
        </p:txBody>
      </p:sp>
      <p:pic>
        <p:nvPicPr>
          <p:cNvPr id="29700" name="Picture 4" descr="Фудзия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03350"/>
            <a:ext cx="6985000" cy="5238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Тектоника плит, образование гор и вулканов</a:t>
            </a:r>
            <a:endParaRPr lang="ru-RU" dirty="0"/>
          </a:p>
        </p:txBody>
      </p:sp>
      <p:pic>
        <p:nvPicPr>
          <p:cNvPr id="4" name="Тектоника плит, образование гор и вулканов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7930" y="1556792"/>
            <a:ext cx="8691366" cy="489654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dirty="0"/>
              <a:t>На контурную карту  </a:t>
            </a:r>
            <a:r>
              <a:rPr lang="ru-RU" i="1" dirty="0"/>
              <a:t>нанести </a:t>
            </a:r>
            <a:r>
              <a:rPr lang="ru-RU" i="1" dirty="0" smtClean="0"/>
              <a:t>вулканы</a:t>
            </a:r>
            <a:r>
              <a:rPr lang="ru-RU" i="1" dirty="0"/>
              <a:t>:</a:t>
            </a:r>
          </a:p>
          <a:p>
            <a:pPr algn="ctr">
              <a:buFontTx/>
              <a:buNone/>
            </a:pPr>
            <a:r>
              <a:rPr lang="ru-RU" i="1" dirty="0"/>
              <a:t>Везувий, Ключевская Сопка, Килиманджаро, Этна </a:t>
            </a:r>
          </a:p>
          <a:p>
            <a:pPr algn="ctr">
              <a:buFontTx/>
              <a:buNone/>
            </a:pPr>
            <a:r>
              <a:rPr lang="ru-RU" dirty="0"/>
              <a:t>и определите их географические координаты.</a:t>
            </a:r>
          </a:p>
          <a:p>
            <a:pPr algn="ctr"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ru-RU" dirty="0"/>
              <a:t>Прочитать </a:t>
            </a:r>
            <a:r>
              <a:rPr lang="en-US" dirty="0">
                <a:cs typeface="Arial" charset="0"/>
              </a:rPr>
              <a:t>§</a:t>
            </a:r>
            <a:r>
              <a:rPr lang="ru-RU" dirty="0">
                <a:cs typeface="Arial" charset="0"/>
              </a:rPr>
              <a:t>15</a:t>
            </a:r>
            <a:r>
              <a:rPr lang="ru-RU" dirty="0" smtClean="0">
                <a:cs typeface="Arial" charset="0"/>
              </a:rPr>
              <a:t>. (пересказ, термины)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87624" y="4149080"/>
            <a:ext cx="2520280" cy="1584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149080"/>
            <a:ext cx="2520280" cy="1584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827584" y="188640"/>
          <a:ext cx="7571184" cy="367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403648" y="4725144"/>
            <a:ext cx="2160587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1403648" y="5301208"/>
            <a:ext cx="208915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228184" y="4293096"/>
            <a:ext cx="0" cy="1152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7308304" y="4293096"/>
            <a:ext cx="0" cy="1152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«География материков» – 7 класс, Е. М. </a:t>
            </a:r>
            <a:r>
              <a:rPr lang="ru-RU" dirty="0" err="1" smtClean="0"/>
              <a:t>Домогацких</a:t>
            </a:r>
            <a:r>
              <a:rPr lang="ru-RU" dirty="0" smtClean="0"/>
              <a:t>, Н.И. Алексеевского, издательство «Русское слово»</a:t>
            </a:r>
          </a:p>
          <a:p>
            <a:r>
              <a:rPr lang="ru-RU" dirty="0" smtClean="0"/>
              <a:t>Интернет ресурсы - «</a:t>
            </a:r>
            <a:r>
              <a:rPr lang="ru-RU" dirty="0" err="1" smtClean="0"/>
              <a:t>Википедия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Яндекс</a:t>
            </a:r>
            <a:r>
              <a:rPr lang="ru-RU" dirty="0" smtClean="0"/>
              <a:t> картинки»</a:t>
            </a:r>
            <a:endParaRPr lang="ru-RU" dirty="0"/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71600" y="2204864"/>
            <a:ext cx="7200800" cy="41764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К чему приводят </a:t>
            </a:r>
            <a:r>
              <a:rPr lang="ru-RU" sz="4000" b="1" i="1"/>
              <a:t>горизонтальные</a:t>
            </a:r>
            <a:r>
              <a:rPr lang="ru-RU" sz="4000"/>
              <a:t> движения?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03575" y="2420938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Складки (горы)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692275" y="3357563"/>
            <a:ext cx="23749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292725" y="3429000"/>
            <a:ext cx="2447925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132138" y="4652963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Тектонические</a:t>
            </a:r>
            <a:r>
              <a:rPr lang="ru-RU"/>
              <a:t> </a:t>
            </a:r>
            <a:r>
              <a:rPr lang="ru-RU" sz="2400"/>
              <a:t>разломы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076825" y="5516563"/>
            <a:ext cx="2447925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619250" y="5516563"/>
            <a:ext cx="252095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азло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28625"/>
            <a:ext cx="7632700" cy="596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71600" y="1988840"/>
            <a:ext cx="7200800" cy="43924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К чему приводят </a:t>
            </a:r>
            <a:r>
              <a:rPr lang="ru-RU" sz="4000" b="1" i="1"/>
              <a:t>вертикальные </a:t>
            </a:r>
            <a:r>
              <a:rPr lang="ru-RU" sz="4000"/>
              <a:t>движения?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24075" y="2060575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Возвышенности и плоскогорья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2627313" y="2565400"/>
            <a:ext cx="0" cy="10795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4067175" y="2636838"/>
            <a:ext cx="0" cy="10080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5364163" y="2565400"/>
            <a:ext cx="0" cy="10795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339752" y="4005064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Низменности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771775" y="5084763"/>
            <a:ext cx="0" cy="12239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140200" y="5084763"/>
            <a:ext cx="0" cy="1152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292725" y="5157788"/>
            <a:ext cx="0" cy="10795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708920"/>
            <a:ext cx="7848872" cy="18722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748464" cy="1440160"/>
          </a:xfrm>
        </p:spPr>
        <p:txBody>
          <a:bodyPr>
            <a:normAutofit/>
          </a:bodyPr>
          <a:lstStyle/>
          <a:p>
            <a:r>
              <a:rPr lang="ru-RU" sz="4000" dirty="0"/>
              <a:t>Медленные или вековые колебания -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 это вертикальные движения земной поверхности до нескольких сантиметров в год.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664"/>
            <a:ext cx="8172400" cy="2217737"/>
          </a:xfrm>
        </p:spPr>
        <p:txBody>
          <a:bodyPr/>
          <a:lstStyle/>
          <a:p>
            <a:r>
              <a:rPr lang="ru-RU" dirty="0"/>
              <a:t>А когда совпадают горизонтальные и вертикальные движения?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36913"/>
            <a:ext cx="8229600" cy="1296144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  </a:t>
            </a:r>
            <a:r>
              <a:rPr lang="ru-RU" sz="3600" b="1" dirty="0"/>
              <a:t>Образуются горсты и грабены</a:t>
            </a:r>
          </a:p>
          <a:p>
            <a:pPr>
              <a:buFontTx/>
              <a:buNone/>
            </a:pPr>
            <a:r>
              <a:rPr lang="ru-RU" dirty="0"/>
              <a:t>        </a:t>
            </a:r>
          </a:p>
        </p:txBody>
      </p:sp>
      <p:pic>
        <p:nvPicPr>
          <p:cNvPr id="4" name="Рисунок 3" descr="0020-020-Gorsty-i-grabeny.jpg"/>
          <p:cNvPicPr>
            <a:picLocks noChangeAspect="1"/>
          </p:cNvPicPr>
          <p:nvPr/>
        </p:nvPicPr>
        <p:blipFill>
          <a:blip r:embed="rId2" cstate="print"/>
          <a:srcRect l="10371" t="5927" r="8139" b="20979"/>
          <a:stretch>
            <a:fillRect/>
          </a:stretch>
        </p:blipFill>
        <p:spPr>
          <a:xfrm>
            <a:off x="1187624" y="3645024"/>
            <a:ext cx="6408712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Быстрые движения земной коры. Землетрясения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i="1" dirty="0"/>
              <a:t>Землетрясение</a:t>
            </a:r>
            <a:r>
              <a:rPr lang="ru-RU" dirty="0"/>
              <a:t> – это деформация земной коры из-за возникающего давления внутри литосферы.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u="sng" dirty="0"/>
              <a:t>Очаг</a:t>
            </a:r>
            <a:r>
              <a:rPr lang="ru-RU" dirty="0"/>
              <a:t>  (гипоцентр) – место в литосфере, где происходит смещение, разрыв или колебания горных пород.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u="sng" dirty="0"/>
              <a:t>Эпицентр</a:t>
            </a:r>
            <a:r>
              <a:rPr lang="ru-RU" dirty="0"/>
              <a:t> – место на земной поверхности над очагом (на него приходятся самые большие разрушения).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55837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1AC75F-D13D-4966-9A00-9088AC0B2E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TS102558371</Template>
  <TotalTime>83</TotalTime>
  <Words>462</Words>
  <Application>Microsoft Office PowerPoint</Application>
  <PresentationFormat>Экран (4:3)</PresentationFormat>
  <Paragraphs>93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TS102558371</vt:lpstr>
      <vt:lpstr>«Куда и как движется твёрдая оболочка Земли?»</vt:lpstr>
      <vt:lpstr>Слайд 2</vt:lpstr>
      <vt:lpstr>Слайд 3</vt:lpstr>
      <vt:lpstr>К чему приводят горизонтальные движения?</vt:lpstr>
      <vt:lpstr>Слайд 5</vt:lpstr>
      <vt:lpstr>К чему приводят вертикальные движения?</vt:lpstr>
      <vt:lpstr>Медленные или вековые колебания -</vt:lpstr>
      <vt:lpstr>А когда совпадают горизонтальные и вертикальные движения?</vt:lpstr>
      <vt:lpstr> Быстрые движения земной коры. Землетрясения</vt:lpstr>
      <vt:lpstr>Сила землетрясения</vt:lpstr>
      <vt:lpstr>Сила землетрясений  по 12 – балльной шкале</vt:lpstr>
      <vt:lpstr> Сычуань ( Китай)</vt:lpstr>
      <vt:lpstr>Сейсмические пояса планеты</vt:lpstr>
      <vt:lpstr>Слайд 14</vt:lpstr>
      <vt:lpstr>Как уменьшить количество жертв?</vt:lpstr>
      <vt:lpstr>Быстрые движения земной коры. Вулканы</vt:lpstr>
      <vt:lpstr>Как образуются вулканы?</vt:lpstr>
      <vt:lpstr>Слайд 18</vt:lpstr>
      <vt:lpstr>Ключевская Сопка на Камчатке</vt:lpstr>
      <vt:lpstr>Процесс превращения веществ:</vt:lpstr>
      <vt:lpstr>Действующие вулканы</vt:lpstr>
      <vt:lpstr>Килауэа, Гавайские острова</vt:lpstr>
      <vt:lpstr>Потухшие вулканы</vt:lpstr>
      <vt:lpstr>Килиманджаро </vt:lpstr>
      <vt:lpstr>Эльбрус</vt:lpstr>
      <vt:lpstr>Слайд 26</vt:lpstr>
      <vt:lpstr>Фудзияма</vt:lpstr>
      <vt:lpstr>Тектоника плит, образование гор и вулканов</vt:lpstr>
      <vt:lpstr>Домашнее задание</vt:lpstr>
      <vt:lpstr>Использованные материалы: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«Куда и как движется твёрдая оболочка Земли?»</dc:title>
  <dc:creator>Буга Евгений</dc:creator>
  <dc:description>La fuerza de la naturaleza</dc:description>
  <cp:lastModifiedBy>Буга Евгений</cp:lastModifiedBy>
  <cp:revision>9</cp:revision>
  <dcterms:created xsi:type="dcterms:W3CDTF">2013-12-05T08:50:50Z</dcterms:created>
  <dcterms:modified xsi:type="dcterms:W3CDTF">2013-12-14T09:17:46Z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TC025583719991</vt:lpwstr>
  </property>
</Properties>
</file>