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73" r:id="rId8"/>
    <p:sldId id="263" r:id="rId9"/>
    <p:sldId id="262" r:id="rId10"/>
    <p:sldId id="264" r:id="rId11"/>
    <p:sldId id="266" r:id="rId12"/>
    <p:sldId id="265" r:id="rId13"/>
    <p:sldId id="268" r:id="rId14"/>
    <p:sldId id="269" r:id="rId15"/>
    <p:sldId id="271" r:id="rId16"/>
    <p:sldId id="274" r:id="rId17"/>
    <p:sldId id="272" r:id="rId18"/>
    <p:sldId id="275"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78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16F74C52-D2B3-4C35-A982-DD548896643B}" type="datetimeFigureOut">
              <a:rPr lang="ru-RU" smtClean="0"/>
              <a:pPr/>
              <a:t>02.05.2012</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05D885D9-90E7-4104-A42D-671769422D1A}"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6F74C52-D2B3-4C35-A982-DD548896643B}" type="datetimeFigureOut">
              <a:rPr lang="ru-RU" smtClean="0"/>
              <a:pPr/>
              <a:t>02.05.2012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05D885D9-90E7-4104-A42D-671769422D1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6F74C52-D2B3-4C35-A982-DD548896643B}" type="datetimeFigureOut">
              <a:rPr lang="ru-RU" smtClean="0"/>
              <a:pPr/>
              <a:t>02.05.2012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05D885D9-90E7-4104-A42D-671769422D1A}"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6F74C52-D2B3-4C35-A982-DD548896643B}" type="datetimeFigureOut">
              <a:rPr lang="ru-RU" smtClean="0"/>
              <a:pPr/>
              <a:t>02.05.2012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05D885D9-90E7-4104-A42D-671769422D1A}"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16F74C52-D2B3-4C35-A982-DD548896643B}" type="datetimeFigureOut">
              <a:rPr lang="ru-RU" smtClean="0"/>
              <a:pPr/>
              <a:t>02.05.2012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05D885D9-90E7-4104-A42D-671769422D1A}"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16F74C52-D2B3-4C35-A982-DD548896643B}" type="datetimeFigureOut">
              <a:rPr lang="ru-RU" smtClean="0"/>
              <a:pPr/>
              <a:t>02.05.2012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05D885D9-90E7-4104-A42D-671769422D1A}"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16F74C52-D2B3-4C35-A982-DD548896643B}" type="datetimeFigureOut">
              <a:rPr lang="ru-RU" smtClean="0"/>
              <a:pPr/>
              <a:t>02.05.2012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05D885D9-90E7-4104-A42D-671769422D1A}"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16F74C52-D2B3-4C35-A982-DD548896643B}" type="datetimeFigureOut">
              <a:rPr lang="ru-RU" smtClean="0"/>
              <a:pPr/>
              <a:t>02.05.2012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05D885D9-90E7-4104-A42D-671769422D1A}"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16F74C52-D2B3-4C35-A982-DD548896643B}" type="datetimeFigureOut">
              <a:rPr lang="ru-RU" smtClean="0"/>
              <a:pPr/>
              <a:t>02.05.2012</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05D885D9-90E7-4104-A42D-671769422D1A}"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16F74C52-D2B3-4C35-A982-DD548896643B}" type="datetimeFigureOut">
              <a:rPr lang="ru-RU" smtClean="0"/>
              <a:pPr/>
              <a:t>02.05.2012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05D885D9-90E7-4104-A42D-671769422D1A}"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16F74C52-D2B3-4C35-A982-DD548896643B}" type="datetimeFigureOut">
              <a:rPr lang="ru-RU" smtClean="0"/>
              <a:pPr/>
              <a:t>02.05.2012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05D885D9-90E7-4104-A42D-671769422D1A}"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6F74C52-D2B3-4C35-A982-DD548896643B}" type="datetimeFigureOut">
              <a:rPr lang="ru-RU" smtClean="0"/>
              <a:pPr/>
              <a:t>02.05.2012</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5D885D9-90E7-4104-A42D-671769422D1A}"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rot="20920159">
            <a:off x="1311922" y="717850"/>
            <a:ext cx="7406640" cy="1000132"/>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ru-RU" dirty="0" smtClean="0"/>
              <a:t> </a:t>
            </a:r>
            <a:br>
              <a:rPr lang="ru-RU" dirty="0" smtClean="0"/>
            </a:br>
            <a:r>
              <a:rPr lang="ru-RU" dirty="0" smtClean="0"/>
              <a:t/>
            </a:r>
            <a:br>
              <a:rPr lang="ru-RU" dirty="0" smtClean="0"/>
            </a:br>
            <a:r>
              <a:rPr lang="ru-RU" sz="4900" b="1" dirty="0" smtClean="0">
                <a:solidFill>
                  <a:srgbClr val="0070C0"/>
                </a:solidFill>
                <a:latin typeface="Monotype Corsiva" pitchFamily="66" charset="0"/>
              </a:rPr>
              <a:t>ЭКЗОТИЧЕСКИЕ  НАЛОГИ</a:t>
            </a:r>
            <a:endParaRPr lang="ru-RU" sz="4900" b="1" dirty="0">
              <a:solidFill>
                <a:srgbClr val="0070C0"/>
              </a:solidFill>
              <a:latin typeface="Monotype Corsiva" pitchFamily="66" charset="0"/>
            </a:endParaRPr>
          </a:p>
        </p:txBody>
      </p:sp>
      <p:sp>
        <p:nvSpPr>
          <p:cNvPr id="3" name="Подзаголовок 2"/>
          <p:cNvSpPr>
            <a:spLocks noGrp="1"/>
          </p:cNvSpPr>
          <p:nvPr>
            <p:ph type="subTitle" idx="1"/>
          </p:nvPr>
        </p:nvSpPr>
        <p:spPr>
          <a:xfrm>
            <a:off x="928662" y="2714620"/>
            <a:ext cx="8001056" cy="3714776"/>
          </a:xfrm>
        </p:spPr>
        <p:txBody>
          <a:bodyPr>
            <a:normAutofit/>
          </a:bodyPr>
          <a:lstStyle/>
          <a:p>
            <a:endParaRPr lang="ru-RU" sz="2200" dirty="0" smtClean="0"/>
          </a:p>
          <a:p>
            <a:r>
              <a:rPr lang="ru-RU" sz="2200" dirty="0" smtClean="0"/>
              <a:t>Автор </a:t>
            </a:r>
            <a:r>
              <a:rPr lang="ru-RU" sz="2200" dirty="0" smtClean="0"/>
              <a:t>работы: Сокрашкина Алина, </a:t>
            </a:r>
          </a:p>
          <a:p>
            <a:r>
              <a:rPr lang="ru-RU" sz="2200" dirty="0" smtClean="0"/>
              <a:t>                             ученица  10 А класса  </a:t>
            </a:r>
          </a:p>
          <a:p>
            <a:r>
              <a:rPr lang="ru-RU" sz="2200" dirty="0" smtClean="0"/>
              <a:t>                           МБОУ «СОШ № 17» г. Чебоксары</a:t>
            </a:r>
          </a:p>
          <a:p>
            <a:endParaRPr lang="ru-RU" sz="2200" dirty="0" smtClean="0"/>
          </a:p>
          <a:p>
            <a:r>
              <a:rPr lang="ru-RU" sz="2200" dirty="0" smtClean="0"/>
              <a:t>Руководитель работы: </a:t>
            </a:r>
            <a:r>
              <a:rPr lang="ru-RU" sz="2200" dirty="0" smtClean="0"/>
              <a:t>Шарова Татьяна Николаевна,</a:t>
            </a:r>
          </a:p>
          <a:p>
            <a:r>
              <a:rPr lang="ru-RU" sz="2200" dirty="0" smtClean="0"/>
              <a:t>                                                учитель обществознания</a:t>
            </a:r>
          </a:p>
          <a:p>
            <a:endParaRPr lang="ru-RU" dirty="0" smtClean="0"/>
          </a:p>
          <a:p>
            <a:pPr algn="ctr"/>
            <a:r>
              <a:rPr lang="ru-RU" sz="2000" dirty="0" smtClean="0"/>
              <a:t>Чебоксары</a:t>
            </a:r>
            <a:r>
              <a:rPr lang="ru-RU" sz="2000" dirty="0" smtClean="0"/>
              <a:t>, 2012</a:t>
            </a:r>
            <a:endParaRPr lang="ru-RU" sz="2000" dirty="0"/>
          </a:p>
        </p:txBody>
      </p:sp>
      <p:pic>
        <p:nvPicPr>
          <p:cNvPr id="4" name="Рисунок 3" descr="images (7).jpg"/>
          <p:cNvPicPr>
            <a:picLocks noChangeAspect="1"/>
          </p:cNvPicPr>
          <p:nvPr/>
        </p:nvPicPr>
        <p:blipFill>
          <a:blip r:embed="rId2"/>
          <a:stretch>
            <a:fillRect/>
          </a:stretch>
        </p:blipFill>
        <p:spPr>
          <a:xfrm rot="20546429">
            <a:off x="5982940" y="1648227"/>
            <a:ext cx="2667000" cy="17145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71538" y="285728"/>
            <a:ext cx="7498080" cy="6072230"/>
          </a:xfrm>
        </p:spPr>
        <p:txBody>
          <a:bodyPr>
            <a:normAutofit fontScale="70000" lnSpcReduction="20000"/>
          </a:bodyPr>
          <a:lstStyle/>
          <a:p>
            <a:r>
              <a:rPr lang="ru-RU" b="1" dirty="0" smtClean="0">
                <a:latin typeface="Monotype Corsiva" pitchFamily="66" charset="0"/>
              </a:rPr>
              <a:t>Налог на шляпы</a:t>
            </a:r>
            <a:r>
              <a:rPr lang="ru-RU" b="1" dirty="0" smtClean="0"/>
              <a:t> </a:t>
            </a:r>
            <a:endParaRPr lang="ru-RU" dirty="0" smtClean="0"/>
          </a:p>
          <a:p>
            <a:r>
              <a:rPr lang="ru-RU" dirty="0" smtClean="0"/>
              <a:t>С 1784 по 1811 годы такой налог приносил неплохие деньги той же Великобритании. Да-да, потому, что каждый мужчина в этой стране, хоть бедный, хоть богатый, носил шляпу, цилиндр или котелок. В результате Великобритания стала получать неплохие доходы из ничего.</a:t>
            </a:r>
            <a:endParaRPr lang="ru-RU" b="1" dirty="0" smtClean="0"/>
          </a:p>
          <a:p>
            <a:endParaRPr lang="ru-RU" b="1" dirty="0" smtClean="0">
              <a:latin typeface="Monotype Corsiva" pitchFamily="66" charset="0"/>
            </a:endParaRPr>
          </a:p>
          <a:p>
            <a:endParaRPr lang="ru-RU" b="1" dirty="0" smtClean="0">
              <a:latin typeface="Monotype Corsiva" pitchFamily="66" charset="0"/>
            </a:endParaRPr>
          </a:p>
          <a:p>
            <a:endParaRPr lang="ru-RU" b="1" dirty="0" smtClean="0">
              <a:latin typeface="Monotype Corsiva" pitchFamily="66" charset="0"/>
            </a:endParaRPr>
          </a:p>
          <a:p>
            <a:endParaRPr lang="ru-RU" b="1" dirty="0" smtClean="0">
              <a:latin typeface="Monotype Corsiva" pitchFamily="66" charset="0"/>
            </a:endParaRPr>
          </a:p>
          <a:p>
            <a:r>
              <a:rPr lang="ru-RU" b="1" dirty="0" smtClean="0">
                <a:latin typeface="Monotype Corsiva" pitchFamily="66" charset="0"/>
              </a:rPr>
              <a:t>Налог </a:t>
            </a:r>
            <a:r>
              <a:rPr lang="ru-RU" b="1" dirty="0" smtClean="0">
                <a:latin typeface="Monotype Corsiva" pitchFamily="66" charset="0"/>
              </a:rPr>
              <a:t>на иностранцев</a:t>
            </a:r>
            <a:r>
              <a:rPr lang="ru-RU" b="1" dirty="0" smtClean="0"/>
              <a:t> </a:t>
            </a:r>
            <a:endParaRPr lang="ru-RU" dirty="0" smtClean="0"/>
          </a:p>
          <a:p>
            <a:r>
              <a:rPr lang="ru-RU" dirty="0" smtClean="0"/>
              <a:t>В Канаде до 1923 года действовал налог на китайцев. Китайцев в Канаду приезжало много, денег от налога поступало тоже много. В 1923 году этот налог отменили, вместо него был принят закон, запрещающий китайцам въезд на территорию Канады. </a:t>
            </a:r>
          </a:p>
          <a:p>
            <a:endParaRPr lang="ru-RU" dirty="0" smtClean="0"/>
          </a:p>
        </p:txBody>
      </p:sp>
      <p:pic>
        <p:nvPicPr>
          <p:cNvPr id="4" name="Рисунок 3" descr="158504.jpg"/>
          <p:cNvPicPr>
            <a:picLocks noChangeAspect="1"/>
          </p:cNvPicPr>
          <p:nvPr/>
        </p:nvPicPr>
        <p:blipFill>
          <a:blip r:embed="rId2"/>
          <a:stretch>
            <a:fillRect/>
          </a:stretch>
        </p:blipFill>
        <p:spPr>
          <a:xfrm>
            <a:off x="5429256" y="2143116"/>
            <a:ext cx="2767002" cy="1883785"/>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71538" y="357166"/>
            <a:ext cx="7498080" cy="5872170"/>
          </a:xfrm>
        </p:spPr>
        <p:txBody>
          <a:bodyPr>
            <a:noAutofit/>
          </a:bodyPr>
          <a:lstStyle/>
          <a:p>
            <a:r>
              <a:rPr lang="ru-RU" sz="2800" b="1" dirty="0" smtClean="0">
                <a:latin typeface="Monotype Corsiva" pitchFamily="66" charset="0"/>
              </a:rPr>
              <a:t>Налог на окна</a:t>
            </a:r>
            <a:r>
              <a:rPr lang="ru-RU" sz="1400" b="1" dirty="0" smtClean="0"/>
              <a:t> </a:t>
            </a:r>
            <a:endParaRPr lang="ru-RU" sz="1400" dirty="0" smtClean="0"/>
          </a:p>
          <a:p>
            <a:r>
              <a:rPr lang="ru-RU" sz="1400" dirty="0" smtClean="0"/>
              <a:t>  Он представлял собой налог на стекло в 17-18 </a:t>
            </a:r>
            <a:r>
              <a:rPr lang="ru-RU" sz="1400" dirty="0" err="1" smtClean="0"/>
              <a:t>вв</a:t>
            </a:r>
            <a:r>
              <a:rPr lang="ru-RU" sz="1400" dirty="0" smtClean="0"/>
              <a:t> Производство стекла тогда было дорогим, и использование его для окон и других целей из-за стало практически невозможным. Налог на окна, введенный в 1696 году королем Уильямом III, фактически был задуман как налог на богатство, но потом стало обычным механизмом получения дохода на прибыль. </a:t>
            </a:r>
            <a:br>
              <a:rPr lang="ru-RU" sz="1400" dirty="0" smtClean="0"/>
            </a:br>
            <a:r>
              <a:rPr lang="ru-RU" sz="1400" dirty="0" smtClean="0"/>
              <a:t>   Подобный налог, введенный Наполеоном, существовал и во Франции с 1798 по 1926 год и назывался налогом на двери и окна. </a:t>
            </a:r>
          </a:p>
          <a:p>
            <a:r>
              <a:rPr lang="ru-RU" sz="2800" b="1" dirty="0" smtClean="0">
                <a:latin typeface="Monotype Corsiva" pitchFamily="66" charset="0"/>
              </a:rPr>
              <a:t>Налог на соль </a:t>
            </a:r>
            <a:endParaRPr lang="ru-RU" sz="2800" dirty="0" smtClean="0">
              <a:latin typeface="Monotype Corsiva" pitchFamily="66" charset="0"/>
            </a:endParaRPr>
          </a:p>
          <a:p>
            <a:r>
              <a:rPr lang="ru-RU" sz="1400" dirty="0" smtClean="0"/>
              <a:t> Из-за этого налога в итоге пришла в упадок Китайская империя, налог на соль во Франции  ускорил развитие Французской революции. А величина налога на соль в Индии, установленная Англией, составляла… 4000 процентов, так что немудрено, что это вылилось в масштабные протесты. </a:t>
            </a:r>
          </a:p>
          <a:p>
            <a:endParaRPr lang="ru-RU" sz="1400" dirty="0" smtClean="0"/>
          </a:p>
          <a:p>
            <a:pPr>
              <a:spcBef>
                <a:spcPts val="0"/>
              </a:spcBef>
            </a:pPr>
            <a:r>
              <a:rPr lang="ru-RU" sz="2800" b="1" dirty="0" smtClean="0">
                <a:latin typeface="Monotype Corsiva" pitchFamily="66" charset="0"/>
              </a:rPr>
              <a:t>Налог "на мир</a:t>
            </a:r>
            <a:r>
              <a:rPr lang="ru-RU" sz="2800" dirty="0" smtClean="0"/>
              <a:t>",</a:t>
            </a:r>
            <a:r>
              <a:rPr lang="ru-RU" sz="1400" dirty="0" smtClean="0"/>
              <a:t> который до сих пор </a:t>
            </a:r>
            <a:endParaRPr lang="ru-RU" sz="1400" dirty="0" smtClean="0"/>
          </a:p>
          <a:p>
            <a:pPr>
              <a:spcBef>
                <a:spcPts val="0"/>
              </a:spcBef>
            </a:pPr>
            <a:r>
              <a:rPr lang="ru-RU" sz="1400" dirty="0" smtClean="0"/>
              <a:t>удерживают </a:t>
            </a:r>
            <a:r>
              <a:rPr lang="ru-RU" sz="1400" dirty="0" smtClean="0"/>
              <a:t>в Гвинейской Республике. </a:t>
            </a:r>
            <a:endParaRPr lang="ru-RU" sz="1400" dirty="0" smtClean="0"/>
          </a:p>
          <a:p>
            <a:pPr>
              <a:spcBef>
                <a:spcPts val="0"/>
              </a:spcBef>
            </a:pPr>
            <a:r>
              <a:rPr lang="ru-RU" sz="1400" dirty="0" smtClean="0"/>
              <a:t>Каждый </a:t>
            </a:r>
            <a:r>
              <a:rPr lang="ru-RU" sz="1400" dirty="0" smtClean="0"/>
              <a:t>год без войны там оценивают в 700 </a:t>
            </a:r>
            <a:endParaRPr lang="ru-RU" sz="1400" dirty="0" smtClean="0"/>
          </a:p>
          <a:p>
            <a:pPr>
              <a:spcBef>
                <a:spcPts val="0"/>
              </a:spcBef>
            </a:pPr>
            <a:r>
              <a:rPr lang="ru-RU" sz="1400" dirty="0" smtClean="0"/>
              <a:t>бельгийских </a:t>
            </a:r>
            <a:r>
              <a:rPr lang="ru-RU" sz="1400" dirty="0" smtClean="0"/>
              <a:t>франков.</a:t>
            </a:r>
          </a:p>
          <a:p>
            <a:endParaRPr lang="ru-RU" sz="1400" dirty="0" smtClean="0"/>
          </a:p>
        </p:txBody>
      </p:sp>
      <p:pic>
        <p:nvPicPr>
          <p:cNvPr id="4" name="Рисунок 3" descr="starinnoe_oruzhie.jpg"/>
          <p:cNvPicPr>
            <a:picLocks noChangeAspect="1"/>
          </p:cNvPicPr>
          <p:nvPr/>
        </p:nvPicPr>
        <p:blipFill>
          <a:blip r:embed="rId2"/>
          <a:stretch>
            <a:fillRect/>
          </a:stretch>
        </p:blipFill>
        <p:spPr>
          <a:xfrm>
            <a:off x="5786446" y="3786190"/>
            <a:ext cx="2428860" cy="268524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71538" y="357166"/>
            <a:ext cx="7498080" cy="5872170"/>
          </a:xfrm>
        </p:spPr>
        <p:txBody>
          <a:bodyPr>
            <a:noAutofit/>
          </a:bodyPr>
          <a:lstStyle/>
          <a:p>
            <a:pPr>
              <a:spcBef>
                <a:spcPts val="0"/>
              </a:spcBef>
            </a:pPr>
            <a:r>
              <a:rPr lang="ru-RU" sz="2800" b="1" dirty="0" smtClean="0">
                <a:latin typeface="Monotype Corsiva" pitchFamily="66" charset="0"/>
              </a:rPr>
              <a:t>Налог на </a:t>
            </a:r>
            <a:r>
              <a:rPr lang="ru-RU" sz="2800" b="1" dirty="0" smtClean="0">
                <a:latin typeface="Monotype Corsiva" pitchFamily="66" charset="0"/>
              </a:rPr>
              <a:t>пыль</a:t>
            </a:r>
            <a:r>
              <a:rPr lang="ru-RU" sz="1400" b="1" dirty="0" smtClean="0">
                <a:latin typeface="Monotype Corsiva" pitchFamily="66" charset="0"/>
              </a:rPr>
              <a:t>. </a:t>
            </a:r>
            <a:r>
              <a:rPr lang="ru-RU" sz="1400" dirty="0" smtClean="0"/>
              <a:t>  В </a:t>
            </a:r>
            <a:r>
              <a:rPr lang="ru-RU" sz="1400" dirty="0" smtClean="0"/>
              <a:t>Армении в конце </a:t>
            </a:r>
            <a:endParaRPr lang="ru-RU" sz="1400" dirty="0" smtClean="0"/>
          </a:p>
          <a:p>
            <a:pPr>
              <a:spcBef>
                <a:spcPts val="0"/>
              </a:spcBef>
            </a:pPr>
            <a:r>
              <a:rPr lang="ru-RU" sz="1400" dirty="0" smtClean="0"/>
              <a:t>XX </a:t>
            </a:r>
            <a:r>
              <a:rPr lang="ru-RU" sz="1400" dirty="0" smtClean="0"/>
              <a:t>века был введен налог на пыль. </a:t>
            </a:r>
            <a:endParaRPr lang="ru-RU" sz="1400" dirty="0" smtClean="0"/>
          </a:p>
          <a:p>
            <a:pPr>
              <a:spcBef>
                <a:spcPts val="0"/>
              </a:spcBef>
            </a:pPr>
            <a:r>
              <a:rPr lang="ru-RU" sz="1400" dirty="0" smtClean="0"/>
              <a:t>Чтобы </a:t>
            </a:r>
            <a:r>
              <a:rPr lang="ru-RU" sz="1400" dirty="0" smtClean="0"/>
              <a:t>избавиться от излишков пыли во дворах, </a:t>
            </a:r>
            <a:endParaRPr lang="ru-RU" sz="1400" dirty="0" smtClean="0"/>
          </a:p>
          <a:p>
            <a:pPr>
              <a:spcBef>
                <a:spcPts val="0"/>
              </a:spcBef>
            </a:pPr>
            <a:r>
              <a:rPr lang="ru-RU" sz="1400" dirty="0" smtClean="0"/>
              <a:t>министерство </a:t>
            </a:r>
            <a:r>
              <a:rPr lang="ru-RU" sz="1400" dirty="0" smtClean="0"/>
              <a:t>экономики постановило</a:t>
            </a:r>
            <a:r>
              <a:rPr lang="ru-RU" sz="1400" dirty="0" smtClean="0"/>
              <a:t>:</a:t>
            </a:r>
          </a:p>
          <a:p>
            <a:pPr>
              <a:spcBef>
                <a:spcPts val="0"/>
              </a:spcBef>
            </a:pPr>
            <a:r>
              <a:rPr lang="ru-RU" sz="1400" dirty="0" smtClean="0"/>
              <a:t>"</a:t>
            </a:r>
            <a:r>
              <a:rPr lang="ru-RU" sz="1400" dirty="0" smtClean="0"/>
              <a:t>Население должно оплачивать </a:t>
            </a:r>
            <a:r>
              <a:rPr lang="ru-RU" sz="1400" dirty="0" smtClean="0"/>
              <a:t>расходы</a:t>
            </a:r>
          </a:p>
          <a:p>
            <a:pPr>
              <a:spcBef>
                <a:spcPts val="0"/>
              </a:spcBef>
            </a:pPr>
            <a:r>
              <a:rPr lang="ru-RU" sz="1400" dirty="0" smtClean="0"/>
              <a:t> </a:t>
            </a:r>
            <a:r>
              <a:rPr lang="ru-RU" sz="1400" dirty="0" smtClean="0"/>
              <a:t>по удалению пыли из расчета 2 драма за </a:t>
            </a:r>
            <a:endParaRPr lang="ru-RU" sz="1400" dirty="0" smtClean="0"/>
          </a:p>
          <a:p>
            <a:pPr>
              <a:spcBef>
                <a:spcPts val="0"/>
              </a:spcBef>
            </a:pPr>
            <a:r>
              <a:rPr lang="ru-RU" sz="1400" dirty="0" smtClean="0"/>
              <a:t>1 </a:t>
            </a:r>
            <a:r>
              <a:rPr lang="ru-RU" sz="1400" dirty="0" smtClean="0"/>
              <a:t>квадратный метр".</a:t>
            </a:r>
          </a:p>
          <a:p>
            <a:endParaRPr lang="ru-RU" sz="2800" b="1" dirty="0" smtClean="0">
              <a:latin typeface="Monotype Corsiva" pitchFamily="66" charset="0"/>
            </a:endParaRPr>
          </a:p>
          <a:p>
            <a:r>
              <a:rPr lang="ru-RU" sz="2800" b="1" dirty="0" smtClean="0">
                <a:latin typeface="Monotype Corsiva" pitchFamily="66" charset="0"/>
              </a:rPr>
              <a:t>«</a:t>
            </a:r>
            <a:r>
              <a:rPr lang="ru-RU" sz="2800" b="1" dirty="0" smtClean="0">
                <a:latin typeface="Monotype Corsiva" pitchFamily="66" charset="0"/>
              </a:rPr>
              <a:t>Гипсовый налог». </a:t>
            </a:r>
            <a:r>
              <a:rPr lang="ru-RU" sz="1400" dirty="0" smtClean="0"/>
              <a:t>Его платят в Австрии горнолыжники при каждом спуске с горы. Полученные средства передаются австрийским клиникам. Согласно статистики в Австрийских Альпах ежегодно получают травмы около 150 тыс. лыжников, и на их лечение тратится примерно один миллиард шиллингов в год.</a:t>
            </a:r>
          </a:p>
          <a:p>
            <a:pPr lvl="0"/>
            <a:endParaRPr lang="ru-RU" sz="1400" dirty="0" smtClean="0"/>
          </a:p>
          <a:p>
            <a:pPr lvl="0"/>
            <a:r>
              <a:rPr lang="ru-RU" sz="2800" b="1" dirty="0" smtClean="0">
                <a:latin typeface="Monotype Corsiva" pitchFamily="66" charset="0"/>
              </a:rPr>
              <a:t>Религиозный налог </a:t>
            </a:r>
            <a:r>
              <a:rPr lang="ru-RU" sz="1400" dirty="0" smtClean="0"/>
              <a:t>– современным налоговым системам некоторых стран известен так называемый «необязательный» налог — церковный, установленный не актами государственной власти, а религиозными нормами, обеспечиваемыми моральным авторитетом соответствующей </a:t>
            </a:r>
            <a:r>
              <a:rPr lang="ru-RU" sz="1400" dirty="0" err="1" smtClean="0"/>
              <a:t>конфессии</a:t>
            </a:r>
            <a:r>
              <a:rPr lang="ru-RU" sz="1400" dirty="0" smtClean="0"/>
              <a:t>. в Исландии церковные налоги распространены даже на атеистов, которые уплачивают их в один из стипендиальных фондов Исландского университета.</a:t>
            </a:r>
          </a:p>
          <a:p>
            <a:r>
              <a:rPr lang="ru-RU" sz="1400" dirty="0" smtClean="0"/>
              <a:t> </a:t>
            </a:r>
          </a:p>
        </p:txBody>
      </p:sp>
      <p:pic>
        <p:nvPicPr>
          <p:cNvPr id="4" name="Рисунок 3" descr="images (2).jpg"/>
          <p:cNvPicPr>
            <a:picLocks noChangeAspect="1"/>
          </p:cNvPicPr>
          <p:nvPr/>
        </p:nvPicPr>
        <p:blipFill>
          <a:blip r:embed="rId2"/>
          <a:stretch>
            <a:fillRect/>
          </a:stretch>
        </p:blipFill>
        <p:spPr>
          <a:xfrm>
            <a:off x="5857884" y="428604"/>
            <a:ext cx="2286016" cy="2286016"/>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71538" y="357166"/>
            <a:ext cx="7498080" cy="5872170"/>
          </a:xfrm>
        </p:spPr>
        <p:txBody>
          <a:bodyPr>
            <a:noAutofit/>
          </a:bodyPr>
          <a:lstStyle/>
          <a:p>
            <a:r>
              <a:rPr lang="ru-RU" sz="2800" b="1" dirty="0" smtClean="0">
                <a:latin typeface="Monotype Corsiva" pitchFamily="66" charset="0"/>
              </a:rPr>
              <a:t>Налог на уши и налог на нос</a:t>
            </a:r>
            <a:r>
              <a:rPr lang="ru-RU" sz="1600" b="1" dirty="0" smtClean="0"/>
              <a:t> </a:t>
            </a:r>
            <a:r>
              <a:rPr lang="ru-RU" sz="1600" dirty="0" smtClean="0"/>
              <a:t>   </a:t>
            </a:r>
            <a:r>
              <a:rPr lang="ru-RU" sz="1800" dirty="0" smtClean="0"/>
              <a:t>были временно введены в</a:t>
            </a:r>
            <a:r>
              <a:rPr lang="ru-RU" sz="1800" dirty="0" smtClean="0">
                <a:solidFill>
                  <a:schemeClr val="tx1">
                    <a:lumMod val="75000"/>
                    <a:lumOff val="25000"/>
                  </a:schemeClr>
                </a:solidFill>
              </a:rPr>
              <a:t> Тибете</a:t>
            </a:r>
            <a:r>
              <a:rPr lang="ru-RU" sz="1800" dirty="0" smtClean="0"/>
              <a:t> для обеспечения военных нужд.  Домохозяйства платили по одному ляну серебра с каждого уха человека или домашнего животного.  Налог не платился за отсутствовавшие уши . Так же люди, не оплатившие налог на уши, подвергались наказанию — отрезанию ушей.</a:t>
            </a:r>
            <a:r>
              <a:rPr lang="ru-RU" sz="1800" baseline="30000" dirty="0" smtClean="0"/>
              <a:t> </a:t>
            </a:r>
            <a:r>
              <a:rPr lang="ru-RU" sz="1800" dirty="0" smtClean="0"/>
              <a:t> </a:t>
            </a:r>
          </a:p>
          <a:p>
            <a:r>
              <a:rPr lang="ru-RU" sz="1800" dirty="0" smtClean="0"/>
              <a:t>Налог на нос зависел от размера носа, причём люди с длинными носами были обязаны платить в два-три раза больше, чем курносые</a:t>
            </a:r>
            <a:r>
              <a:rPr lang="ru-RU" sz="1600" dirty="0" smtClean="0"/>
              <a:t>.</a:t>
            </a:r>
          </a:p>
        </p:txBody>
      </p:sp>
      <p:pic>
        <p:nvPicPr>
          <p:cNvPr id="4" name="Рисунок 3" descr="images (3).jpg"/>
          <p:cNvPicPr>
            <a:picLocks noChangeAspect="1"/>
          </p:cNvPicPr>
          <p:nvPr/>
        </p:nvPicPr>
        <p:blipFill>
          <a:blip r:embed="rId2"/>
          <a:stretch>
            <a:fillRect/>
          </a:stretch>
        </p:blipFill>
        <p:spPr>
          <a:xfrm>
            <a:off x="5429256" y="3214686"/>
            <a:ext cx="2643206" cy="2643206"/>
          </a:xfrm>
          <a:prstGeom prst="rect">
            <a:avLst/>
          </a:prstGeom>
        </p:spPr>
      </p:pic>
      <p:pic>
        <p:nvPicPr>
          <p:cNvPr id="5" name="Рисунок 4" descr="images (4).jpg"/>
          <p:cNvPicPr>
            <a:picLocks noChangeAspect="1"/>
          </p:cNvPicPr>
          <p:nvPr/>
        </p:nvPicPr>
        <p:blipFill>
          <a:blip r:embed="rId3"/>
          <a:stretch>
            <a:fillRect/>
          </a:stretch>
        </p:blipFill>
        <p:spPr>
          <a:xfrm>
            <a:off x="1571604" y="3357562"/>
            <a:ext cx="3528816" cy="2643206"/>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71538" y="357166"/>
            <a:ext cx="7498080" cy="5872170"/>
          </a:xfrm>
        </p:spPr>
        <p:txBody>
          <a:bodyPr>
            <a:noAutofit/>
          </a:bodyPr>
          <a:lstStyle/>
          <a:p>
            <a:pPr lvl="0"/>
            <a:r>
              <a:rPr lang="ru-RU" sz="2800" b="1" dirty="0" smtClean="0">
                <a:latin typeface="Monotype Corsiva" pitchFamily="66" charset="0"/>
              </a:rPr>
              <a:t>Налог с чаевых</a:t>
            </a:r>
          </a:p>
          <a:p>
            <a:pPr lvl="0"/>
            <a:r>
              <a:rPr lang="ru-RU" sz="1800" dirty="0" smtClean="0"/>
              <a:t>В США существует налог с чаевых. Чаевыми считают сумму, которую клиент передает обслуживающему работнику в качестве благодарности за оказанные ему услуги. В соответствии с законодательством США, получаемые налогоплательщиком чаевые, подлежат декларированию, включаются в доход и облагаются налогами. </a:t>
            </a:r>
          </a:p>
          <a:p>
            <a:endParaRPr lang="ru-RU" sz="1200" dirty="0" smtClean="0"/>
          </a:p>
        </p:txBody>
      </p:sp>
      <p:pic>
        <p:nvPicPr>
          <p:cNvPr id="4" name="Рисунок 3" descr="images.jpg"/>
          <p:cNvPicPr>
            <a:picLocks noChangeAspect="1"/>
          </p:cNvPicPr>
          <p:nvPr/>
        </p:nvPicPr>
        <p:blipFill>
          <a:blip r:embed="rId2"/>
          <a:stretch>
            <a:fillRect/>
          </a:stretch>
        </p:blipFill>
        <p:spPr>
          <a:xfrm>
            <a:off x="2665302" y="3214686"/>
            <a:ext cx="3216379" cy="2928958"/>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71538" y="357166"/>
            <a:ext cx="7498080" cy="5872170"/>
          </a:xfrm>
        </p:spPr>
        <p:txBody>
          <a:bodyPr>
            <a:noAutofit/>
          </a:bodyPr>
          <a:lstStyle/>
          <a:p>
            <a:pPr lvl="0"/>
            <a:r>
              <a:rPr lang="ru-RU" sz="2800" b="1" dirty="0" smtClean="0">
                <a:latin typeface="Monotype Corsiva" pitchFamily="66" charset="0"/>
              </a:rPr>
              <a:t>Налог на второго ребенка</a:t>
            </a:r>
            <a:endParaRPr lang="ru-RU" sz="2800" dirty="0" smtClean="0">
              <a:latin typeface="Monotype Corsiva" pitchFamily="66" charset="0"/>
            </a:endParaRPr>
          </a:p>
          <a:p>
            <a:r>
              <a:rPr lang="ru-RU" sz="1600" dirty="0" smtClean="0"/>
              <a:t>Широко известно, что в самой населенной стране мира — Китае власти ограничивают рождаемость. Для этого используются разные методы, в том числе и экономические. Например, в провинции </a:t>
            </a:r>
            <a:r>
              <a:rPr lang="ru-RU" sz="1600" dirty="0" err="1" smtClean="0"/>
              <a:t>Шаньси</a:t>
            </a:r>
            <a:r>
              <a:rPr lang="ru-RU" sz="1600" dirty="0" smtClean="0"/>
              <a:t> второй ребенок в семье грозит серьезным налоговым бременем. Родители малыша на семь лет облагаются сбором в размере 20% от их общего заработка. </a:t>
            </a:r>
          </a:p>
          <a:p>
            <a:r>
              <a:rPr lang="ru-RU" sz="1600" dirty="0" smtClean="0"/>
              <a:t>А в китайском городе </a:t>
            </a:r>
            <a:r>
              <a:rPr lang="ru-RU" sz="1600" dirty="0" err="1" smtClean="0"/>
              <a:t>Тяньцзинь</a:t>
            </a:r>
            <a:r>
              <a:rPr lang="ru-RU" sz="1600" dirty="0" smtClean="0"/>
              <a:t> существует налог на грех. Пары, живущие в гражданском браке, должны уплачивать около $120 в год</a:t>
            </a:r>
            <a:r>
              <a:rPr lang="ru-RU" sz="1600" dirty="0" smtClean="0"/>
              <a:t>.</a:t>
            </a:r>
            <a:endParaRPr lang="ru-RU" sz="1600" dirty="0" smtClean="0"/>
          </a:p>
        </p:txBody>
      </p:sp>
      <p:pic>
        <p:nvPicPr>
          <p:cNvPr id="4" name="Рисунок 3" descr="1291788822_64417193_deti00.jpg"/>
          <p:cNvPicPr>
            <a:picLocks noChangeAspect="1"/>
          </p:cNvPicPr>
          <p:nvPr/>
        </p:nvPicPr>
        <p:blipFill>
          <a:blip r:embed="rId2"/>
          <a:stretch>
            <a:fillRect/>
          </a:stretch>
        </p:blipFill>
        <p:spPr>
          <a:xfrm>
            <a:off x="2428860" y="3286124"/>
            <a:ext cx="4429156" cy="3171276"/>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71538" y="357166"/>
            <a:ext cx="7498080" cy="5872170"/>
          </a:xfrm>
        </p:spPr>
        <p:txBody>
          <a:bodyPr>
            <a:noAutofit/>
          </a:bodyPr>
          <a:lstStyle/>
          <a:p>
            <a:pPr lvl="0"/>
            <a:r>
              <a:rPr lang="ru-RU" sz="2800" b="1" dirty="0" smtClean="0">
                <a:latin typeface="Monotype Corsiva" pitchFamily="66" charset="0"/>
              </a:rPr>
              <a:t>Налог </a:t>
            </a:r>
            <a:r>
              <a:rPr lang="ru-RU" sz="2800" b="1" dirty="0" smtClean="0">
                <a:latin typeface="Monotype Corsiva" pitchFamily="66" charset="0"/>
              </a:rPr>
              <a:t>на собак</a:t>
            </a:r>
            <a:endParaRPr lang="ru-RU" sz="2800" dirty="0" smtClean="0">
              <a:latin typeface="Monotype Corsiva" pitchFamily="66" charset="0"/>
            </a:endParaRPr>
          </a:p>
          <a:p>
            <a:pPr lvl="0"/>
            <a:r>
              <a:rPr lang="ru-RU" sz="1600" dirty="0" smtClean="0"/>
              <a:t>В Германии при покупке собаки ее владелец обязан уплатить налог в размере 150 евро. При покупке второго и последующих животных сумма налога возрастает до 300 евро на каждое из них. Самый большой сбор предусмотрен за собак бойцовских пород — за них необходимо уплатить до 650 евро. К этой сумме добавляется еще и стоимость обязательной страховки от нападения на людей и покусов. Такая политика приводит к тому, что в стране практически нет бездомных собак. </a:t>
            </a:r>
          </a:p>
          <a:p>
            <a:pPr lvl="0"/>
            <a:r>
              <a:rPr lang="ru-RU" sz="1600" dirty="0" smtClean="0"/>
              <a:t>В скандинавских странах также существует налог на четвероногих питомцев. Ставка дифференцированная. Например, в Швеции она зависит от роста собаки, а в Норвегии от длины собаки.</a:t>
            </a:r>
          </a:p>
          <a:p>
            <a:endParaRPr lang="ru-RU" sz="1200" dirty="0" smtClean="0"/>
          </a:p>
        </p:txBody>
      </p:sp>
      <p:pic>
        <p:nvPicPr>
          <p:cNvPr id="4" name="Рисунок 3" descr="images.jpg"/>
          <p:cNvPicPr>
            <a:picLocks noChangeAspect="1"/>
          </p:cNvPicPr>
          <p:nvPr/>
        </p:nvPicPr>
        <p:blipFill>
          <a:blip r:embed="rId2"/>
          <a:stretch>
            <a:fillRect/>
          </a:stretch>
        </p:blipFill>
        <p:spPr>
          <a:xfrm>
            <a:off x="3786182" y="3643314"/>
            <a:ext cx="2286016" cy="2791157"/>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latin typeface="Monotype Corsiva" pitchFamily="66" charset="0"/>
              </a:rPr>
              <a:t>4. Налоги разные нужны…</a:t>
            </a:r>
            <a:endParaRPr lang="ru-RU" dirty="0">
              <a:latin typeface="Monotype Corsiva" pitchFamily="66" charset="0"/>
            </a:endParaRPr>
          </a:p>
        </p:txBody>
      </p:sp>
      <p:sp>
        <p:nvSpPr>
          <p:cNvPr id="3" name="Содержимое 2"/>
          <p:cNvSpPr>
            <a:spLocks noGrp="1"/>
          </p:cNvSpPr>
          <p:nvPr>
            <p:ph idx="1"/>
          </p:nvPr>
        </p:nvSpPr>
        <p:spPr>
          <a:xfrm>
            <a:off x="928662" y="1428736"/>
            <a:ext cx="7858180" cy="4357718"/>
          </a:xfrm>
        </p:spPr>
        <p:txBody>
          <a:bodyPr>
            <a:noAutofit/>
          </a:bodyPr>
          <a:lstStyle/>
          <a:p>
            <a:pPr lvl="0">
              <a:buNone/>
            </a:pPr>
            <a:r>
              <a:rPr lang="ru-RU" sz="2000" dirty="0" smtClean="0"/>
              <a:t>     Нехватка средств в государственных бюджетах многих стран  мира привела к тому, что чиновники изобретают новые налоги, некоторые из которых оказываются весьма нетрадиционными. Например, на Украине рассматривается законопроект о взимании налогов со взяток, а в США  - о пятипроцентной плате государственный бюджет с косметических процедур, корректирующих внешность.</a:t>
            </a:r>
          </a:p>
          <a:p>
            <a:pPr lvl="0">
              <a:buNone/>
            </a:pPr>
            <a:r>
              <a:rPr lang="ru-RU" sz="2000" dirty="0" smtClean="0"/>
              <a:t>    </a:t>
            </a:r>
            <a:r>
              <a:rPr lang="ru-RU" sz="2000" dirty="0" smtClean="0"/>
              <a:t> </a:t>
            </a:r>
            <a:r>
              <a:rPr lang="ru-RU" sz="2000" dirty="0" smtClean="0"/>
              <a:t>И, пожалуй, какими бы нелепыми и экзотическими нам не казались некоторые виды налогов, нужно понимать, что одни из них необходимы для финансового обеспечения социальной политики государства, а другие – для регулирования социальных отношений в обществе. </a:t>
            </a:r>
          </a:p>
          <a:p>
            <a:pPr>
              <a:buNone/>
            </a:pPr>
            <a:endParaRPr lang="ru-RU" sz="14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400" dirty="0" smtClean="0">
                <a:latin typeface="Monotype Corsiva" pitchFamily="66" charset="0"/>
                <a:cs typeface="Aharoni" pitchFamily="2" charset="-79"/>
              </a:rPr>
              <a:t>«Налоги – это плата за цивилизованное общество» (</a:t>
            </a:r>
            <a:r>
              <a:rPr lang="ru-RU" sz="4400" dirty="0" err="1" smtClean="0">
                <a:latin typeface="Monotype Corsiva" pitchFamily="66" charset="0"/>
                <a:cs typeface="Aharoni" pitchFamily="2" charset="-79"/>
              </a:rPr>
              <a:t>Холмз</a:t>
            </a:r>
            <a:r>
              <a:rPr lang="ru-RU" sz="4400" dirty="0" smtClean="0">
                <a:latin typeface="Monotype Corsiva" pitchFamily="66" charset="0"/>
                <a:cs typeface="Aharoni" pitchFamily="2" charset="-79"/>
              </a:rPr>
              <a:t>). </a:t>
            </a:r>
            <a:endParaRPr lang="ru-RU" dirty="0">
              <a:latin typeface="Monotype Corsiva" pitchFamily="66" charset="0"/>
            </a:endParaRPr>
          </a:p>
        </p:txBody>
      </p:sp>
      <p:sp>
        <p:nvSpPr>
          <p:cNvPr id="3" name="Содержимое 2"/>
          <p:cNvSpPr>
            <a:spLocks noGrp="1"/>
          </p:cNvSpPr>
          <p:nvPr>
            <p:ph idx="1"/>
          </p:nvPr>
        </p:nvSpPr>
        <p:spPr>
          <a:xfrm>
            <a:off x="928662" y="1428736"/>
            <a:ext cx="7858180" cy="4800600"/>
          </a:xfrm>
        </p:spPr>
        <p:txBody>
          <a:bodyPr>
            <a:noAutofit/>
          </a:bodyPr>
          <a:lstStyle/>
          <a:p>
            <a:pPr lvl="0">
              <a:buNone/>
            </a:pPr>
            <a:r>
              <a:rPr lang="ru-RU" sz="2000" dirty="0" smtClean="0"/>
              <a:t>     </a:t>
            </a:r>
            <a:endParaRPr lang="ru-RU" sz="2600" dirty="0" smtClean="0">
              <a:latin typeface="Monotype Corsiva" pitchFamily="66" charset="0"/>
              <a:cs typeface="Aharoni" pitchFamily="2" charset="-79"/>
            </a:endParaRPr>
          </a:p>
        </p:txBody>
      </p:sp>
      <p:pic>
        <p:nvPicPr>
          <p:cNvPr id="4" name="Рисунок 3" descr="14bhgftuyhkjh630.jpg"/>
          <p:cNvPicPr>
            <a:picLocks noChangeAspect="1"/>
          </p:cNvPicPr>
          <p:nvPr/>
        </p:nvPicPr>
        <p:blipFill>
          <a:blip r:embed="rId2"/>
          <a:stretch>
            <a:fillRect/>
          </a:stretch>
        </p:blipFill>
        <p:spPr>
          <a:xfrm>
            <a:off x="3071802" y="1643050"/>
            <a:ext cx="3143272" cy="4488649"/>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ПЛАН:</a:t>
            </a:r>
            <a:endParaRPr lang="ru-RU" dirty="0"/>
          </a:p>
        </p:txBody>
      </p:sp>
      <p:sp>
        <p:nvSpPr>
          <p:cNvPr id="3" name="Содержимое 2"/>
          <p:cNvSpPr>
            <a:spLocks noGrp="1"/>
          </p:cNvSpPr>
          <p:nvPr>
            <p:ph idx="1"/>
          </p:nvPr>
        </p:nvSpPr>
        <p:spPr/>
        <p:txBody>
          <a:bodyPr/>
          <a:lstStyle/>
          <a:p>
            <a:r>
              <a:rPr lang="ru-RU" dirty="0" smtClean="0"/>
              <a:t>1. Определение налогов</a:t>
            </a:r>
          </a:p>
          <a:p>
            <a:r>
              <a:rPr lang="ru-RU" dirty="0" smtClean="0"/>
              <a:t>2. Экзотические налоги в России</a:t>
            </a:r>
          </a:p>
          <a:p>
            <a:r>
              <a:rPr lang="ru-RU" dirty="0" smtClean="0"/>
              <a:t>3. Экзотические налоги в мире</a:t>
            </a:r>
          </a:p>
          <a:p>
            <a:r>
              <a:rPr lang="ru-RU" dirty="0" smtClean="0"/>
              <a:t>4. Налоги разные нужны…</a:t>
            </a:r>
            <a:endParaRPr lang="ru-RU" dirty="0"/>
          </a:p>
        </p:txBody>
      </p:sp>
      <p:pic>
        <p:nvPicPr>
          <p:cNvPr id="4" name="Рисунок 3" descr="images (6).jpg"/>
          <p:cNvPicPr>
            <a:picLocks noChangeAspect="1"/>
          </p:cNvPicPr>
          <p:nvPr/>
        </p:nvPicPr>
        <p:blipFill>
          <a:blip r:embed="rId2"/>
          <a:stretch>
            <a:fillRect/>
          </a:stretch>
        </p:blipFill>
        <p:spPr>
          <a:xfrm>
            <a:off x="3143240" y="3929066"/>
            <a:ext cx="3286148" cy="2303876"/>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1.Определение налогов </a:t>
            </a:r>
            <a:endParaRPr lang="ru-RU" dirty="0"/>
          </a:p>
        </p:txBody>
      </p:sp>
      <p:sp>
        <p:nvSpPr>
          <p:cNvPr id="3" name="Содержимое 2"/>
          <p:cNvSpPr>
            <a:spLocks noGrp="1"/>
          </p:cNvSpPr>
          <p:nvPr>
            <p:ph idx="1"/>
          </p:nvPr>
        </p:nvSpPr>
        <p:spPr>
          <a:xfrm>
            <a:off x="1214414" y="1428736"/>
            <a:ext cx="7498080" cy="4800600"/>
          </a:xfrm>
        </p:spPr>
        <p:txBody>
          <a:bodyPr>
            <a:normAutofit fontScale="85000" lnSpcReduction="10000"/>
          </a:bodyPr>
          <a:lstStyle/>
          <a:p>
            <a:r>
              <a:rPr lang="ru-RU" b="1" dirty="0" smtClean="0"/>
              <a:t> </a:t>
            </a:r>
            <a:r>
              <a:rPr lang="ru-RU" b="1" dirty="0" smtClean="0">
                <a:latin typeface="Monotype Corsiva" pitchFamily="66" charset="0"/>
              </a:rPr>
              <a:t>Налоги</a:t>
            </a:r>
            <a:r>
              <a:rPr lang="ru-RU" b="1" dirty="0" smtClean="0"/>
              <a:t> </a:t>
            </a:r>
            <a:r>
              <a:rPr lang="ru-RU" dirty="0" smtClean="0"/>
              <a:t>- это обязательные платежи, взимаемые государством с физических и юридических лиц в государственные и местные бюджеты. </a:t>
            </a:r>
          </a:p>
          <a:p>
            <a:r>
              <a:rPr lang="ru-RU" b="1" dirty="0" smtClean="0">
                <a:latin typeface="Monotype Corsiva" pitchFamily="66" charset="0"/>
              </a:rPr>
              <a:t>Экзотические налоги </a:t>
            </a:r>
            <a:r>
              <a:rPr lang="ru-RU" dirty="0" smtClean="0"/>
              <a:t>– это платежи, кажущиеся нам подчас забавными и странными.  Но они необходимы для регулирования экономических и социальных процессов в жизни страны. </a:t>
            </a:r>
          </a:p>
          <a:p>
            <a:r>
              <a:rPr lang="ru-RU" dirty="0" smtClean="0"/>
              <a:t>Рассмотрим, какую роль они сыграли в обществе в то или иное время в России и в мире.</a:t>
            </a:r>
          </a:p>
          <a:p>
            <a:endParaRPr lang="ru-RU"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latin typeface="Monotype Corsiva" pitchFamily="66" charset="0"/>
              </a:rPr>
              <a:t>2. Экзотические налоги в России</a:t>
            </a:r>
            <a:endParaRPr lang="ru-RU" dirty="0">
              <a:latin typeface="Monotype Corsiva" pitchFamily="66" charset="0"/>
            </a:endParaRPr>
          </a:p>
        </p:txBody>
      </p:sp>
      <p:sp>
        <p:nvSpPr>
          <p:cNvPr id="3" name="Содержимое 2"/>
          <p:cNvSpPr>
            <a:spLocks noGrp="1"/>
          </p:cNvSpPr>
          <p:nvPr>
            <p:ph idx="1"/>
          </p:nvPr>
        </p:nvSpPr>
        <p:spPr>
          <a:xfrm>
            <a:off x="1071538" y="1428736"/>
            <a:ext cx="7498080" cy="4857784"/>
          </a:xfrm>
        </p:spPr>
        <p:txBody>
          <a:bodyPr>
            <a:normAutofit fontScale="47500" lnSpcReduction="20000"/>
          </a:bodyPr>
          <a:lstStyle/>
          <a:p>
            <a:r>
              <a:rPr lang="ru-RU" dirty="0" smtClean="0"/>
              <a:t>Самым экстравагантным правителем государства Российского, пожалуй, по праву можно назвать Петра</a:t>
            </a:r>
            <a:r>
              <a:rPr lang="en-US" dirty="0" smtClean="0"/>
              <a:t> I</a:t>
            </a:r>
            <a:r>
              <a:rPr lang="ru-RU" dirty="0" smtClean="0"/>
              <a:t>. Именно при нем и были введены самые экзотические налоги. Когда он пришел к власти, Россия была в периоде упадка. Петр изменил направление развития российской истории, переделав налоговую систему, занявшись стимулированием экономики и децентрализацией государства, оставил после себя великую империю.</a:t>
            </a:r>
          </a:p>
          <a:p>
            <a:endParaRPr lang="ru-RU" dirty="0" smtClean="0"/>
          </a:p>
          <a:p>
            <a:endParaRPr lang="ru-RU" dirty="0" smtClean="0"/>
          </a:p>
          <a:p>
            <a:endParaRPr lang="ru-RU" dirty="0" smtClean="0"/>
          </a:p>
          <a:p>
            <a:endParaRPr lang="ru-RU" dirty="0" smtClean="0"/>
          </a:p>
          <a:p>
            <a:endParaRPr lang="ru-RU" dirty="0" smtClean="0"/>
          </a:p>
          <a:p>
            <a:r>
              <a:rPr lang="ru-RU" dirty="0" smtClean="0"/>
              <a:t> </a:t>
            </a:r>
            <a:r>
              <a:rPr lang="ru-RU" sz="4500" b="1" dirty="0" smtClean="0">
                <a:latin typeface="Monotype Corsiva" pitchFamily="66" charset="0"/>
              </a:rPr>
              <a:t>НАЛОГ НА БОРОДУ</a:t>
            </a:r>
            <a:r>
              <a:rPr lang="ru-RU" sz="4500" dirty="0" smtClean="0"/>
              <a:t>.</a:t>
            </a:r>
          </a:p>
          <a:p>
            <a:r>
              <a:rPr lang="ru-RU" dirty="0" smtClean="0"/>
              <a:t>В 1689 году  был введен «</a:t>
            </a:r>
            <a:r>
              <a:rPr lang="ru-RU" dirty="0" err="1" smtClean="0"/>
              <a:t>Бородовой</a:t>
            </a:r>
            <a:r>
              <a:rPr lang="ru-RU" dirty="0" smtClean="0"/>
              <a:t> знак», который представлял из себя металлический жетон, выдаваемый после уплаты особой пошлины за право носить бороду. На жетоне были выбиты две надписи: на одной стороне – «Деньги взяты», на другой – «Борода – лишняя тягота». Пошлина была настолько велика, что желающим сохранить свою бороду приходилось сильно раскошелиться. Дворяне платили за бороду 60 рублей, Первостатейные купцы – 100 рублей. Рядовые торговцы – 60 рублей. Горожане – 30 рублей. Крестьянин мог носить бороду бесплатно только у себя в деревне, но при въезде в город платил 1 копейку. Несостоятельных отсылали на каторгу отрабатывать штраф… </a:t>
            </a:r>
          </a:p>
          <a:p>
            <a:endParaRPr lang="ru-RU" dirty="0" smtClean="0"/>
          </a:p>
          <a:p>
            <a:pPr>
              <a:buNone/>
            </a:pPr>
            <a:endParaRPr lang="ru-RU" dirty="0"/>
          </a:p>
        </p:txBody>
      </p:sp>
      <p:pic>
        <p:nvPicPr>
          <p:cNvPr id="4" name="Рисунок 3" descr="_______________3______________________.jpg"/>
          <p:cNvPicPr>
            <a:picLocks noChangeAspect="1"/>
          </p:cNvPicPr>
          <p:nvPr/>
        </p:nvPicPr>
        <p:blipFill>
          <a:blip r:embed="rId2"/>
          <a:stretch>
            <a:fillRect/>
          </a:stretch>
        </p:blipFill>
        <p:spPr>
          <a:xfrm>
            <a:off x="3500430" y="2572696"/>
            <a:ext cx="2714644" cy="1353701"/>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142976" y="428604"/>
            <a:ext cx="7715304" cy="5819796"/>
          </a:xfrm>
        </p:spPr>
        <p:txBody>
          <a:bodyPr>
            <a:normAutofit fontScale="77500" lnSpcReduction="20000"/>
          </a:bodyPr>
          <a:lstStyle/>
          <a:p>
            <a:endParaRPr lang="ru-RU" sz="3600" b="1" dirty="0" smtClean="0">
              <a:latin typeface="Monotype Corsiva" pitchFamily="66" charset="0"/>
            </a:endParaRPr>
          </a:p>
          <a:p>
            <a:r>
              <a:rPr lang="ru-RU" sz="4000" b="1" dirty="0" smtClean="0">
                <a:latin typeface="Monotype Corsiva" pitchFamily="66" charset="0"/>
              </a:rPr>
              <a:t>Каменный налог</a:t>
            </a:r>
          </a:p>
          <a:p>
            <a:r>
              <a:rPr lang="ru-RU" dirty="0" smtClean="0"/>
              <a:t>В 1705 году было принято решение привести в порядок московские улицы. На все государство была наложена особая повинность: с дворцовых, архиерейских, монастырских земель и вотчин служилых людей взимался камень. Не избежало этой повинности купечество и крестьяне которые, приезжая в Москву для торгов, должны были привозить с собой по три камня с гусиное яйцо и песок. </a:t>
            </a:r>
          </a:p>
          <a:p>
            <a:endParaRPr lang="ru-RU" sz="3600" b="1" dirty="0" smtClean="0">
              <a:latin typeface="Monotype Corsiva" pitchFamily="66" charset="0"/>
            </a:endParaRPr>
          </a:p>
          <a:p>
            <a:endParaRPr lang="ru-RU" sz="3600" b="1" dirty="0" smtClean="0">
              <a:latin typeface="Monotype Corsiva" pitchFamily="66" charset="0"/>
            </a:endParaRPr>
          </a:p>
          <a:p>
            <a:endParaRPr lang="ru-RU" dirty="0" smtClean="0"/>
          </a:p>
          <a:p>
            <a:endParaRPr lang="ru-RU" dirty="0" smtClean="0"/>
          </a:p>
          <a:p>
            <a:r>
              <a:rPr lang="ru-RU" dirty="0" smtClean="0"/>
              <a:t> </a:t>
            </a:r>
            <a:endParaRPr lang="ru-RU" sz="3600" b="1" dirty="0" smtClean="0">
              <a:latin typeface="Monotype Corsiva" pitchFamily="66" charset="0"/>
            </a:endParaRPr>
          </a:p>
          <a:p>
            <a:endParaRPr lang="ru-RU" dirty="0"/>
          </a:p>
        </p:txBody>
      </p:sp>
      <p:pic>
        <p:nvPicPr>
          <p:cNvPr id="4" name="Рисунок 3" descr="Izobrawenie_615.jpg"/>
          <p:cNvPicPr>
            <a:picLocks noChangeAspect="1"/>
          </p:cNvPicPr>
          <p:nvPr/>
        </p:nvPicPr>
        <p:blipFill>
          <a:blip r:embed="rId2"/>
          <a:stretch>
            <a:fillRect/>
          </a:stretch>
        </p:blipFill>
        <p:spPr>
          <a:xfrm>
            <a:off x="2683080" y="4195609"/>
            <a:ext cx="3174803" cy="2381102"/>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71538" y="428604"/>
            <a:ext cx="7715304" cy="6000792"/>
          </a:xfrm>
        </p:spPr>
        <p:txBody>
          <a:bodyPr>
            <a:normAutofit fontScale="55000" lnSpcReduction="20000"/>
          </a:bodyPr>
          <a:lstStyle/>
          <a:p>
            <a:pPr>
              <a:lnSpc>
                <a:spcPct val="120000"/>
              </a:lnSpc>
              <a:spcBef>
                <a:spcPts val="0"/>
              </a:spcBef>
            </a:pPr>
            <a:endParaRPr lang="ru-RU" sz="4000" b="1" dirty="0" smtClean="0">
              <a:latin typeface="Monotype Corsiva" pitchFamily="66" charset="0"/>
            </a:endParaRPr>
          </a:p>
          <a:p>
            <a:pPr>
              <a:lnSpc>
                <a:spcPct val="120000"/>
              </a:lnSpc>
              <a:spcBef>
                <a:spcPts val="0"/>
              </a:spcBef>
            </a:pPr>
            <a:r>
              <a:rPr lang="ru-RU" sz="5800" b="1" dirty="0" smtClean="0">
                <a:latin typeface="Monotype Corsiva" pitchFamily="66" charset="0"/>
              </a:rPr>
              <a:t>Налог </a:t>
            </a:r>
            <a:r>
              <a:rPr lang="ru-RU" sz="5800" b="1" dirty="0" smtClean="0">
                <a:latin typeface="Monotype Corsiva" pitchFamily="66" charset="0"/>
              </a:rPr>
              <a:t>на бани</a:t>
            </a:r>
          </a:p>
          <a:p>
            <a:pPr>
              <a:lnSpc>
                <a:spcPct val="120000"/>
              </a:lnSpc>
              <a:spcBef>
                <a:spcPts val="0"/>
              </a:spcBef>
            </a:pPr>
            <a:r>
              <a:rPr lang="ru-RU" sz="3300" dirty="0" smtClean="0"/>
              <a:t>По </a:t>
            </a:r>
            <a:r>
              <a:rPr lang="ru-RU" sz="3300" dirty="0" smtClean="0"/>
              <a:t>указу 1704 г. </a:t>
            </a:r>
          </a:p>
          <a:p>
            <a:pPr>
              <a:lnSpc>
                <a:spcPct val="120000"/>
              </a:lnSpc>
              <a:spcBef>
                <a:spcPts val="0"/>
              </a:spcBef>
            </a:pPr>
            <a:r>
              <a:rPr lang="ru-RU" sz="3300" dirty="0" smtClean="0"/>
              <a:t>переписывали домашние </a:t>
            </a:r>
          </a:p>
          <a:p>
            <a:pPr>
              <a:lnSpc>
                <a:spcPct val="120000"/>
              </a:lnSpc>
              <a:spcBef>
                <a:spcPts val="0"/>
              </a:spcBef>
            </a:pPr>
            <a:r>
              <a:rPr lang="ru-RU" sz="3300" dirty="0" smtClean="0"/>
              <a:t>бани: с боярских бань </a:t>
            </a:r>
          </a:p>
          <a:p>
            <a:pPr>
              <a:lnSpc>
                <a:spcPct val="120000"/>
              </a:lnSpc>
              <a:spcBef>
                <a:spcPts val="0"/>
              </a:spcBef>
            </a:pPr>
            <a:r>
              <a:rPr lang="ru-RU" sz="3300" dirty="0" smtClean="0"/>
              <a:t>брался налог 3 рубля,</a:t>
            </a:r>
          </a:p>
          <a:p>
            <a:pPr>
              <a:lnSpc>
                <a:spcPct val="120000"/>
              </a:lnSpc>
              <a:spcBef>
                <a:spcPts val="0"/>
              </a:spcBef>
            </a:pPr>
            <a:r>
              <a:rPr lang="ru-RU" sz="3300" dirty="0" smtClean="0"/>
              <a:t> с дворянских – 1 рубль, </a:t>
            </a:r>
          </a:p>
          <a:p>
            <a:pPr>
              <a:lnSpc>
                <a:spcPct val="120000"/>
              </a:lnSpc>
              <a:spcBef>
                <a:spcPts val="0"/>
              </a:spcBef>
            </a:pPr>
            <a:r>
              <a:rPr lang="ru-RU" sz="3300" dirty="0" smtClean="0"/>
              <a:t>с крестьянских – 15 копеек</a:t>
            </a:r>
            <a:r>
              <a:rPr lang="ru-RU" sz="3300" dirty="0" smtClean="0"/>
              <a:t>  </a:t>
            </a:r>
            <a:endParaRPr lang="ru-RU" sz="3300" dirty="0" smtClean="0"/>
          </a:p>
          <a:p>
            <a:endParaRPr lang="ru-RU" sz="5100" b="1" dirty="0" smtClean="0">
              <a:latin typeface="Monotype Corsiva" pitchFamily="66" charset="0"/>
            </a:endParaRPr>
          </a:p>
          <a:p>
            <a:r>
              <a:rPr lang="ru-RU" sz="5100" b="1" dirty="0" smtClean="0">
                <a:latin typeface="Monotype Corsiva" pitchFamily="66" charset="0"/>
              </a:rPr>
              <a:t>Подушная </a:t>
            </a:r>
            <a:r>
              <a:rPr lang="ru-RU" sz="5100" b="1" dirty="0" smtClean="0">
                <a:latin typeface="Monotype Corsiva" pitchFamily="66" charset="0"/>
              </a:rPr>
              <a:t>подать</a:t>
            </a:r>
          </a:p>
          <a:p>
            <a:r>
              <a:rPr lang="ru-RU" dirty="0" smtClean="0"/>
              <a:t>В 1724 году была установлена единую подушную подать со всего мужского населения. Свободные крестьяне платили более высокую подушную подать, чем крепостные. Крестьянам было сложно понять, как государство могло облагать налогом душу, поскольку душа – объект нематериальный Каждый будет либо работать, либо платить налоги. У безработного было четыре выбора: платить подушную подать, стать крепостным и жить без податей, поступить на государственную службу - военную либо гражданскую, либо стать рабом на галерах.</a:t>
            </a:r>
          </a:p>
          <a:p>
            <a:endParaRPr lang="ru-RU" dirty="0" smtClean="0"/>
          </a:p>
        </p:txBody>
      </p:sp>
      <p:pic>
        <p:nvPicPr>
          <p:cNvPr id="5" name="Рисунок 4" descr="banya_na_beregu.jpg"/>
          <p:cNvPicPr>
            <a:picLocks noChangeAspect="1"/>
          </p:cNvPicPr>
          <p:nvPr/>
        </p:nvPicPr>
        <p:blipFill>
          <a:blip r:embed="rId2"/>
          <a:stretch>
            <a:fillRect/>
          </a:stretch>
        </p:blipFill>
        <p:spPr>
          <a:xfrm>
            <a:off x="5000628" y="785794"/>
            <a:ext cx="2980064" cy="2357454"/>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71538" y="428604"/>
            <a:ext cx="7715304" cy="6000792"/>
          </a:xfrm>
        </p:spPr>
        <p:txBody>
          <a:bodyPr>
            <a:normAutofit fontScale="62500" lnSpcReduction="20000"/>
          </a:bodyPr>
          <a:lstStyle/>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r>
              <a:rPr lang="ru-RU" sz="5100" b="1" dirty="0" smtClean="0">
                <a:latin typeface="Monotype Corsiva" pitchFamily="66" charset="0"/>
              </a:rPr>
              <a:t>Прочие </a:t>
            </a:r>
            <a:r>
              <a:rPr lang="ru-RU" sz="5100" b="1" dirty="0" smtClean="0">
                <a:latin typeface="Monotype Corsiva" pitchFamily="66" charset="0"/>
              </a:rPr>
              <a:t>налоги</a:t>
            </a:r>
          </a:p>
          <a:p>
            <a:r>
              <a:rPr lang="ru-RU" dirty="0" smtClean="0"/>
              <a:t>На подушной подати Петр решил не останавливаться. Он обложил налогами  русское платье, лошадей, шляпы, обувь,  печные трубы, воду, дубовые колоды, которые шли на изготовление гробов, . </a:t>
            </a:r>
          </a:p>
          <a:p>
            <a:r>
              <a:rPr lang="ru-RU" dirty="0" smtClean="0"/>
              <a:t> В том, что касается частной жизни человека, он обложил налогами рождение, свадьбы, похороны, отказ от крещения и ввел особый налог на тех, кто не был членом православной церкви.</a:t>
            </a:r>
          </a:p>
          <a:p>
            <a:r>
              <a:rPr lang="ru-RU" dirty="0" smtClean="0"/>
              <a:t>В Башкирии взимали налоги и за глаза (за карие – 2 6 копеек, за серые – 4 копейки). В конце своего царствования Петр I задумался – не перебрал ли он с налогами. </a:t>
            </a:r>
          </a:p>
          <a:p>
            <a:endParaRPr lang="ru-RU" dirty="0"/>
          </a:p>
        </p:txBody>
      </p:sp>
      <p:pic>
        <p:nvPicPr>
          <p:cNvPr id="4" name="Рисунок 3" descr="57718505.jpg"/>
          <p:cNvPicPr>
            <a:picLocks noChangeAspect="1"/>
          </p:cNvPicPr>
          <p:nvPr/>
        </p:nvPicPr>
        <p:blipFill>
          <a:blip r:embed="rId2"/>
          <a:stretch>
            <a:fillRect/>
          </a:stretch>
        </p:blipFill>
        <p:spPr>
          <a:xfrm>
            <a:off x="4286248" y="285728"/>
            <a:ext cx="4381498" cy="2450062"/>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71538" y="428604"/>
            <a:ext cx="7715304" cy="5929354"/>
          </a:xfrm>
        </p:spPr>
        <p:txBody>
          <a:bodyPr>
            <a:normAutofit fontScale="70000" lnSpcReduction="20000"/>
          </a:bodyPr>
          <a:lstStyle/>
          <a:p>
            <a:pPr lvl="0"/>
            <a:r>
              <a:rPr lang="ru-RU" dirty="0" smtClean="0"/>
              <a:t>Кроме того, в СССР были введены </a:t>
            </a:r>
            <a:endParaRPr lang="ru-RU" dirty="0" smtClean="0"/>
          </a:p>
          <a:p>
            <a:pPr lvl="0"/>
            <a:r>
              <a:rPr lang="ru-RU" dirty="0" smtClean="0"/>
              <a:t>два </a:t>
            </a:r>
            <a:r>
              <a:rPr lang="ru-RU" dirty="0" smtClean="0"/>
              <a:t>экзотических налога, которые </a:t>
            </a:r>
            <a:endParaRPr lang="ru-RU" dirty="0" smtClean="0"/>
          </a:p>
          <a:p>
            <a:pPr lvl="0"/>
            <a:r>
              <a:rPr lang="ru-RU" dirty="0" smtClean="0"/>
              <a:t>помогали </a:t>
            </a:r>
            <a:r>
              <a:rPr lang="ru-RU" dirty="0" smtClean="0"/>
              <a:t>регулировать социальные </a:t>
            </a:r>
            <a:endParaRPr lang="ru-RU" dirty="0" smtClean="0"/>
          </a:p>
          <a:p>
            <a:pPr lvl="0"/>
            <a:r>
              <a:rPr lang="ru-RU" dirty="0" smtClean="0"/>
              <a:t>процессы</a:t>
            </a:r>
            <a:r>
              <a:rPr lang="ru-RU" dirty="0" smtClean="0"/>
              <a:t>, происходящие в обществе.</a:t>
            </a:r>
          </a:p>
          <a:p>
            <a:pPr lvl="0"/>
            <a:endParaRPr lang="ru-RU" sz="3600" b="1" dirty="0" smtClean="0">
              <a:latin typeface="Monotype Corsiva" pitchFamily="66" charset="0"/>
            </a:endParaRPr>
          </a:p>
          <a:p>
            <a:pPr lvl="0"/>
            <a:r>
              <a:rPr lang="ru-RU" sz="3600" b="1" dirty="0" smtClean="0">
                <a:latin typeface="Monotype Corsiva" pitchFamily="66" charset="0"/>
              </a:rPr>
              <a:t>Налог на бездетность</a:t>
            </a:r>
          </a:p>
          <a:p>
            <a:pPr lvl="0"/>
            <a:r>
              <a:rPr lang="ru-RU" dirty="0" smtClean="0"/>
              <a:t>Самый известный налог в СССР - это налог на бездетность. Он был введен в 1941 г. с целью мобилизации дополнительных </a:t>
            </a:r>
            <a:endParaRPr lang="ru-RU" dirty="0" smtClean="0"/>
          </a:p>
          <a:p>
            <a:pPr lvl="0"/>
            <a:r>
              <a:rPr lang="ru-RU" dirty="0" smtClean="0"/>
              <a:t>средств </a:t>
            </a:r>
            <a:r>
              <a:rPr lang="ru-RU" dirty="0" smtClean="0"/>
              <a:t>для оказания помощи </a:t>
            </a:r>
            <a:endParaRPr lang="ru-RU" dirty="0" smtClean="0"/>
          </a:p>
          <a:p>
            <a:pPr lvl="0"/>
            <a:r>
              <a:rPr lang="ru-RU" dirty="0" smtClean="0"/>
              <a:t>многодетным </a:t>
            </a:r>
            <a:r>
              <a:rPr lang="ru-RU" dirty="0" smtClean="0"/>
              <a:t>матерям. </a:t>
            </a:r>
          </a:p>
          <a:p>
            <a:endParaRPr lang="ru-RU" sz="3600" b="1" dirty="0" smtClean="0">
              <a:latin typeface="Monotype Corsiva" pitchFamily="66" charset="0"/>
            </a:endParaRPr>
          </a:p>
          <a:p>
            <a:r>
              <a:rPr lang="ru-RU" sz="3600" b="1" dirty="0" smtClean="0">
                <a:latin typeface="Monotype Corsiva" pitchFamily="66" charset="0"/>
              </a:rPr>
              <a:t>Налог на холостяков</a:t>
            </a:r>
          </a:p>
          <a:p>
            <a:r>
              <a:rPr lang="ru-RU" dirty="0" smtClean="0"/>
              <a:t>21.11.1946 г. введен налог на холостяков и одиноких  граждан. По словам Н. Хрущева «это правильный, хороший закон, он приносит пользу нашему государству, содействует росту населения страны». </a:t>
            </a:r>
            <a:endParaRPr lang="ru-RU" dirty="0"/>
          </a:p>
        </p:txBody>
      </p:sp>
      <p:pic>
        <p:nvPicPr>
          <p:cNvPr id="4" name="Рисунок 3" descr="images (5).jpg"/>
          <p:cNvPicPr>
            <a:picLocks noChangeAspect="1"/>
          </p:cNvPicPr>
          <p:nvPr/>
        </p:nvPicPr>
        <p:blipFill>
          <a:blip r:embed="rId2"/>
          <a:stretch>
            <a:fillRect/>
          </a:stretch>
        </p:blipFill>
        <p:spPr>
          <a:xfrm>
            <a:off x="6572264" y="214289"/>
            <a:ext cx="1928826" cy="2428893"/>
          </a:xfrm>
          <a:prstGeom prst="rect">
            <a:avLst/>
          </a:prstGeom>
        </p:spPr>
      </p:pic>
      <p:pic>
        <p:nvPicPr>
          <p:cNvPr id="5" name="Рисунок 4" descr="1325792840_obruchalnie-koltsa.jpg"/>
          <p:cNvPicPr>
            <a:picLocks noChangeAspect="1"/>
          </p:cNvPicPr>
          <p:nvPr/>
        </p:nvPicPr>
        <p:blipFill>
          <a:blip r:embed="rId3"/>
          <a:stretch>
            <a:fillRect/>
          </a:stretch>
        </p:blipFill>
        <p:spPr>
          <a:xfrm>
            <a:off x="5857884" y="3214686"/>
            <a:ext cx="2286016" cy="1571636"/>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latin typeface="Monotype Corsiva" pitchFamily="66" charset="0"/>
              </a:rPr>
              <a:t>3. Экзотические налоги в мире</a:t>
            </a:r>
            <a:endParaRPr lang="ru-RU" dirty="0">
              <a:latin typeface="Monotype Corsiva" pitchFamily="66" charset="0"/>
            </a:endParaRPr>
          </a:p>
        </p:txBody>
      </p:sp>
      <p:sp>
        <p:nvSpPr>
          <p:cNvPr id="3" name="Содержимое 2"/>
          <p:cNvSpPr>
            <a:spLocks noGrp="1"/>
          </p:cNvSpPr>
          <p:nvPr>
            <p:ph idx="1"/>
          </p:nvPr>
        </p:nvSpPr>
        <p:spPr>
          <a:xfrm>
            <a:off x="1071538" y="1428736"/>
            <a:ext cx="7498080" cy="4800600"/>
          </a:xfrm>
        </p:spPr>
        <p:txBody>
          <a:bodyPr>
            <a:noAutofit/>
          </a:bodyPr>
          <a:lstStyle/>
          <a:p>
            <a:r>
              <a:rPr lang="ru-RU" sz="2800" b="1" dirty="0" smtClean="0">
                <a:latin typeface="Monotype Corsiva" pitchFamily="66" charset="0"/>
              </a:rPr>
              <a:t>Налог на воробьев </a:t>
            </a:r>
            <a:endParaRPr lang="ru-RU" sz="2800" dirty="0" smtClean="0">
              <a:latin typeface="Monotype Corsiva" pitchFamily="66" charset="0"/>
            </a:endParaRPr>
          </a:p>
          <a:p>
            <a:pPr>
              <a:spcBef>
                <a:spcPts val="0"/>
              </a:spcBef>
            </a:pPr>
            <a:r>
              <a:rPr lang="ru-RU" sz="1400" dirty="0" smtClean="0"/>
              <a:t>Был введен в </a:t>
            </a:r>
            <a:r>
              <a:rPr lang="ru-RU" sz="1400" dirty="0" err="1" smtClean="0"/>
              <a:t>Бюртемберге</a:t>
            </a:r>
            <a:r>
              <a:rPr lang="ru-RU" sz="1400" dirty="0" smtClean="0"/>
              <a:t> </a:t>
            </a:r>
            <a:r>
              <a:rPr lang="ru-RU" sz="1400" dirty="0" err="1" smtClean="0"/>
              <a:t>в</a:t>
            </a:r>
            <a:r>
              <a:rPr lang="ru-RU" sz="1400" dirty="0" smtClean="0"/>
              <a:t> 18 веке. Тогда </a:t>
            </a:r>
            <a:r>
              <a:rPr lang="ru-RU" sz="1400" dirty="0" smtClean="0"/>
              <a:t>владельца</a:t>
            </a:r>
          </a:p>
          <a:p>
            <a:pPr>
              <a:spcBef>
                <a:spcPts val="0"/>
              </a:spcBef>
            </a:pPr>
            <a:r>
              <a:rPr lang="ru-RU" sz="1400" dirty="0" smtClean="0"/>
              <a:t> </a:t>
            </a:r>
            <a:r>
              <a:rPr lang="ru-RU" sz="1400" dirty="0" smtClean="0"/>
              <a:t>каждого дома в городе заставляли убить 12 воробьев, </a:t>
            </a:r>
            <a:endParaRPr lang="ru-RU" sz="1400" dirty="0" smtClean="0"/>
          </a:p>
          <a:p>
            <a:pPr>
              <a:spcBef>
                <a:spcPts val="0"/>
              </a:spcBef>
            </a:pPr>
            <a:r>
              <a:rPr lang="ru-RU" sz="1400" dirty="0" smtClean="0"/>
              <a:t>за </a:t>
            </a:r>
            <a:r>
              <a:rPr lang="ru-RU" sz="1400" dirty="0" smtClean="0"/>
              <a:t>что государство платило 6 </a:t>
            </a:r>
            <a:r>
              <a:rPr lang="ru-RU" sz="1400" dirty="0" err="1" smtClean="0"/>
              <a:t>крейцаров</a:t>
            </a:r>
            <a:r>
              <a:rPr lang="ru-RU" sz="1400" dirty="0" smtClean="0"/>
              <a:t>. Но вот если </a:t>
            </a:r>
            <a:endParaRPr lang="ru-RU" sz="1400" dirty="0" smtClean="0"/>
          </a:p>
          <a:p>
            <a:pPr>
              <a:spcBef>
                <a:spcPts val="0"/>
              </a:spcBef>
            </a:pPr>
            <a:r>
              <a:rPr lang="ru-RU" sz="1400" dirty="0" smtClean="0"/>
              <a:t>кто </a:t>
            </a:r>
            <a:r>
              <a:rPr lang="ru-RU" sz="1400" dirty="0" smtClean="0"/>
              <a:t>не мог предоставить нужное количество воробьев, </a:t>
            </a:r>
            <a:endParaRPr lang="ru-RU" sz="1400" dirty="0" smtClean="0"/>
          </a:p>
          <a:p>
            <a:pPr>
              <a:spcBef>
                <a:spcPts val="0"/>
              </a:spcBef>
            </a:pPr>
            <a:r>
              <a:rPr lang="ru-RU" sz="1400" dirty="0" smtClean="0"/>
              <a:t>государство </a:t>
            </a:r>
            <a:r>
              <a:rPr lang="ru-RU" sz="1400" dirty="0" smtClean="0"/>
              <a:t>брало налог в 12 </a:t>
            </a:r>
            <a:r>
              <a:rPr lang="ru-RU" sz="1400" dirty="0" err="1" smtClean="0"/>
              <a:t>крейцаров</a:t>
            </a:r>
            <a:r>
              <a:rPr lang="ru-RU" sz="1400" dirty="0" smtClean="0"/>
              <a:t>. </a:t>
            </a:r>
          </a:p>
          <a:p>
            <a:r>
              <a:rPr lang="ru-RU" sz="2800" b="1" dirty="0" smtClean="0">
                <a:latin typeface="Monotype Corsiva" pitchFamily="66" charset="0"/>
              </a:rPr>
              <a:t>Налог на тень</a:t>
            </a:r>
            <a:endParaRPr lang="ru-RU" sz="2800" dirty="0" smtClean="0">
              <a:latin typeface="Monotype Corsiva" pitchFamily="66" charset="0"/>
            </a:endParaRPr>
          </a:p>
          <a:p>
            <a:r>
              <a:rPr lang="ru-RU" sz="1400" dirty="0" smtClean="0"/>
              <a:t>В Венеции такой налог был введен в 1993 году, то есть совсем недавно. Согласно налогу, платить приходится всем заведениям, тень от зонтиков и тентов которых падает на городские земли.. </a:t>
            </a:r>
          </a:p>
          <a:p>
            <a:r>
              <a:rPr lang="ru-RU" sz="2800" b="1" dirty="0" smtClean="0">
                <a:latin typeface="Monotype Corsiva" pitchFamily="66" charset="0"/>
              </a:rPr>
              <a:t>Налог на трусость</a:t>
            </a:r>
            <a:r>
              <a:rPr lang="ru-RU" sz="1400" b="1" dirty="0" smtClean="0"/>
              <a:t> </a:t>
            </a:r>
            <a:endParaRPr lang="ru-RU" sz="1400" dirty="0" smtClean="0"/>
          </a:p>
          <a:p>
            <a:r>
              <a:rPr lang="ru-RU" sz="1400" dirty="0" smtClean="0"/>
              <a:t>В 1100-1135 году в Англии был введен называемый налог на трусость. Согласно этому налогу, деньги взимались с каждого рыцаря и военнообязанного гражданина государства, который не хотел по каким-либо причинам сражаться за короля в многочисленных войнах. Вначале этот налог был относительно невысок, но затем король Джон поднял его на 300%, и стал взимать такой налог со всех рыцарей в годы, когда просто не было войн. </a:t>
            </a:r>
          </a:p>
        </p:txBody>
      </p:sp>
      <p:pic>
        <p:nvPicPr>
          <p:cNvPr id="4" name="Рисунок 3" descr="images (1).jpg"/>
          <p:cNvPicPr>
            <a:picLocks noChangeAspect="1"/>
          </p:cNvPicPr>
          <p:nvPr/>
        </p:nvPicPr>
        <p:blipFill>
          <a:blip r:embed="rId2"/>
          <a:stretch>
            <a:fillRect/>
          </a:stretch>
        </p:blipFill>
        <p:spPr>
          <a:xfrm>
            <a:off x="6286512" y="1357298"/>
            <a:ext cx="2288962" cy="1928826"/>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513</TotalTime>
  <Words>811</Words>
  <Application>Microsoft Office PowerPoint</Application>
  <PresentationFormat>Экран (4:3)</PresentationFormat>
  <Paragraphs>125</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Солнцестояние</vt:lpstr>
      <vt:lpstr>   ЭКЗОТИЧЕСКИЕ  НАЛОГИ</vt:lpstr>
      <vt:lpstr>ПЛАН:</vt:lpstr>
      <vt:lpstr>1.Определение налогов </vt:lpstr>
      <vt:lpstr>2. Экзотические налоги в России</vt:lpstr>
      <vt:lpstr>Слайд 5</vt:lpstr>
      <vt:lpstr>Слайд 6</vt:lpstr>
      <vt:lpstr>Слайд 7</vt:lpstr>
      <vt:lpstr>Слайд 8</vt:lpstr>
      <vt:lpstr>3. Экзотические налоги в мире</vt:lpstr>
      <vt:lpstr>Слайд 10</vt:lpstr>
      <vt:lpstr>Слайд 11</vt:lpstr>
      <vt:lpstr>Слайд 12</vt:lpstr>
      <vt:lpstr>Слайд 13</vt:lpstr>
      <vt:lpstr>Слайд 14</vt:lpstr>
      <vt:lpstr>Слайд 15</vt:lpstr>
      <vt:lpstr>Слайд 16</vt:lpstr>
      <vt:lpstr>4. Налоги разные нужны…</vt:lpstr>
      <vt:lpstr>«Налоги – это плата за цивилизованное общество» (Холмз).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DTM</dc:creator>
  <cp:lastModifiedBy>DTM</cp:lastModifiedBy>
  <cp:revision>48</cp:revision>
  <dcterms:created xsi:type="dcterms:W3CDTF">2012-04-30T16:19:40Z</dcterms:created>
  <dcterms:modified xsi:type="dcterms:W3CDTF">2012-05-02T02:49:46Z</dcterms:modified>
</cp:coreProperties>
</file>