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FD62D-29FE-4EC6-A10A-22F239AF065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1F28D-660C-4778-8CB4-9D72B0B3B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F28D-660C-4778-8CB4-9D72B0B3BAD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68E325-F483-4193-8352-A9D1C235260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52560F-A0F7-4416-88E6-3CEE8C42A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fffddf_kop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Миграция населения мира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8229600" cy="4525963"/>
          </a:xfrm>
        </p:spPr>
        <p:txBody>
          <a:bodyPr/>
          <a:lstStyle/>
          <a:p>
            <a:r>
              <a:rPr lang="ru-RU" b="1" i="1" dirty="0"/>
              <a:t>Миграции населения </a:t>
            </a:r>
            <a:r>
              <a:rPr lang="ru-RU" dirty="0"/>
              <a:t>– перемещения людей, связанные с постоянной или временной переменой места жительства. Широко используются для обозначения передвижения населения и другие термины: «миграционное движение населения», «механическое движение населения», «передвижение населения». </a:t>
            </a:r>
          </a:p>
        </p:txBody>
      </p:sp>
      <p:pic>
        <p:nvPicPr>
          <p:cNvPr id="4" name="Рисунок 3" descr="migracija-naselenija-580x3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4500570"/>
            <a:ext cx="4896544" cy="21001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5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u="sng" dirty="0"/>
              <a:t>Классификация миграций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 </a:t>
            </a:r>
            <a:r>
              <a:rPr lang="ru-RU" i="1" dirty="0"/>
              <a:t>продолжительности</a:t>
            </a:r>
            <a:r>
              <a:rPr lang="ru-RU" dirty="0"/>
              <a:t> миграции разделяют на: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постоянные </a:t>
            </a:r>
            <a:r>
              <a:rPr lang="ru-RU" dirty="0"/>
              <a:t>(безвозвратные), при которых выехавшее население не возвращается на прежнее местожительство, 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временные </a:t>
            </a:r>
            <a:r>
              <a:rPr lang="ru-RU" dirty="0"/>
              <a:t>(учеба, служба в армии, работа по долгосрочному договору), не приводящие к закреплению населения. </a:t>
            </a:r>
          </a:p>
          <a:p>
            <a:endParaRPr lang="ru-RU" dirty="0"/>
          </a:p>
        </p:txBody>
      </p:sp>
      <p:pic>
        <p:nvPicPr>
          <p:cNvPr id="4" name="Рисунок 3" descr="Migr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077072"/>
            <a:ext cx="2431157" cy="24311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29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По </a:t>
            </a:r>
            <a:r>
              <a:rPr lang="ru-RU" i="1" dirty="0"/>
              <a:t>направленности</a:t>
            </a:r>
            <a:r>
              <a:rPr lang="ru-RU" dirty="0"/>
              <a:t> миграционные потоки делятся 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-</a:t>
            </a:r>
            <a:r>
              <a:rPr lang="ru-RU" dirty="0" smtClean="0"/>
              <a:t> внешние </a:t>
            </a:r>
            <a:r>
              <a:rPr lang="ru-RU" dirty="0"/>
              <a:t>миграции (международные) происходят с пересечением государственных границ и подразделяются на межконтинентальные и внутриконтинентальные. В них различают эмиграцию (выезд за пределы государства), иммиграцию (въезд) и реэмиграцию (возвращение на родину). Вернувшихся из плена называют репатриантами.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-</a:t>
            </a:r>
            <a:r>
              <a:rPr lang="ru-RU" dirty="0" smtClean="0"/>
              <a:t> внутренние </a:t>
            </a:r>
            <a:r>
              <a:rPr lang="ru-RU" dirty="0"/>
              <a:t>миграции – перемещения внутри одной страны между областями, районами, населенными пунктами. Перемещения внутри городов и других поселений миграцией не считаются. Во внутренних миграциях вместо терминов "эмиграция" и "иммиграция" используется, соответственно, термины "переселение" и "заселение".</a:t>
            </a:r>
          </a:p>
          <a:p>
            <a:endParaRPr lang="ru-RU" dirty="0"/>
          </a:p>
        </p:txBody>
      </p:sp>
      <p:pic>
        <p:nvPicPr>
          <p:cNvPr id="4" name="Рисунок 3" descr="sDmOXS5OwARwpgyFncbUWA-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463164"/>
            <a:ext cx="3528392" cy="23948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4176464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 </a:t>
            </a:r>
            <a:r>
              <a:rPr lang="ru-RU" i="1" dirty="0"/>
              <a:t>причинам или движущим мотивам</a:t>
            </a:r>
            <a:r>
              <a:rPr lang="ru-RU" dirty="0"/>
              <a:t> в миграциях выделяют, прежде всего, социально-экономические, связанные с поиском работы, получением образования, в связи с замужеством или женитьбой.</a:t>
            </a:r>
          </a:p>
        </p:txBody>
      </p:sp>
      <p:pic>
        <p:nvPicPr>
          <p:cNvPr id="5" name="Рисунок 4" descr="T641JyAIG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500174"/>
            <a:ext cx="3521478" cy="26777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8854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500042"/>
            <a:ext cx="7920880" cy="554952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642918"/>
            <a:ext cx="8229600" cy="4525963"/>
          </a:xfrm>
        </p:spPr>
        <p:txBody>
          <a:bodyPr/>
          <a:lstStyle/>
          <a:p>
            <a:r>
              <a:rPr lang="ru-RU" dirty="0"/>
              <a:t>В качестве показателей миграционных процессов используют наиболее общие показатели: суммарный объем прибывших и выбывших в (из) данного пункта, района, страны за определенный отрезок времени (миграционный оборот, "брутто-миграция"), а также соотношение потоков выбывших и прибывших (сальдо миграции).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Сальдо миграции в 2008 году.</a:t>
            </a:r>
            <a:endParaRPr lang="ru-RU" dirty="0"/>
          </a:p>
        </p:txBody>
      </p:sp>
      <p:pic>
        <p:nvPicPr>
          <p:cNvPr id="4" name="Содержимое 3" descr="800px-Net_migration_rate_worl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35100" y="2202930"/>
            <a:ext cx="7499350" cy="329034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64704"/>
          </a:xfrm>
        </p:spPr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57232"/>
            <a:ext cx="8229600" cy="388843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Согласно отчету Международной организации по миграции, число международных мигрантов в </a:t>
            </a:r>
            <a:r>
              <a:rPr lang="ru-RU" u="sng" dirty="0" smtClean="0"/>
              <a:t>2010 году</a:t>
            </a:r>
            <a:r>
              <a:rPr lang="ru-RU" dirty="0" smtClean="0"/>
              <a:t> составило 214 </a:t>
            </a:r>
            <a:r>
              <a:rPr lang="ru-RU" dirty="0" err="1" smtClean="0"/>
              <a:t>млн</a:t>
            </a:r>
            <a:r>
              <a:rPr lang="ru-RU" dirty="0" smtClean="0"/>
              <a:t> человек или 3,1 % населения мира. Если рост этого показателя продолжится с прежней скоростью, то к 2050 году он достигнет значения 405 млн.</a:t>
            </a:r>
          </a:p>
          <a:p>
            <a:r>
              <a:rPr lang="ru-RU" dirty="0" smtClean="0"/>
              <a:t>Согласно докладу Департамента ООН по экономическим и социальным вопросам, опубликованном 11 сентября 2013 года, численность мигрантов в мире составило 232 </a:t>
            </a:r>
            <a:r>
              <a:rPr lang="ru-RU" dirty="0" err="1" smtClean="0"/>
              <a:t>млн</a:t>
            </a:r>
            <a:r>
              <a:rPr lang="ru-RU" dirty="0" smtClean="0"/>
              <a:t> человек или 3,2% населения Земли. Самыми крупными в мире миграционными коридорами стали Мексика —  США с 13 </a:t>
            </a:r>
            <a:r>
              <a:rPr lang="ru-RU" dirty="0" err="1" smtClean="0"/>
              <a:t>млн</a:t>
            </a:r>
            <a:r>
              <a:rPr lang="ru-RU" dirty="0" smtClean="0"/>
              <a:t> мигрировавших (за январь - август 2013 </a:t>
            </a:r>
            <a:r>
              <a:rPr lang="ru-RU" dirty="0" err="1" smtClean="0"/>
              <a:t>гг</a:t>
            </a:r>
            <a:r>
              <a:rPr lang="ru-RU" dirty="0" smtClean="0"/>
              <a:t>),Россия — Украина с 3,5 </a:t>
            </a:r>
            <a:r>
              <a:rPr lang="ru-RU" dirty="0" err="1" smtClean="0"/>
              <a:t>млн</a:t>
            </a:r>
            <a:r>
              <a:rPr lang="ru-RU" dirty="0" smtClean="0"/>
              <a:t>, Украина — Россия с 2,9 </a:t>
            </a:r>
            <a:r>
              <a:rPr lang="ru-RU" dirty="0" err="1" smtClean="0"/>
              <a:t>млн</a:t>
            </a:r>
            <a:r>
              <a:rPr lang="ru-RU" dirty="0" smtClean="0"/>
              <a:t>, а также Казахстан — Россия с 2,5 млн.</a:t>
            </a:r>
          </a:p>
          <a:p>
            <a:endParaRPr lang="ru-RU" dirty="0"/>
          </a:p>
        </p:txBody>
      </p:sp>
      <p:pic>
        <p:nvPicPr>
          <p:cNvPr id="5" name="Рисунок 4" descr="LZe2LtbX6V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4667188"/>
            <a:ext cx="6660232" cy="21908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66</Words>
  <Application>Microsoft Office PowerPoint</Application>
  <PresentationFormat>Экран (4:3)</PresentationFormat>
  <Paragraphs>13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Миграция населения мира</vt:lpstr>
      <vt:lpstr>Слайд 2</vt:lpstr>
      <vt:lpstr>Слайд 3</vt:lpstr>
      <vt:lpstr>Слайд 4</vt:lpstr>
      <vt:lpstr>Слайд 5</vt:lpstr>
      <vt:lpstr>Слайд 6</vt:lpstr>
      <vt:lpstr>Слайд 7</vt:lpstr>
      <vt:lpstr>Сальдо миграции в 2008 году.</vt:lpstr>
      <vt:lpstr>Статистика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Svetlana</cp:lastModifiedBy>
  <cp:revision>6</cp:revision>
  <dcterms:created xsi:type="dcterms:W3CDTF">2013-12-15T21:42:37Z</dcterms:created>
  <dcterms:modified xsi:type="dcterms:W3CDTF">2013-12-16T17:16:37Z</dcterms:modified>
</cp:coreProperties>
</file>