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9" r:id="rId3"/>
    <p:sldId id="257" r:id="rId4"/>
    <p:sldId id="258" r:id="rId5"/>
    <p:sldId id="260" r:id="rId6"/>
    <p:sldId id="262" r:id="rId7"/>
    <p:sldId id="261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91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B2D1157-F911-4CA8-A332-91D4E9AC377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D:\&#1088;&#1077;&#1079;&#1077;&#1088;&#1074;\&#1084;&#1086;&#1103;%20&#1087;&#1072;&#1087;&#1086;&#1095;&#1082;&#1072;\&#1055;&#1083;&#1072;&#1085;&#1080;&#1088;&#1086;&#1074;&#1072;&#1085;&#1080;&#1077;\&#1055;&#1086;&#1091;&#1088;&#1086;&#1095;&#1082;&#1072;%206%20&#1082;&#1083;\3.%20&#1043;&#1088;&#1072;&#1076;&#1091;&#1089;&#1085;&#1072;&#1103;%20&#1089;&#1077;&#1090;&#1100;.&#1050;&#1086;&#1086;&#1088;&#1076;&#1080;&#1085;&#1072;&#1090;&#1099;\&#1059;&#1088;&#1086;&#1082;%203%20&#1050;&#1086;&#1086;&#1088;&#1076;&#1080;&#1085;&#1072;&#1090;&#1099;\&#1054;&#1087;&#1088;&#1077;&#1076;&#1077;&#1083;&#1077;&#1085;&#1080;&#1077;%20&#1082;&#1086;&#1086;&#1088;&#1076;&#1080;&#1085;&#1072;&#1090;.avi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88;&#1077;&#1079;&#1077;&#1088;&#1074;\&#1084;&#1086;&#1103;%20&#1087;&#1072;&#1087;&#1086;&#1095;&#1082;&#1072;\&#1055;&#1083;&#1072;&#1085;&#1080;&#1088;&#1086;&#1074;&#1072;&#1085;&#1080;&#1077;\&#1055;&#1086;&#1091;&#1088;&#1086;&#1095;&#1082;&#1072;%206%20&#1082;&#1083;\3.%20&#1043;&#1088;&#1072;&#1076;&#1091;&#1089;&#1085;&#1072;&#1103;%20&#1089;&#1077;&#1090;&#1100;.&#1050;&#1086;&#1086;&#1088;&#1076;&#1080;&#1085;&#1072;&#1090;&#1099;\&#1059;&#1088;&#1086;&#1082;%203%20&#1050;&#1086;&#1086;&#1088;&#1076;&#1080;&#1085;&#1072;&#1090;&#1099;\&#1054;&#1087;&#1088;&#1077;&#1076;&#1077;&#1083;&#1077;&#1085;&#1080;&#1077;%20&#1082;&#1086;&#1086;&#1088;&#1076;&#1080;&#1085;&#1072;&#1090;.avi" TargetMode="Externa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4071965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  <a:latin typeface="Cambria" pitchFamily="18" charset="0"/>
              </a:rPr>
              <a:t>Тема:</a:t>
            </a:r>
            <a:br>
              <a:rPr lang="ru-RU" sz="6000" dirty="0" smtClean="0">
                <a:solidFill>
                  <a:schemeClr val="tx1"/>
                </a:solidFill>
                <a:latin typeface="Cambria" pitchFamily="18" charset="0"/>
              </a:rPr>
            </a:br>
            <a:r>
              <a:rPr lang="ru-RU" sz="6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«Градусная сетка. Параллели  и  </a:t>
            </a:r>
            <a:br>
              <a:rPr lang="ru-RU" sz="6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</a:br>
            <a:r>
              <a:rPr lang="ru-RU" sz="6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</a:t>
            </a:r>
            <a:r>
              <a:rPr lang="ru-RU" sz="6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                    меридианы»</a:t>
            </a:r>
            <a:r>
              <a:rPr lang="ru-RU" sz="6000" dirty="0" smtClean="0">
                <a:solidFill>
                  <a:schemeClr val="tx1"/>
                </a:solidFill>
                <a:latin typeface="Cambria" pitchFamily="18" charset="0"/>
              </a:rPr>
              <a:t>   </a:t>
            </a:r>
            <a:r>
              <a:rPr lang="ru-RU" sz="6000" dirty="0" smtClean="0">
                <a:solidFill>
                  <a:srgbClr val="0000FF"/>
                </a:solidFill>
              </a:rPr>
              <a:t/>
            </a:r>
            <a:br>
              <a:rPr lang="ru-RU" sz="6000" dirty="0" smtClean="0">
                <a:solidFill>
                  <a:srgbClr val="0000FF"/>
                </a:solidFill>
              </a:rPr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5643578"/>
            <a:ext cx="4786346" cy="100013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400" dirty="0" smtClean="0">
                <a:latin typeface="Cambria" pitchFamily="18" charset="0"/>
              </a:rPr>
              <a:t>Курганова Лариса Михайловна</a:t>
            </a:r>
          </a:p>
          <a:p>
            <a:pPr algn="l"/>
            <a:r>
              <a:rPr lang="ru-RU" sz="2400" dirty="0" smtClean="0">
                <a:latin typeface="Cambria" pitchFamily="18" charset="0"/>
              </a:rPr>
              <a:t>учитель географии </a:t>
            </a:r>
          </a:p>
          <a:p>
            <a:pPr algn="l"/>
            <a:r>
              <a:rPr lang="ru-RU" sz="2400" dirty="0" smtClean="0">
                <a:latin typeface="Cambria" pitchFamily="18" charset="0"/>
              </a:rPr>
              <a:t>МОУ Большекошинская </a:t>
            </a:r>
            <a:r>
              <a:rPr lang="ru-RU" sz="2400" dirty="0" err="1" smtClean="0">
                <a:latin typeface="Cambria" pitchFamily="18" charset="0"/>
              </a:rPr>
              <a:t>сош</a:t>
            </a:r>
            <a:endParaRPr lang="ru-RU" sz="24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школа\Pictures\436331_SMALL_0_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773628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73335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Cambria" pitchFamily="18" charset="0"/>
              </a:rPr>
              <a:t>Домашнее задание.</a:t>
            </a:r>
            <a:endParaRPr lang="ru-RU" sz="4000" dirty="0" smtClean="0">
              <a:latin typeface="Cambria" pitchFamily="18" charset="0"/>
            </a:endParaRPr>
          </a:p>
          <a:p>
            <a:r>
              <a:rPr lang="ru-RU" sz="4000" dirty="0" smtClean="0">
                <a:latin typeface="Cambria" pitchFamily="18" charset="0"/>
              </a:rPr>
              <a:t>§11,  задания  № 3, 4, 5, 6</a:t>
            </a:r>
            <a:endParaRPr lang="ru-RU" sz="40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Определение координат.avi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571472" y="357166"/>
            <a:ext cx="7924800" cy="5943600"/>
          </a:xfrm>
          <a:solidFill>
            <a:schemeClr val="accent4">
              <a:lumMod val="60000"/>
              <a:lumOff val="40000"/>
            </a:schemeClr>
          </a:solidFill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36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00042"/>
            <a:ext cx="2971792" cy="535785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Cambria" pitchFamily="18" charset="0"/>
              </a:rPr>
              <a:t>Параллелями  называют линии, условно проведенные </a:t>
            </a:r>
            <a:r>
              <a:rPr lang="ru-RU" sz="3600" dirty="0" smtClean="0">
                <a:latin typeface="Cambria" pitchFamily="18" charset="0"/>
              </a:rPr>
              <a:t>по</a:t>
            </a:r>
            <a:br>
              <a:rPr lang="ru-RU" sz="3600" dirty="0" smtClean="0">
                <a:latin typeface="Cambria" pitchFamily="18" charset="0"/>
              </a:rPr>
            </a:br>
            <a:r>
              <a:rPr lang="ru-RU" sz="3600" dirty="0" smtClean="0">
                <a:latin typeface="Cambria" pitchFamily="18" charset="0"/>
              </a:rPr>
              <a:t>поверхности </a:t>
            </a:r>
            <a:r>
              <a:rPr lang="ru-RU" sz="3600" dirty="0" smtClean="0">
                <a:latin typeface="Cambria" pitchFamily="18" charset="0"/>
              </a:rPr>
              <a:t>Земли параллельно  </a:t>
            </a:r>
            <a:br>
              <a:rPr lang="ru-RU" sz="3600" dirty="0" smtClean="0">
                <a:latin typeface="Cambria" pitchFamily="18" charset="0"/>
              </a:rPr>
            </a:br>
            <a:r>
              <a:rPr lang="ru-RU" sz="3600" dirty="0" smtClean="0">
                <a:latin typeface="Cambria" pitchFamily="18" charset="0"/>
              </a:rPr>
              <a:t>экватору.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пределение координат.avi" hidden="1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3352800" y="2829719"/>
            <a:ext cx="2438400" cy="1828800"/>
          </a:xfrm>
          <a:solidFill>
            <a:schemeClr val="accent4">
              <a:lumMod val="60000"/>
              <a:lumOff val="40000"/>
            </a:schemeClr>
          </a:solidFill>
          <a:ln/>
        </p:spPr>
      </p:pic>
      <p:pic>
        <p:nvPicPr>
          <p:cNvPr id="7" name="Picture 3" descr="C:\Documents and Settings\Admin\Рабочий стол\Рисунок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714744" y="500042"/>
            <a:ext cx="5214974" cy="58578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29642" cy="85725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Cambria" pitchFamily="18" charset="0"/>
              </a:rPr>
              <a:t/>
            </a:r>
            <a:br>
              <a:rPr lang="ru-RU" sz="3100" dirty="0" smtClean="0">
                <a:latin typeface="Cambria" pitchFamily="18" charset="0"/>
              </a:rPr>
            </a:br>
            <a:r>
              <a:rPr lang="ru-RU" sz="3100" dirty="0" smtClean="0">
                <a:latin typeface="Cambria" pitchFamily="18" charset="0"/>
              </a:rPr>
              <a:t/>
            </a:r>
            <a:br>
              <a:rPr lang="ru-RU" sz="3100" dirty="0" smtClean="0">
                <a:latin typeface="Cambria" pitchFamily="18" charset="0"/>
              </a:rPr>
            </a:br>
            <a:r>
              <a:rPr lang="ru-RU" sz="3100" dirty="0" smtClean="0">
                <a:latin typeface="Cambria" pitchFamily="18" charset="0"/>
              </a:rPr>
              <a:t/>
            </a:r>
            <a:br>
              <a:rPr lang="ru-RU" sz="3100" dirty="0" smtClean="0">
                <a:latin typeface="Cambria" pitchFamily="18" charset="0"/>
              </a:rPr>
            </a:br>
            <a:r>
              <a:rPr lang="ru-RU" sz="3100" dirty="0" smtClean="0">
                <a:latin typeface="Cambria" pitchFamily="18" charset="0"/>
              </a:rPr>
              <a:t>На карте  обозначения параллелей подписаны                  </a:t>
            </a:r>
            <a:br>
              <a:rPr lang="ru-RU" sz="3100" dirty="0" smtClean="0">
                <a:latin typeface="Cambria" pitchFamily="18" charset="0"/>
              </a:rPr>
            </a:br>
            <a:r>
              <a:rPr lang="ru-RU" sz="3100" dirty="0" smtClean="0">
                <a:latin typeface="Cambria" pitchFamily="18" charset="0"/>
              </a:rPr>
              <a:t> </a:t>
            </a:r>
            <a:r>
              <a:rPr lang="ru-RU" sz="3100" dirty="0" smtClean="0">
                <a:latin typeface="Cambria" pitchFamily="18" charset="0"/>
              </a:rPr>
              <a:t>                                                               </a:t>
            </a:r>
            <a:r>
              <a:rPr lang="ru-RU" sz="3100" i="1" dirty="0" smtClean="0">
                <a:latin typeface="Cambria" pitchFamily="18" charset="0"/>
              </a:rPr>
              <a:t>по окружности</a:t>
            </a:r>
            <a:r>
              <a:rPr lang="ru-RU" sz="3100" dirty="0" smtClean="0">
                <a:latin typeface="Cambria" pitchFamily="18" charset="0"/>
              </a:rPr>
              <a:t>. </a:t>
            </a:r>
            <a:br>
              <a:rPr lang="ru-RU" sz="3100" dirty="0" smtClean="0">
                <a:latin typeface="Cambria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1" name="Picture 3" descr="C:\Users\школа\Desktop\1308476685_a085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3116"/>
            <a:ext cx="8229600" cy="4200444"/>
          </a:xfrm>
          <a:prstGeom prst="rect">
            <a:avLst/>
          </a:prstGeom>
          <a:noFill/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6000760" y="1643050"/>
            <a:ext cx="2500330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   </a:t>
            </a:r>
            <a:r>
              <a:rPr kumimoji="0" lang="ru-RU" sz="2800" b="1" i="1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 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в градусах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2928926" y="6357958"/>
            <a:ext cx="6015022" cy="5000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rtlCol="0" anchor="ctr">
            <a:normAutofit fontScale="25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                        </a:t>
            </a:r>
            <a:r>
              <a:rPr kumimoji="0" lang="ru-RU" sz="1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Экватор имеет обозначение 0</a:t>
            </a:r>
            <a:r>
              <a:rPr kumimoji="0" lang="ru-RU" sz="112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0</a:t>
            </a:r>
            <a:r>
              <a:rPr kumimoji="0" lang="ru-RU" sz="1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.</a:t>
            </a:r>
            <a:endParaRPr kumimoji="0" lang="ru-RU" sz="11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4"/>
          <p:cNvSpPr txBox="1">
            <a:spLocks/>
          </p:cNvSpPr>
          <p:nvPr/>
        </p:nvSpPr>
        <p:spPr>
          <a:xfrm>
            <a:off x="500034" y="1071546"/>
            <a:ext cx="8301038" cy="6429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В каких единицах указаны обозначения?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71504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latin typeface="Cambria" pitchFamily="18" charset="0"/>
              </a:rPr>
              <a:t>Все </a:t>
            </a:r>
            <a:r>
              <a:rPr lang="ru-RU" sz="2800" dirty="0" smtClean="0">
                <a:latin typeface="Cambria" pitchFamily="18" charset="0"/>
              </a:rPr>
              <a:t>ли параллели имеют одинаковую длину? </a:t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500034" y="928670"/>
            <a:ext cx="8229600" cy="10715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Чем дальше от экватора к полюсам, тем меньше длина каждой последующей параллели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3" descr="C:\Documents and Settings\Admin\Рабочий стол\Рисунок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86116" y="1936042"/>
            <a:ext cx="4500594" cy="49219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Documents and Settings\Admin\Рабочий стол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14744" y="285728"/>
            <a:ext cx="4643470" cy="5206903"/>
          </a:xfrm>
          <a:noFill/>
          <a:ln w="19050">
            <a:solidFill>
              <a:srgbClr val="0070C0"/>
            </a:solidFill>
          </a:ln>
        </p:spPr>
      </p:pic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214282" y="5429264"/>
            <a:ext cx="8658228" cy="142873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Cambria" pitchFamily="18" charset="0"/>
              </a:rPr>
              <a:t/>
            </a:r>
            <a:br>
              <a:rPr lang="ru-RU" sz="3100" dirty="0" smtClean="0">
                <a:latin typeface="Cambria" pitchFamily="18" charset="0"/>
              </a:rPr>
            </a:br>
            <a:r>
              <a:rPr lang="ru-RU" sz="3100" dirty="0" smtClean="0">
                <a:latin typeface="Cambria" pitchFamily="18" charset="0"/>
              </a:rPr>
              <a:t>Меридианом </a:t>
            </a:r>
            <a:r>
              <a:rPr lang="ru-RU" sz="3100" dirty="0" smtClean="0">
                <a:latin typeface="Cambria" pitchFamily="18" charset="0"/>
              </a:rPr>
              <a:t>называют кратчайшую линию, условно проведенную на поверхности от одного </a:t>
            </a:r>
            <a:r>
              <a:rPr lang="ru-RU" sz="3100" dirty="0" smtClean="0">
                <a:latin typeface="Cambria" pitchFamily="18" charset="0"/>
              </a:rPr>
              <a:t>полюса </a:t>
            </a:r>
            <a:r>
              <a:rPr lang="ru-RU" sz="3100" dirty="0" smtClean="0">
                <a:latin typeface="Cambria" pitchFamily="18" charset="0"/>
              </a:rPr>
              <a:t>к другому.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285720" y="285728"/>
            <a:ext cx="2643206" cy="13684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Какую 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форму имеют меридианы?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357158" y="2000240"/>
            <a:ext cx="2614602" cy="28686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Где на карте полушарий подписаны обозначения меридианов?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гринвич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7" y="285728"/>
            <a:ext cx="6572263" cy="49291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3286116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Cambria" pitchFamily="18" charset="0"/>
              </a:rPr>
              <a:t>Начальный </a:t>
            </a:r>
            <a:r>
              <a:rPr lang="ru-RU" sz="3100" dirty="0" smtClean="0">
                <a:latin typeface="Cambria" pitchFamily="18" charset="0"/>
              </a:rPr>
              <a:t>меридиан тот, который проходит через обсерваторию Гринвич недалеко от Лондона, поэтому он получил название Гринвичский, или начальный, или нулевой (имеет обозначение 0</a:t>
            </a:r>
            <a:r>
              <a:rPr lang="ru-RU" sz="3100" baseline="30000" dirty="0" smtClean="0">
                <a:latin typeface="Cambria" pitchFamily="18" charset="0"/>
              </a:rPr>
              <a:t>0</a:t>
            </a:r>
            <a:r>
              <a:rPr lang="ru-RU" sz="3100" dirty="0" smtClean="0">
                <a:latin typeface="Cambria" pitchFamily="18" charset="0"/>
              </a:rPr>
              <a:t>). 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endParaRPr lang="ru-RU" sz="28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642918"/>
            <a:ext cx="8329642" cy="5364373"/>
          </a:xfrm>
        </p:spPr>
        <p:txBody>
          <a:bodyPr/>
          <a:lstStyle/>
          <a:p>
            <a:r>
              <a:rPr lang="ru-RU" sz="3600" dirty="0" smtClean="0">
                <a:latin typeface="Cambria" pitchFamily="18" charset="0"/>
              </a:rPr>
              <a:t>На глобусах и картах меридианы  и параллели проводят через одинаковое число градусов, например через 10</a:t>
            </a:r>
            <a:r>
              <a:rPr lang="ru-RU" sz="3600" baseline="30000" dirty="0" smtClean="0">
                <a:latin typeface="Cambria" pitchFamily="18" charset="0"/>
              </a:rPr>
              <a:t>0</a:t>
            </a:r>
            <a:r>
              <a:rPr lang="ru-RU" sz="3600" dirty="0" smtClean="0">
                <a:latin typeface="Cambria" pitchFamily="18" charset="0"/>
              </a:rPr>
              <a:t> или 15</a:t>
            </a:r>
            <a:r>
              <a:rPr lang="ru-RU" sz="3600" baseline="30000" dirty="0" smtClean="0">
                <a:latin typeface="Cambria" pitchFamily="18" charset="0"/>
              </a:rPr>
              <a:t>0</a:t>
            </a:r>
            <a:r>
              <a:rPr lang="ru-RU" sz="3600" dirty="0" smtClean="0">
                <a:latin typeface="Cambria" pitchFamily="18" charset="0"/>
              </a:rPr>
              <a:t>. Линии меридианов и параллелей на глобусе и географических картах, разделенные на градусы, называют </a:t>
            </a:r>
            <a:r>
              <a:rPr lang="ru-RU" sz="3600" i="1" dirty="0" smtClean="0">
                <a:latin typeface="Cambria" pitchFamily="18" charset="0"/>
              </a:rPr>
              <a:t>градусной сеткой.</a:t>
            </a:r>
            <a:r>
              <a:rPr lang="ru-RU" sz="3600" dirty="0" smtClean="0">
                <a:latin typeface="Cambria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C:\Documents and Settings\Admin\Рабочий стол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71688" y="71438"/>
            <a:ext cx="6643687" cy="6688137"/>
          </a:xfrm>
          <a:noFill/>
        </p:spPr>
      </p:pic>
      <p:sp>
        <p:nvSpPr>
          <p:cNvPr id="7" name="Прямоугольник 6"/>
          <p:cNvSpPr/>
          <p:nvPr/>
        </p:nvSpPr>
        <p:spPr>
          <a:xfrm rot="16200000">
            <a:off x="-2074069" y="2931319"/>
            <a:ext cx="6500813" cy="92392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Градусная сетка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151</TotalTime>
  <Words>136</Words>
  <PresentationFormat>Экран (4:3)</PresentationFormat>
  <Paragraphs>19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       Тема:  «Градусная сетка. Параллели  и                         меридианы»    </vt:lpstr>
      <vt:lpstr>Слайд 2</vt:lpstr>
      <vt:lpstr>Параллелями  называют линии, условно проведенные по поверхности Земли параллельно   экватору. </vt:lpstr>
      <vt:lpstr>   На карте  обозначения параллелей подписаны                                                                                   по окружности.   </vt:lpstr>
      <vt:lpstr>  Все ли параллели имеют одинаковую длину?   </vt:lpstr>
      <vt:lpstr> Меридианом называют кратчайшую линию, условно проведенную на поверхности от одного полюса к другому. </vt:lpstr>
      <vt:lpstr>Начальный меридиан тот, который проходит через обсерваторию Гринвич недалеко от Лондона, поэтому он получил название Гринвичский, или начальный, или нулевой (имеет обозначение 00).  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«Градусная сетка. Географические координаты». </dc:title>
  <dc:creator>школа</dc:creator>
  <cp:lastModifiedBy>школа</cp:lastModifiedBy>
  <cp:revision>17</cp:revision>
  <dcterms:created xsi:type="dcterms:W3CDTF">2013-10-19T09:49:58Z</dcterms:created>
  <dcterms:modified xsi:type="dcterms:W3CDTF">2013-10-26T12:52:58Z</dcterms:modified>
</cp:coreProperties>
</file>