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72" r:id="rId5"/>
    <p:sldId id="261" r:id="rId6"/>
    <p:sldId id="262" r:id="rId7"/>
    <p:sldId id="263" r:id="rId8"/>
    <p:sldId id="264" r:id="rId9"/>
    <p:sldId id="265" r:id="rId10"/>
    <p:sldId id="274" r:id="rId11"/>
    <p:sldId id="273" r:id="rId12"/>
    <p:sldId id="266" r:id="rId13"/>
    <p:sldId id="267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226C30"/>
    <a:srgbClr val="CCFF99"/>
    <a:srgbClr val="B7E080"/>
    <a:srgbClr val="FBFFE1"/>
    <a:srgbClr val="DBFF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3D67-7E23-4F07-B372-67665DAB0CD8}" type="datetimeFigureOut">
              <a:rPr lang="ru-RU" smtClean="0"/>
              <a:pPr/>
              <a:t>2012.04.13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soft.mydiv.net/images/win/screens/glavnii-buhgalter/glavnii-buhgalter_S5126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0" y="0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subTitle" idx="1"/>
          </p:nvPr>
        </p:nvSpPr>
        <p:spPr>
          <a:xfrm>
            <a:off x="1643042" y="2071678"/>
            <a:ext cx="6400800" cy="3000396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Практическая работа по теме «Бухгалтерский баланс счета и двойная запись»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Группа БХД 21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Преподаватель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Антошина Елена Александровна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1142976" y="428604"/>
            <a:ext cx="6715172" cy="1143008"/>
          </a:xfrm>
          <a:prstGeom prst="round2SameRect">
            <a:avLst>
              <a:gd name="adj1" fmla="val 20908"/>
              <a:gd name="adj2" fmla="val 50000"/>
            </a:avLst>
          </a:prstGeom>
          <a:gradFill>
            <a:gsLst>
              <a:gs pos="50000">
                <a:schemeClr val="bg1">
                  <a:alpha val="72000"/>
                </a:schemeClr>
              </a:gs>
              <a:gs pos="0">
                <a:srgbClr val="226C30">
                  <a:alpha val="21000"/>
                </a:srgbClr>
              </a:gs>
            </a:gsLst>
            <a:lin ang="5400000" scaled="0"/>
          </a:gra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ГБОУ СПО ПИЩЕВОЙ КОЛЛЕДЖ №33</a:t>
            </a:r>
            <a:endParaRPr lang="ru-RU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857225" y="1857364"/>
            <a:ext cx="7072362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pc="200" dirty="0">
              <a:ln w="29210">
                <a:solidFill>
                  <a:srgbClr val="226C30"/>
                </a:solidFill>
              </a:ln>
              <a:solidFill>
                <a:srgbClr val="226C3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 descr="Картинка 4 из 1022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7929618" cy="592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857225" y="1857364"/>
            <a:ext cx="7072362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>Проблемная ситуация</a:t>
            </a:r>
            <a:b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pc="200" dirty="0">
              <a:ln w="29210">
                <a:solidFill>
                  <a:srgbClr val="226C30"/>
                </a:solidFill>
              </a:ln>
              <a:solidFill>
                <a:srgbClr val="226C3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Сегодня перед вами будет поставлена проблемная ситуация которая потребует от вас практического решения. </a:t>
            </a:r>
          </a:p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Ваш главный бухгалтер срочно уехал в командировку.</a:t>
            </a:r>
          </a:p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Информацию по первичным документам он обобщил, у вас имеются остатки по счетам на начало месяца, рабочий план счетов, журнал хозяйственных операций за текущий месяц.</a:t>
            </a:r>
          </a:p>
          <a:p>
            <a:pPr algn="just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Вам необходимо обобщить остатки по счетам и представить их в виде бухгалтерского баланса на начало месяца на 1 апреля. Проанализировать журнал хозяйственных операций за текущий месяц (апрель) на основании хозяйственных операций и бухгалтерского баланса на начало месяца открыть соответствующие счета. Сгруппировать информацию по остаткам на начало месяца, оборотам на счетах, остаткам на конец месяца в оборотной ведомости. Составить бухгалтерский баланс на конец месяца.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Работу вы будете выполнять за ПК, над одним заданием работаете в паре, т.е. один обучающийся  вводит данные,  другой проводит расчеты и сообщает результат.</a:t>
            </a:r>
          </a:p>
          <a:p>
            <a:pPr algn="ctr">
              <a:buNone/>
            </a:pPr>
            <a:r>
              <a:rPr lang="ru-RU" sz="3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вас разработано два варианта заданий, поэтому в конце занятия я продемонстрирую вам правильные результаты работ, и вы самостоятельно проверите свои результаты.</a:t>
            </a:r>
          </a:p>
          <a:p>
            <a:pPr algn="ctr">
              <a:buNone/>
            </a:pPr>
            <a:r>
              <a:rPr lang="ru-RU" sz="3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Итоги практического занятия будут так же представлены на мониторе в конце занятия.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857225" y="1857364"/>
            <a:ext cx="7072362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br>
              <a:rPr lang="ru-RU" sz="2700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>Составьте бухгалтерский баланс с использованием ПК. Ответ оформить в виде таблицы.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spc="200" dirty="0">
              <a:ln w="29210">
                <a:solidFill>
                  <a:srgbClr val="226C30"/>
                </a:solidFill>
              </a:ln>
              <a:gradFill flip="none" rotWithShape="1">
                <a:gsLst>
                  <a:gs pos="0">
                    <a:srgbClr val="CCFF99">
                      <a:shade val="30000"/>
                      <a:satMod val="115000"/>
                    </a:srgbClr>
                  </a:gs>
                  <a:gs pos="50000">
                    <a:srgbClr val="CCFF99">
                      <a:shade val="67500"/>
                      <a:satMod val="115000"/>
                    </a:srgbClr>
                  </a:gs>
                  <a:gs pos="100000">
                    <a:srgbClr val="CCFF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graphicFrame>
        <p:nvGraphicFramePr>
          <p:cNvPr id="163" name="Содержимое 162"/>
          <p:cNvGraphicFramePr>
            <a:graphicFrameLocks noGrp="1"/>
          </p:cNvGraphicFramePr>
          <p:nvPr>
            <p:ph idx="1"/>
          </p:nvPr>
        </p:nvGraphicFramePr>
        <p:xfrm>
          <a:off x="642908" y="1785926"/>
          <a:ext cx="7929620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0134"/>
                <a:gridCol w="1571636"/>
                <a:gridCol w="1214446"/>
                <a:gridCol w="1071570"/>
                <a:gridCol w="1857388"/>
                <a:gridCol w="1214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счета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Актив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счета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Пассив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БАЛАНС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БАЛАНС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857225" y="1857364"/>
            <a:ext cx="7072362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0" y="0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кран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успеваемости в группе БХД 21</a:t>
            </a:r>
            <a:r>
              <a:rPr lang="ru-RU" sz="2700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spc="200" dirty="0">
              <a:ln w="29210">
                <a:solidFill>
                  <a:srgbClr val="226C30"/>
                </a:solidFill>
              </a:ln>
              <a:gradFill flip="none" rotWithShape="1">
                <a:gsLst>
                  <a:gs pos="0">
                    <a:srgbClr val="CCFF99">
                      <a:shade val="30000"/>
                      <a:satMod val="115000"/>
                    </a:srgbClr>
                  </a:gs>
                  <a:gs pos="50000">
                    <a:srgbClr val="CCFF99">
                      <a:shade val="67500"/>
                      <a:satMod val="115000"/>
                    </a:srgbClr>
                  </a:gs>
                  <a:gs pos="100000">
                    <a:srgbClr val="CCFF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77" name="Содержимое 176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401080" cy="3413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0270"/>
                <a:gridCol w="2100270"/>
                <a:gridCol w="2100270"/>
                <a:gridCol w="2100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226C3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   5</a:t>
                      </a:r>
                      <a:endParaRPr lang="ru-RU" sz="4000" dirty="0">
                        <a:solidFill>
                          <a:srgbClr val="226C3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226C3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4</a:t>
                      </a:r>
                      <a:endParaRPr lang="ru-RU" sz="4000" dirty="0">
                        <a:solidFill>
                          <a:srgbClr val="226C3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226C3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4000" baseline="0" dirty="0" smtClean="0">
                          <a:solidFill>
                            <a:srgbClr val="226C3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4000" dirty="0" smtClean="0">
                          <a:solidFill>
                            <a:srgbClr val="226C3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solidFill>
                          <a:srgbClr val="226C3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226C3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 2</a:t>
                      </a:r>
                      <a:endParaRPr lang="ru-RU" sz="4000" dirty="0">
                        <a:solidFill>
                          <a:srgbClr val="226C3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4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857225" y="1857364"/>
            <a:ext cx="7072362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b="1" dirty="0" smtClean="0">
                <a:solidFill>
                  <a:srgbClr val="226C30"/>
                </a:solidFill>
              </a:rPr>
              <a:t/>
            </a:r>
            <a:br>
              <a:rPr lang="ru-RU" b="1" dirty="0" smtClean="0">
                <a:solidFill>
                  <a:srgbClr val="226C30"/>
                </a:solidFill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spc="200" dirty="0">
              <a:ln w="29210">
                <a:solidFill>
                  <a:srgbClr val="226C30"/>
                </a:solidFill>
              </a:ln>
              <a:gradFill flip="none" rotWithShape="1">
                <a:gsLst>
                  <a:gs pos="0">
                    <a:srgbClr val="CCFF99">
                      <a:shade val="30000"/>
                      <a:satMod val="115000"/>
                    </a:srgbClr>
                  </a:gs>
                  <a:gs pos="50000">
                    <a:srgbClr val="CCFF99">
                      <a:shade val="67500"/>
                      <a:satMod val="115000"/>
                    </a:srgbClr>
                  </a:gs>
                  <a:gs pos="100000">
                    <a:srgbClr val="CCFF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Найдите соответствие: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7" name="Таблица 176"/>
          <p:cNvGraphicFramePr>
            <a:graphicFrameLocks noGrp="1"/>
          </p:cNvGraphicFramePr>
          <p:nvPr/>
        </p:nvGraphicFramePr>
        <p:xfrm>
          <a:off x="357158" y="1000108"/>
          <a:ext cx="8358246" cy="553770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2532"/>
                <a:gridCol w="2590741"/>
                <a:gridCol w="500065"/>
                <a:gridCol w="47149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Вступительный баланс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это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способ экономической группировки и обобщения имущества по составу и размещению и источников его формирования, выраженный в денежной оценке и составленный на определенную дату.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 баланса — это группировка экономических ресурсов по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составляются за квартал, полугодие и девять месяцев по данным текущего учета.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Текущие (промежуточные) балансы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составляется для характеристики имущественного состояния предприятия на дату прекращения его деятельности как юридического лица.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Текущие балансы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Собственные и привлеченные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Ликвидационный баланс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Степени ликвидности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Баланс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это отчетные документы о производственно-финансовой деятельности организации за год. Они составляются на основе проверенных бухгалтерских записей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Начальный и заключительный балансы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составляются периодически в течение всего срока функционирования хозяйствующего субъекта в соответствии с Положением по ведению бухгалтерского учета и бухгалтерской отчетности в Российской Федерации.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Пассивы хозяйства по источникам образования подразделяются на: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первый баланс, составляемый в начале деятельности хозяйствующего субъекта. В его активе отражается состав имущества предприятия, полученного при его организации, а в пассиве — источники его возникновения.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/>
          <a:lstStyle/>
          <a:p>
            <a:r>
              <a:rPr lang="ru-RU" b="1" spc="200" dirty="0" smtClean="0">
                <a:ln w="29210">
                  <a:solidFill>
                    <a:srgbClr val="226C30"/>
                  </a:solidFill>
                </a:ln>
                <a:gradFill flip="none" rotWithShape="1">
                  <a:gsLst>
                    <a:gs pos="0">
                      <a:srgbClr val="CCFF99">
                        <a:shade val="30000"/>
                        <a:satMod val="115000"/>
                      </a:srgbClr>
                    </a:gs>
                    <a:gs pos="50000">
                      <a:srgbClr val="CCFF99">
                        <a:shade val="67500"/>
                        <a:satMod val="115000"/>
                      </a:srgbClr>
                    </a:gs>
                    <a:gs pos="100000">
                      <a:srgbClr val="CCFF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Цели  урока</a:t>
            </a:r>
            <a:endParaRPr lang="ru-RU" b="1" spc="200" dirty="0">
              <a:ln w="29210">
                <a:solidFill>
                  <a:srgbClr val="226C30"/>
                </a:solidFill>
              </a:ln>
              <a:gradFill flip="none" rotWithShape="1">
                <a:gsLst>
                  <a:gs pos="0">
                    <a:srgbClr val="CCFF99">
                      <a:shade val="30000"/>
                      <a:satMod val="115000"/>
                    </a:srgbClr>
                  </a:gs>
                  <a:gs pos="50000">
                    <a:srgbClr val="CCFF99">
                      <a:shade val="67500"/>
                      <a:satMod val="115000"/>
                    </a:srgbClr>
                  </a:gs>
                  <a:gs pos="100000">
                    <a:srgbClr val="CCFF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 smtClean="0"/>
              <a:t>Обучающие: </a:t>
            </a:r>
            <a:r>
              <a:rPr lang="ru-RU" sz="1800" dirty="0" smtClean="0"/>
              <a:t>закрепить знания по теме «Бухгалтерский баланс и двойная запись»,  формировать  умения и навыки по составлению бухгалтерских записей и составлению бухгалтерского баланса, закрепить знания, полученные на уроках информационных технологий (работа с программой 1С Бухгалтерия).</a:t>
            </a:r>
          </a:p>
          <a:p>
            <a:pPr lvl="0"/>
            <a:r>
              <a:rPr lang="ru-RU" sz="1800" b="1" u="sng" dirty="0" smtClean="0"/>
              <a:t>Воспитательные:</a:t>
            </a:r>
            <a:r>
              <a:rPr lang="ru-RU" sz="1800" b="1" dirty="0" smtClean="0"/>
              <a:t> </a:t>
            </a:r>
            <a:r>
              <a:rPr lang="ru-RU" sz="1800" dirty="0" smtClean="0"/>
              <a:t>воспитать чувство ответственности при выполнении практического задания приближенного к реальной ситуации.</a:t>
            </a:r>
          </a:p>
          <a:p>
            <a:pPr lvl="0"/>
            <a:r>
              <a:rPr lang="ru-RU" sz="1800" b="1" u="sng" dirty="0" smtClean="0"/>
              <a:t>Развивающие: </a:t>
            </a:r>
            <a:r>
              <a:rPr lang="ru-RU" sz="1800" b="1" dirty="0" smtClean="0"/>
              <a:t> </a:t>
            </a:r>
            <a:r>
              <a:rPr lang="ru-RU" sz="1800" dirty="0" smtClean="0"/>
              <a:t>развить внимательность и логическое мышление при составлении и обосновании бухгалтерских проводок, развить память (запоминание счетов), грамотную профессиональную речь.</a:t>
            </a:r>
          </a:p>
          <a:p>
            <a:pPr lvl="0">
              <a:buNone/>
            </a:pPr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3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 descr="C:\Users\123\AppData\Local\Microsoft\Windows\Temporary Internet Files\Content.IE5\QVGI0RBF\MC90007875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71942"/>
            <a:ext cx="2806700" cy="2028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Autofit/>
          </a:bodyPr>
          <a:lstStyle/>
          <a:p>
            <a:r>
              <a:rPr lang="ru-RU" sz="3600" b="1" spc="200" dirty="0" smtClean="0">
                <a:ln w="29210">
                  <a:solidFill>
                    <a:srgbClr val="226C30"/>
                  </a:solidFill>
                </a:ln>
                <a:gradFill flip="none" rotWithShape="1">
                  <a:gsLst>
                    <a:gs pos="0">
                      <a:srgbClr val="CCFF99">
                        <a:shade val="30000"/>
                        <a:satMod val="115000"/>
                      </a:srgbClr>
                    </a:gs>
                    <a:gs pos="50000">
                      <a:srgbClr val="CCFF99">
                        <a:shade val="67500"/>
                        <a:satMod val="115000"/>
                      </a:srgbClr>
                    </a:gs>
                    <a:gs pos="100000">
                      <a:srgbClr val="CCFF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Таблица </a:t>
            </a:r>
            <a:r>
              <a:rPr lang="ru-RU" sz="3600" b="1" spc="200" dirty="0" err="1" smtClean="0">
                <a:ln w="29210">
                  <a:solidFill>
                    <a:srgbClr val="226C30"/>
                  </a:solidFill>
                </a:ln>
                <a:gradFill flip="none" rotWithShape="1">
                  <a:gsLst>
                    <a:gs pos="0">
                      <a:srgbClr val="CCFF99">
                        <a:shade val="30000"/>
                        <a:satMod val="115000"/>
                      </a:srgbClr>
                    </a:gs>
                    <a:gs pos="50000">
                      <a:srgbClr val="CCFF99">
                        <a:shade val="67500"/>
                        <a:satMod val="115000"/>
                      </a:srgbClr>
                    </a:gs>
                    <a:gs pos="100000">
                      <a:srgbClr val="CCFF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межпредметных</a:t>
            </a:r>
            <a:r>
              <a:rPr lang="ru-RU" sz="3600" b="1" spc="200" dirty="0" smtClean="0">
                <a:ln w="29210">
                  <a:solidFill>
                    <a:srgbClr val="226C30"/>
                  </a:solidFill>
                </a:ln>
                <a:gradFill flip="none" rotWithShape="1">
                  <a:gsLst>
                    <a:gs pos="0">
                      <a:srgbClr val="CCFF99">
                        <a:shade val="30000"/>
                        <a:satMod val="115000"/>
                      </a:srgbClr>
                    </a:gs>
                    <a:gs pos="50000">
                      <a:srgbClr val="CCFF99">
                        <a:shade val="67500"/>
                        <a:satMod val="115000"/>
                      </a:srgbClr>
                    </a:gs>
                    <a:gs pos="100000">
                      <a:srgbClr val="CCFF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связей к открытому уроку</a:t>
            </a:r>
            <a:endParaRPr lang="ru-RU" sz="3600" b="1" spc="200" dirty="0">
              <a:ln w="29210">
                <a:solidFill>
                  <a:srgbClr val="226C30"/>
                </a:solidFill>
              </a:ln>
              <a:gradFill flip="none" rotWithShape="1">
                <a:gsLst>
                  <a:gs pos="0">
                    <a:srgbClr val="CCFF99">
                      <a:shade val="30000"/>
                      <a:satMod val="115000"/>
                    </a:srgbClr>
                  </a:gs>
                  <a:gs pos="50000">
                    <a:srgbClr val="CCFF99">
                      <a:shade val="67500"/>
                      <a:satMod val="115000"/>
                    </a:srgbClr>
                  </a:gs>
                  <a:gs pos="100000">
                    <a:srgbClr val="CCFF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77" name="Таблица 176"/>
          <p:cNvGraphicFramePr>
            <a:graphicFrameLocks noGrp="1"/>
          </p:cNvGraphicFramePr>
          <p:nvPr/>
        </p:nvGraphicFramePr>
        <p:xfrm>
          <a:off x="428596" y="1397000"/>
          <a:ext cx="7929618" cy="488045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571768"/>
                <a:gridCol w="2143620"/>
                <a:gridCol w="3214230"/>
              </a:tblGrid>
              <a:tr h="11009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Теория бухгалтерского учета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Производственное обучение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681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Блок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общих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вопросов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Построение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электронных таблиц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Слепой метод печати текста.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4525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Бухгалтерский баланс и метод двойной записи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: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«Приемы и способы обработки экономической информации»</a:t>
                      </a: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192" name="Прямая соединительная линия 191"/>
          <p:cNvCxnSpPr/>
          <p:nvPr/>
        </p:nvCxnSpPr>
        <p:spPr>
          <a:xfrm rot="10800000" flipV="1">
            <a:off x="500034" y="2500306"/>
            <a:ext cx="242889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Стрелка углом вверх 190"/>
          <p:cNvSpPr/>
          <p:nvPr/>
        </p:nvSpPr>
        <p:spPr>
          <a:xfrm>
            <a:off x="2786050" y="3786190"/>
            <a:ext cx="1571636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Стрелка углом вверх 193"/>
          <p:cNvSpPr/>
          <p:nvPr/>
        </p:nvSpPr>
        <p:spPr>
          <a:xfrm rot="5400000">
            <a:off x="2893207" y="3107529"/>
            <a:ext cx="1000132" cy="4929222"/>
          </a:xfrm>
          <a:prstGeom prst="bentUpArrow">
            <a:avLst>
              <a:gd name="adj1" fmla="val 27222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5" name="Picture 1" descr="C:\Users\123\AppData\Local\Microsoft\Windows\Temporary Internet Files\Content.IE5\K5SOZ2Y0\MC90043699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071678"/>
            <a:ext cx="1930400" cy="1603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>АКТУАЛИЗАЦИЯ ОПОРНЫХ ЗНАНИЙ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pc="200" dirty="0" smtClean="0">
                <a:ln w="29210">
                  <a:solidFill>
                    <a:srgbClr val="226C30"/>
                  </a:solidFill>
                </a:ln>
                <a:gradFill flip="none" rotWithShape="1">
                  <a:gsLst>
                    <a:gs pos="0">
                      <a:srgbClr val="CCFF99">
                        <a:shade val="30000"/>
                        <a:satMod val="115000"/>
                      </a:srgbClr>
                    </a:gs>
                    <a:gs pos="50000">
                      <a:srgbClr val="CCFF99">
                        <a:shade val="67500"/>
                        <a:satMod val="115000"/>
                      </a:srgbClr>
                    </a:gs>
                    <a:gs pos="100000">
                      <a:srgbClr val="CCFF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 </a:t>
            </a:r>
            <a:endParaRPr lang="ru-RU" b="1" spc="200" dirty="0">
              <a:ln w="29210">
                <a:solidFill>
                  <a:srgbClr val="226C30"/>
                </a:solidFill>
              </a:ln>
              <a:gradFill flip="none" rotWithShape="1">
                <a:gsLst>
                  <a:gs pos="0">
                    <a:srgbClr val="CCFF99">
                      <a:shade val="30000"/>
                      <a:satMod val="115000"/>
                    </a:srgbClr>
                  </a:gs>
                  <a:gs pos="50000">
                    <a:srgbClr val="CCFF99">
                      <a:shade val="67500"/>
                      <a:satMod val="115000"/>
                    </a:srgbClr>
                  </a:gs>
                  <a:gs pos="100000">
                    <a:srgbClr val="CCFF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Дайте определение бухгалтерскому счету.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Назовите, какие могут быть счета.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Дайте характеристику активного счета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Дайте характеристику пассивного счета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Порядок записи хозяйственных операций на активно-пассивных счетах.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такое бухгалтерская проводка, какими они могут быть?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такое бухгалтерский баланс?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отражается в активе баланса и сколько разделов он имеет? Назовите их.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отражается в пассиве баланса и сколько разделов он имеет? Назовите их.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такое валюта баланса?</a:t>
            </a:r>
          </a:p>
          <a:p>
            <a:pPr lvl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2" name="Picture 4" descr="C:\Users\123\AppData\Local\Microsoft\Windows\Temporary Internet Files\Content.IE5\H086VDU7\MC90025063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714752"/>
            <a:ext cx="2338812" cy="2393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48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49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50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51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53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>Карточка-задание №1</a:t>
            </a:r>
            <a:b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pc="200" dirty="0">
              <a:ln w="29210">
                <a:solidFill>
                  <a:srgbClr val="226C30"/>
                </a:solidFill>
              </a:ln>
              <a:solidFill>
                <a:srgbClr val="226C3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содержание хозяйственной операции: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________________________________________________________Д51К76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________________________________________________________Д71К50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________________________________________________________Д10К60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________________________________________________________Д50К51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54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C:\Users\123\AppData\Local\Microsoft\Windows\Temporary Internet Files\Content.IE5\BUJ1WJMX\MC9000787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143249"/>
            <a:ext cx="162206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>Карточка-задание №2</a:t>
            </a:r>
            <a:b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pc="200" dirty="0">
              <a:ln w="29210">
                <a:solidFill>
                  <a:srgbClr val="226C30"/>
                </a:solidFill>
              </a:ln>
              <a:solidFill>
                <a:srgbClr val="226C3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Составить бухгалтерские проводки: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расчетного счета перечислено поставщикам _______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поставщиков получены ТМЦ __________________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поставщиков получена тара ___________________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кассы выдано на хозяйственные расходы _________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098" name="Picture 2" descr="C:\Users\123\AppData\Local\Microsoft\Windows\Temporary Internet Files\Content.IE5\H086VDU7\MC90040426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071942"/>
            <a:ext cx="1838325" cy="169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>Карточка-задание №3</a:t>
            </a:r>
            <a:b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pc="200" dirty="0">
              <a:ln w="29210">
                <a:solidFill>
                  <a:srgbClr val="226C30"/>
                </a:solidFill>
              </a:ln>
              <a:solidFill>
                <a:srgbClr val="226C3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Написать название счетов по их коду: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основные средства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нематериальные активы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материалы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основное производство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готовая продукция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товары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касса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расчетный счет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валютный счет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расчеты с поставщиками и подрядчиками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расчеты с подотчетными лицами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расчеты с персоналом по оплате труда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резервный капитал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66                                   краткосрочные кредиты и займы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857225" y="1857364"/>
            <a:ext cx="7072362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>Карточка-задание №4</a:t>
            </a:r>
            <a:b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pc="200" dirty="0">
              <a:ln w="29210">
                <a:solidFill>
                  <a:srgbClr val="226C30"/>
                </a:solidFill>
              </a:ln>
              <a:solidFill>
                <a:srgbClr val="226C3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Нарисуйте детальную схему пассивного счета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122" name="Picture 2" descr="C:\Users\123\AppData\Local\Microsoft\Windows\Temporary Internet Files\Content.IE5\H086VDU7\MC9004419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928934"/>
            <a:ext cx="302102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857225" y="1857364"/>
            <a:ext cx="7072362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226C3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pc="200" dirty="0">
              <a:ln w="29210">
                <a:solidFill>
                  <a:srgbClr val="226C30"/>
                </a:solidFill>
              </a:ln>
              <a:solidFill>
                <a:srgbClr val="226C3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6626" name="Picture 2" descr="http://im4-tub-ru.yandex.net/i?id=542626859-0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3286148" cy="3214710"/>
          </a:xfrm>
          <a:prstGeom prst="rect">
            <a:avLst/>
          </a:prstGeom>
          <a:noFill/>
        </p:spPr>
      </p:pic>
      <p:pic>
        <p:nvPicPr>
          <p:cNvPr id="26628" name="Picture 4" descr="http://im3-tub-ru.yandex.net/i?id=117591781-04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28604"/>
            <a:ext cx="2857520" cy="3500462"/>
          </a:xfrm>
          <a:prstGeom prst="rect">
            <a:avLst/>
          </a:prstGeom>
          <a:noFill/>
        </p:spPr>
      </p:pic>
      <p:pic>
        <p:nvPicPr>
          <p:cNvPr id="26630" name="Picture 6" descr="http://im8-tub-ru.yandex.net/i?id=244215419-57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143380"/>
            <a:ext cx="2928958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907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55CA211-CBC6-49F7-9B13-42F45531C6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TS030009078</Template>
  <TotalTime>254</TotalTime>
  <Words>732</Words>
  <Application>Microsoft Office PowerPoint</Application>
  <PresentationFormat>Экран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TS030009078</vt:lpstr>
      <vt:lpstr>ГБОУ СПО ПИЩЕВОЙ КОЛЛЕДЖ №33</vt:lpstr>
      <vt:lpstr>Цели  урока</vt:lpstr>
      <vt:lpstr>Таблица межпредметных связей к открытому уроку</vt:lpstr>
      <vt:lpstr> АКТУАЛИЗАЦИЯ ОПОРНЫХ ЗНАНИЙ   </vt:lpstr>
      <vt:lpstr> Карточка-задание №1 </vt:lpstr>
      <vt:lpstr> Карточка-задание №2 </vt:lpstr>
      <vt:lpstr> Карточка-задание №3 </vt:lpstr>
      <vt:lpstr> Карточка-задание №4 </vt:lpstr>
      <vt:lpstr> </vt:lpstr>
      <vt:lpstr> </vt:lpstr>
      <vt:lpstr> Проблемная ситуация </vt:lpstr>
      <vt:lpstr>       Задание Составьте бухгалтерский баланс с использованием ПК. Ответ оформить в виде таблицы.     </vt:lpstr>
      <vt:lpstr>       Экран успеваемости в группе БХД 21      </vt:lpstr>
      <vt:lpstr>       ДОМАШНЕЕ ЗАДАНИЕ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СПО ПИЩЕВОЙ КОЛЛЕДЖ №33</dc:title>
  <dc:creator>123</dc:creator>
  <cp:lastModifiedBy>123</cp:lastModifiedBy>
  <cp:revision>28</cp:revision>
  <dcterms:created xsi:type="dcterms:W3CDTF">2012-04-06T12:44:12Z</dcterms:created>
  <dcterms:modified xsi:type="dcterms:W3CDTF">2012-04-13T20:18:12Z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TC030009078</vt:lpwstr>
  </property>
</Properties>
</file>