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92" r:id="rId2"/>
    <p:sldId id="293" r:id="rId3"/>
    <p:sldId id="299" r:id="rId4"/>
    <p:sldId id="294" r:id="rId5"/>
    <p:sldId id="295" r:id="rId6"/>
    <p:sldId id="296" r:id="rId7"/>
    <p:sldId id="297" r:id="rId8"/>
    <p:sldId id="298"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7" autoAdjust="0"/>
    <p:restoredTop sz="92771" autoAdjust="0"/>
  </p:normalViewPr>
  <p:slideViewPr>
    <p:cSldViewPr>
      <p:cViewPr varScale="1">
        <p:scale>
          <a:sx n="64" d="100"/>
          <a:sy n="64" d="100"/>
        </p:scale>
        <p:origin x="-14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2F899788-A353-4A5A-90A8-D786DA048FD7}" type="slidenum">
              <a:rPr lang="ru-RU" smtClean="0"/>
              <a:pPr/>
              <a:t>‹#›</a:t>
            </a:fld>
            <a:endParaRPr lang="ru-RU"/>
          </a:p>
        </p:txBody>
      </p:sp>
    </p:spTree>
  </p:cSld>
  <p:clrMapOvr>
    <a:masterClrMapping/>
  </p:clrMapOvr>
  <p:transition spd="slow">
    <p:cover dir="l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F5DB02D-C025-4C68-B533-D259A1EA8BC5}" type="slidenum">
              <a:rPr lang="ru-RU" smtClean="0"/>
              <a:pPr/>
              <a:t>‹#›</a:t>
            </a:fld>
            <a:endParaRPr lang="ru-RU"/>
          </a:p>
        </p:txBody>
      </p:sp>
    </p:spTree>
  </p:cSld>
  <p:clrMapOvr>
    <a:masterClrMapping/>
  </p:clrMapOvr>
  <p:transition spd="slow">
    <p:cover dir="l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1720539-3A2F-4AEC-8F3F-E3C241D68338}" type="slidenum">
              <a:rPr lang="ru-RU" smtClean="0"/>
              <a:pPr/>
              <a:t>‹#›</a:t>
            </a:fld>
            <a:endParaRPr lang="ru-RU"/>
          </a:p>
        </p:txBody>
      </p:sp>
    </p:spTree>
  </p:cSld>
  <p:clrMapOvr>
    <a:masterClrMapping/>
  </p:clrMapOvr>
  <p:transition spd="slow">
    <p:cover dir="l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8258207-E310-451B-AFA6-E3C3AE948594}" type="slidenum">
              <a:rPr lang="ru-RU" smtClean="0"/>
              <a:pPr/>
              <a:t>‹#›</a:t>
            </a:fld>
            <a:endParaRPr lang="ru-RU"/>
          </a:p>
        </p:txBody>
      </p:sp>
    </p:spTree>
  </p:cSld>
  <p:clrMapOvr>
    <a:masterClrMapping/>
  </p:clrMapOvr>
  <p:transition spd="slow">
    <p:cover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97D2BBE-6338-4F77-9A79-9A373DCFD61C}" type="slidenum">
              <a:rPr lang="ru-RU" smtClean="0"/>
              <a:pPr/>
              <a:t>‹#›</a:t>
            </a:fld>
            <a:endParaRPr lang="ru-RU"/>
          </a:p>
        </p:txBody>
      </p:sp>
    </p:spTree>
  </p:cSld>
  <p:clrMapOvr>
    <a:masterClrMapping/>
  </p:clrMapOvr>
  <p:transition spd="slow">
    <p:cover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DB69657-0643-4AA4-8B22-A60EEEA82048}" type="slidenum">
              <a:rPr lang="ru-RU" smtClean="0"/>
              <a:pPr/>
              <a:t>‹#›</a:t>
            </a:fld>
            <a:endParaRPr lang="ru-RU"/>
          </a:p>
        </p:txBody>
      </p:sp>
    </p:spTree>
  </p:cSld>
  <p:clrMapOvr>
    <a:masterClrMapping/>
  </p:clrMapOvr>
  <p:transition spd="slow">
    <p:cover dir="l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ED218B7-E28F-41C3-A15F-589ACD618B3F}" type="slidenum">
              <a:rPr lang="ru-RU" smtClean="0"/>
              <a:pPr/>
              <a:t>‹#›</a:t>
            </a:fld>
            <a:endParaRPr lang="ru-RU"/>
          </a:p>
        </p:txBody>
      </p:sp>
    </p:spTree>
  </p:cSld>
  <p:clrMapOvr>
    <a:masterClrMapping/>
  </p:clrMapOvr>
  <p:transition spd="slow">
    <p:cover dir="l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74B51AB-848E-4A8F-86F7-A17FFF4F6068}" type="slidenum">
              <a:rPr lang="ru-RU" smtClean="0"/>
              <a:pPr/>
              <a:t>‹#›</a:t>
            </a:fld>
            <a:endParaRPr lang="ru-RU"/>
          </a:p>
        </p:txBody>
      </p:sp>
    </p:spTree>
  </p:cSld>
  <p:clrMapOvr>
    <a:masterClrMapping/>
  </p:clrMapOvr>
  <p:transition spd="slow">
    <p:cover dir="l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4ADA7AE-114B-4F33-B34E-273613912602}" type="slidenum">
              <a:rPr lang="ru-RU" smtClean="0"/>
              <a:pPr/>
              <a:t>‹#›</a:t>
            </a:fld>
            <a:endParaRPr lang="ru-RU"/>
          </a:p>
        </p:txBody>
      </p:sp>
    </p:spTree>
  </p:cSld>
  <p:clrMapOvr>
    <a:masterClrMapping/>
  </p:clrMapOvr>
  <p:transition spd="slow">
    <p:cover dir="l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AA24214-62BB-4814-AA97-97AF1C2086AD}" type="slidenum">
              <a:rPr lang="ru-RU" smtClean="0"/>
              <a:pPr/>
              <a:t>‹#›</a:t>
            </a:fld>
            <a:endParaRPr lang="ru-RU"/>
          </a:p>
        </p:txBody>
      </p:sp>
    </p:spTree>
  </p:cSld>
  <p:clrMapOvr>
    <a:masterClrMapping/>
  </p:clrMapOvr>
  <p:transition spd="slow">
    <p:cover dir="l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ED19861-3C3A-4E0A-BE4C-1DB8429E2E81}"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spd="slow">
    <p:cover dir="l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528A350-85F2-4608-B0A9-20AE56CE415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slow">
    <p:cover dir="ld"/>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7202" y="6215082"/>
            <a:ext cx="8426798" cy="320024"/>
          </a:xfrm>
        </p:spPr>
        <p:txBody>
          <a:bodyPr>
            <a:normAutofit fontScale="90000"/>
          </a:bodyPr>
          <a:lstStyle/>
          <a:p>
            <a:endParaRPr lang="ru-RU" dirty="0"/>
          </a:p>
        </p:txBody>
      </p:sp>
      <p:sp>
        <p:nvSpPr>
          <p:cNvPr id="3" name="Содержимое 2"/>
          <p:cNvSpPr>
            <a:spLocks noGrp="1"/>
          </p:cNvSpPr>
          <p:nvPr>
            <p:ph idx="1"/>
          </p:nvPr>
        </p:nvSpPr>
        <p:spPr>
          <a:xfrm>
            <a:off x="357158" y="428604"/>
            <a:ext cx="8786842" cy="6240756"/>
          </a:xfrm>
        </p:spPr>
        <p:txBody>
          <a:bodyPr>
            <a:normAutofit/>
          </a:bodyPr>
          <a:lstStyle/>
          <a:p>
            <a:pPr>
              <a:buNone/>
            </a:pPr>
            <a:endParaRPr lang="ru-RU" dirty="0" smtClean="0"/>
          </a:p>
          <a:p>
            <a:r>
              <a:rPr lang="ru-RU" dirty="0" smtClean="0"/>
              <a:t>          </a:t>
            </a:r>
          </a:p>
          <a:p>
            <a:r>
              <a:rPr lang="ru-RU" dirty="0" smtClean="0"/>
              <a:t>                   </a:t>
            </a:r>
          </a:p>
          <a:p>
            <a:r>
              <a:rPr lang="ru-RU" dirty="0" smtClean="0"/>
              <a:t>         </a:t>
            </a:r>
          </a:p>
          <a:p>
            <a:r>
              <a:rPr lang="ru-RU" dirty="0" smtClean="0"/>
              <a:t>       « Формирование  познавательного   интереса на уроках физики ,с  помощью современных образовательных технологий»</a:t>
            </a:r>
          </a:p>
          <a:p>
            <a:r>
              <a:rPr lang="ru-RU" dirty="0" smtClean="0"/>
              <a:t>              Автор:  </a:t>
            </a:r>
            <a:r>
              <a:rPr lang="ru-RU" dirty="0" err="1" smtClean="0"/>
              <a:t>Ветчинова</a:t>
            </a:r>
            <a:r>
              <a:rPr lang="ru-RU" dirty="0" smtClean="0"/>
              <a:t> </a:t>
            </a:r>
            <a:r>
              <a:rPr lang="ru-RU" dirty="0" err="1" smtClean="0"/>
              <a:t>Е.Е:учитель</a:t>
            </a:r>
            <a:r>
              <a:rPr lang="ru-RU" dirty="0" smtClean="0"/>
              <a:t> физики и математики первой категории МОБУ «</a:t>
            </a:r>
            <a:r>
              <a:rPr lang="ru-RU" dirty="0" err="1" smtClean="0"/>
              <a:t>Паникинская</a:t>
            </a:r>
            <a:r>
              <a:rPr lang="ru-RU" dirty="0" smtClean="0"/>
              <a:t> средняя общеобразовательная школа»</a:t>
            </a:r>
          </a:p>
          <a:p>
            <a:pPr lvl="8"/>
            <a:endParaRPr lang="ru-RU" dirty="0"/>
          </a:p>
        </p:txBody>
      </p:sp>
      <p:pic>
        <p:nvPicPr>
          <p:cNvPr id="6" name="Рисунок 5" descr="http://im2-tub-ru.yandex.net/i?id=173326213-28-72&amp;n=21"/>
          <p:cNvPicPr/>
          <p:nvPr/>
        </p:nvPicPr>
        <p:blipFill>
          <a:blip r:embed="rId2"/>
          <a:srcRect/>
          <a:stretch>
            <a:fillRect/>
          </a:stretch>
        </p:blipFill>
        <p:spPr bwMode="auto">
          <a:xfrm>
            <a:off x="891042" y="517884"/>
            <a:ext cx="2816862" cy="1785950"/>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857232"/>
            <a:ext cx="8641080" cy="6000768"/>
          </a:xfrm>
        </p:spPr>
        <p:txBody>
          <a:bodyPr>
            <a:normAutofit/>
          </a:bodyPr>
          <a:lstStyle/>
          <a:p>
            <a:endParaRPr lang="ru-RU" dirty="0" smtClean="0"/>
          </a:p>
          <a:p>
            <a:endParaRPr lang="ru-RU" dirty="0" smtClean="0"/>
          </a:p>
          <a:p>
            <a:endParaRPr lang="ru-RU" dirty="0" smtClean="0"/>
          </a:p>
          <a:p>
            <a:r>
              <a:rPr lang="ru-RU" dirty="0" smtClean="0"/>
              <a:t>Основная цель в моей работе с учащимися состоит в том, чтобы </a:t>
            </a:r>
            <a:r>
              <a:rPr lang="ru-RU" i="1" dirty="0" smtClean="0"/>
              <a:t>систематически возбуждать, развивать и укреплять познавательный интерес обучающихся и как важный мотив учения, и как стойкую черту личности, и как мощное средство воспитывающего обучения, повышая его качество на уроках физики.</a:t>
            </a:r>
            <a:r>
              <a:rPr lang="ru-RU" dirty="0" smtClean="0"/>
              <a:t/>
            </a:r>
            <a:br>
              <a:rPr lang="ru-RU" dirty="0" smtClean="0"/>
            </a:br>
            <a:r>
              <a:rPr lang="ru-RU" dirty="0" smtClean="0"/>
              <a:t/>
            </a:r>
            <a:br>
              <a:rPr lang="ru-RU" dirty="0" smtClean="0"/>
            </a:br>
            <a:endParaRPr lang="ru-RU" dirty="0"/>
          </a:p>
        </p:txBody>
      </p:sp>
      <p:pic>
        <p:nvPicPr>
          <p:cNvPr id="4" name="Рисунок 3" descr="C:\Users\1\Desktop\фото кл часа и урока физики\Фото-0005.jpg"/>
          <p:cNvPicPr/>
          <p:nvPr/>
        </p:nvPicPr>
        <p:blipFill>
          <a:blip r:embed="rId2" cstate="print"/>
          <a:srcRect/>
          <a:stretch>
            <a:fillRect/>
          </a:stretch>
        </p:blipFill>
        <p:spPr bwMode="auto">
          <a:xfrm>
            <a:off x="357158" y="214290"/>
            <a:ext cx="4286280" cy="2071702"/>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4786346" cy="6286544"/>
          </a:xfrm>
        </p:spPr>
        <p:txBody>
          <a:bodyPr>
            <a:normAutofit fontScale="92500" lnSpcReduction="10000"/>
          </a:bodyPr>
          <a:lstStyle/>
          <a:p>
            <a:r>
              <a:rPr lang="ru-RU" dirty="0" smtClean="0"/>
              <a:t>Сегодня </a:t>
            </a:r>
            <a:r>
              <a:rPr lang="ru-RU" dirty="0" smtClean="0"/>
              <a:t>особенно важно развивать познавательную деятельность обучающихся, формировать интерес к процессу познания, к способам поиска, усвоения, переработки и применения информации, что позволило бы школьникам быть субъектом учения, легко ориентироваться в современном быстро меняющемся мире.</a:t>
            </a:r>
          </a:p>
          <a:p>
            <a:endParaRPr lang="ru-RU" dirty="0"/>
          </a:p>
        </p:txBody>
      </p:sp>
      <p:pic>
        <p:nvPicPr>
          <p:cNvPr id="2050" name="Picture 2" descr="C:\Users\1\Desktop\Новая папка (8)\Фото-0067.jpg"/>
          <p:cNvPicPr>
            <a:picLocks noChangeAspect="1" noChangeArrowheads="1"/>
          </p:cNvPicPr>
          <p:nvPr/>
        </p:nvPicPr>
        <p:blipFill>
          <a:blip r:embed="rId2"/>
          <a:srcRect/>
          <a:stretch>
            <a:fillRect/>
          </a:stretch>
        </p:blipFill>
        <p:spPr bwMode="auto">
          <a:xfrm>
            <a:off x="4714876" y="428604"/>
            <a:ext cx="4143340" cy="5857916"/>
          </a:xfrm>
          <a:prstGeom prst="rect">
            <a:avLst/>
          </a:prstGeom>
          <a:noFill/>
        </p:spPr>
      </p:pic>
    </p:spTree>
  </p:cSld>
  <p:clrMapOvr>
    <a:masterClrMapping/>
  </p:clrMapOvr>
  <p:transition spd="slow">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dirty="0" smtClean="0"/>
              <a:t>Создаются новые технологии, разрабатываются новые методики преподавания, появляются нестандартные формы проведения уроков, вариативные программы и учебники и т. д. Успех во многом зависит от мастерства учителя. Однако нужного результата можно не достичь, если не учитывать индивидуальные особенности ребенка.</a:t>
            </a:r>
          </a:p>
          <a:p>
            <a:endParaRPr lang="ru-RU" dirty="0"/>
          </a:p>
        </p:txBody>
      </p:sp>
    </p:spTree>
  </p:cSld>
  <p:clrMapOvr>
    <a:masterClrMapping/>
  </p:clrMapOvr>
  <p:transition spd="slow">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10000"/>
          </a:bodyPr>
          <a:lstStyle/>
          <a:p>
            <a:r>
              <a:rPr lang="ru-RU" dirty="0" smtClean="0"/>
              <a:t>Особенно важна в настоящее время проблема развития творческих способностей обучающихся, ведь сейчас первостепенной задачей стало воспитание ученика творческой личностью средствами каждого учебного предмета. Человеку нашего века необходимо многое: и поэзия Пушкина, и чарующая музыка Бетховена, , и самая поэтическая из всех научных теорий мира – теория относительности Эйнштейна, и космонавтика, и бионика, и микроэлектроника, и строгость математических и физических формул.</a:t>
            </a:r>
          </a:p>
          <a:p>
            <a:endParaRPr lang="ru-RU" dirty="0"/>
          </a:p>
        </p:txBody>
      </p:sp>
    </p:spTree>
  </p:cSld>
  <p:clrMapOvr>
    <a:masterClrMapping/>
  </p:clrMapOvr>
  <p:transition spd="slow">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212484" cy="5756168"/>
          </a:xfrm>
        </p:spPr>
        <p:txBody>
          <a:bodyPr>
            <a:normAutofit/>
          </a:bodyPr>
          <a:lstStyle/>
          <a:p>
            <a:r>
              <a:rPr lang="ru-RU" dirty="0" smtClean="0"/>
              <a:t> Чтобы учение не превратилось для ребят в скучное и однообразное занятие, нужно на каждом уроке вызывать у ребят приятное ощущение новизны познаваемого.</a:t>
            </a:r>
          </a:p>
          <a:p>
            <a:r>
              <a:rPr lang="ru-RU" dirty="0" smtClean="0"/>
              <a:t>Знакомясь с множеством современных педагогических технологий по направлениям модернизации, я выбрала технологии на основе активизации и интенсификации деятельности обучающихся. Принцип активности ребенка в процессе обучения был и остается одним из основных.</a:t>
            </a:r>
          </a:p>
          <a:p>
            <a:endParaRPr lang="ru-RU" dirty="0"/>
          </a:p>
        </p:txBody>
      </p:sp>
    </p:spTree>
  </p:cSld>
  <p:clrMapOvr>
    <a:masterClrMapping/>
  </p:clrMapOvr>
  <p:transition spd="slow">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283922" cy="5756168"/>
          </a:xfrm>
        </p:spPr>
        <p:txBody>
          <a:bodyPr>
            <a:normAutofit lnSpcReduction="10000"/>
          </a:bodyPr>
          <a:lstStyle/>
          <a:p>
            <a:r>
              <a:rPr lang="ru-RU" dirty="0" smtClean="0"/>
              <a:t>В нашей школе есть компьютерный класс , в котором работают 12 компьютеров ,а также в каждом кабинет есть </a:t>
            </a:r>
            <a:r>
              <a:rPr lang="ru-RU" dirty="0" err="1" smtClean="0"/>
              <a:t>компьтер</a:t>
            </a:r>
            <a:r>
              <a:rPr lang="ru-RU" dirty="0" smtClean="0"/>
              <a:t> и доступ к сети Интернет. .У в всех обучающихся есть компьютеры дома. Это способствует внедрению новых педагогических технологий в учебно-воспитательный процесс.</a:t>
            </a:r>
          </a:p>
          <a:p>
            <a:r>
              <a:rPr lang="ru-RU" dirty="0" smtClean="0"/>
              <a:t>Стараясь повысить эффективность уроков, использую инновационные технологии: проблемного обучения, зачетную систему, элементы технологии уровневой дифференциации, </a:t>
            </a:r>
            <a:r>
              <a:rPr lang="ru-RU" dirty="0" err="1" smtClean="0"/>
              <a:t>здоровьесберегающие</a:t>
            </a:r>
            <a:r>
              <a:rPr lang="ru-RU" dirty="0" smtClean="0"/>
              <a:t> технологии.</a:t>
            </a:r>
          </a:p>
          <a:p>
            <a:endParaRPr lang="ru-RU" dirty="0"/>
          </a:p>
        </p:txBody>
      </p:sp>
    </p:spTree>
  </p:cSld>
  <p:clrMapOvr>
    <a:masterClrMapping/>
  </p:clrMapOvr>
  <p:transition spd="slow">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212484" cy="5827606"/>
          </a:xfrm>
        </p:spPr>
        <p:txBody>
          <a:bodyPr>
            <a:normAutofit/>
          </a:bodyPr>
          <a:lstStyle/>
          <a:p>
            <a:r>
              <a:rPr lang="ru-RU" dirty="0" smtClean="0"/>
              <a:t>Использование современных образовательных технологий позволяет рационально организовать процесс обучения, добиваться хороших результатов:</a:t>
            </a:r>
          </a:p>
          <a:p>
            <a:pPr lvl="0"/>
            <a:r>
              <a:rPr lang="ru-RU" dirty="0" smtClean="0"/>
              <a:t>Проблемное обучение</a:t>
            </a:r>
          </a:p>
          <a:p>
            <a:pPr lvl="0"/>
            <a:r>
              <a:rPr lang="ru-RU" dirty="0" smtClean="0"/>
              <a:t>Информационно-коммуникационные технологии</a:t>
            </a:r>
          </a:p>
          <a:p>
            <a:pPr lvl="0"/>
            <a:r>
              <a:rPr lang="ru-RU" dirty="0" smtClean="0"/>
              <a:t>Научно-исследовательская и проектная деятельность</a:t>
            </a:r>
          </a:p>
          <a:p>
            <a:pPr lvl="0"/>
            <a:r>
              <a:rPr lang="ru-RU" dirty="0" smtClean="0"/>
              <a:t>Интерактивное обучение</a:t>
            </a:r>
          </a:p>
          <a:p>
            <a:pPr lvl="0"/>
            <a:r>
              <a:rPr lang="ru-RU" dirty="0" smtClean="0"/>
              <a:t>Решение творческих задач</a:t>
            </a:r>
          </a:p>
          <a:p>
            <a:endParaRPr lang="ru-RU" dirty="0"/>
          </a:p>
        </p:txBody>
      </p:sp>
    </p:spTree>
  </p:cSld>
  <p:clrMapOvr>
    <a:masterClrMapping/>
  </p:clrMapOvr>
  <p:transition spd="slow">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426798" cy="5613292"/>
          </a:xfrm>
        </p:spPr>
        <p:txBody>
          <a:bodyPr>
            <a:normAutofit fontScale="62500" lnSpcReduction="20000"/>
          </a:bodyPr>
          <a:lstStyle/>
          <a:p>
            <a:r>
              <a:rPr lang="ru-RU" dirty="0" smtClean="0"/>
              <a:t>Компьютерные технологии на уроках физики предполагают:</a:t>
            </a:r>
          </a:p>
          <a:p>
            <a:pPr lvl="0"/>
            <a:r>
              <a:rPr lang="ru-RU" dirty="0" smtClean="0"/>
              <a:t>использование мультимедиа-технологий при изучении учебного материала;</a:t>
            </a:r>
          </a:p>
          <a:p>
            <a:pPr lvl="0"/>
            <a:r>
              <a:rPr lang="ru-RU" dirty="0" smtClean="0"/>
              <a:t>интенсивное использование компьютеров как инструмент повседневной учебной работы учащихся и педагогов;</a:t>
            </a:r>
          </a:p>
          <a:p>
            <a:pPr lvl="0"/>
            <a:r>
              <a:rPr lang="ru-RU" dirty="0" smtClean="0"/>
              <a:t>изменение содержания обучения физики;</a:t>
            </a:r>
          </a:p>
          <a:p>
            <a:pPr lvl="0"/>
            <a:r>
              <a:rPr lang="ru-RU" dirty="0" smtClean="0"/>
              <a:t>реализация </a:t>
            </a:r>
            <a:r>
              <a:rPr lang="ru-RU" dirty="0" err="1" smtClean="0"/>
              <a:t>межпредметных</a:t>
            </a:r>
            <a:r>
              <a:rPr lang="ru-RU" dirty="0" smtClean="0"/>
              <a:t> связей физики с другими учебными предметами;</a:t>
            </a:r>
          </a:p>
          <a:p>
            <a:pPr lvl="0"/>
            <a:r>
              <a:rPr lang="ru-RU" dirty="0" smtClean="0"/>
              <a:t>разработку методов самостоятельной поисковой и исследовательской работы учащихся в ходе выполнения учебных телекоммуникационных проектов;</a:t>
            </a:r>
          </a:p>
          <a:p>
            <a:pPr lvl="0"/>
            <a:r>
              <a:rPr lang="ru-RU" dirty="0" smtClean="0"/>
              <a:t>обучения обучающихся методом коллективного решения проблем;</a:t>
            </a:r>
          </a:p>
          <a:p>
            <a:pPr lvl="0"/>
            <a:r>
              <a:rPr lang="ru-RU" dirty="0" smtClean="0"/>
              <a:t>поиск и обработка информации в рамках изучаемого материала с использованием Интернет;</a:t>
            </a:r>
          </a:p>
          <a:p>
            <a:pPr lvl="0"/>
            <a:r>
              <a:rPr lang="ru-RU" dirty="0" smtClean="0"/>
              <a:t>использование электронных таблиц для решения задач;</a:t>
            </a:r>
          </a:p>
          <a:p>
            <a:pPr lvl="0"/>
            <a:r>
              <a:rPr lang="ru-RU" dirty="0" smtClean="0"/>
              <a:t>проведение виртуальных практикумов и лабораторных работ;</a:t>
            </a:r>
          </a:p>
          <a:p>
            <a:r>
              <a:rPr lang="ru-RU" dirty="0" smtClean="0"/>
              <a:t>подготовку учителей к работе с новым содержанием, новыми методами и организационными формами обучения</a:t>
            </a:r>
            <a:endParaRPr lang="ru-RU" dirty="0"/>
          </a:p>
        </p:txBody>
      </p:sp>
    </p:spTree>
  </p:cSld>
  <p:clrMapOvr>
    <a:masterClrMapping/>
  </p:clrMapOvr>
  <p:transition spd="slow">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715016"/>
            <a:ext cx="8069608" cy="320024"/>
          </a:xfrm>
        </p:spPr>
        <p:txBody>
          <a:bodyPr>
            <a:normAutofit fontScale="90000"/>
          </a:bodyPr>
          <a:lstStyle/>
          <a:p>
            <a:endParaRPr lang="ru-RU" dirty="0"/>
          </a:p>
        </p:txBody>
      </p:sp>
      <p:sp>
        <p:nvSpPr>
          <p:cNvPr id="3" name="Содержимое 2"/>
          <p:cNvSpPr>
            <a:spLocks noGrp="1"/>
          </p:cNvSpPr>
          <p:nvPr>
            <p:ph idx="1"/>
          </p:nvPr>
        </p:nvSpPr>
        <p:spPr>
          <a:xfrm>
            <a:off x="502920" y="530352"/>
            <a:ext cx="8283922" cy="5684730"/>
          </a:xfrm>
        </p:spPr>
        <p:txBody>
          <a:bodyPr>
            <a:normAutofit/>
          </a:bodyPr>
          <a:lstStyle/>
          <a:p>
            <a:r>
              <a:rPr lang="ru-RU" dirty="0" smtClean="0"/>
              <a:t>Компьютерные средства обучения называют интерактивными, так как они обладают способностью «откликаться» на действия ученика и учителя, «вступать» с ними в диалог, что и составляет главную особенность методик компьютерного обучения. Совершенно уникальные возможности для диалога ребенка с наукой и культурой, интерактивное общение предоставляет Всемирная компьютерная сеть – INTERNET.</a:t>
            </a:r>
          </a:p>
          <a:p>
            <a:endParaRPr lang="ru-RU" dirty="0"/>
          </a:p>
        </p:txBody>
      </p:sp>
    </p:spTree>
  </p:cSld>
  <p:clrMapOvr>
    <a:masterClrMapping/>
  </p:clrMapOvr>
  <p:transition spd="slow">
    <p:cover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212484" cy="5541854"/>
          </a:xfrm>
        </p:spPr>
        <p:txBody>
          <a:bodyPr>
            <a:normAutofit lnSpcReduction="10000"/>
          </a:bodyPr>
          <a:lstStyle/>
          <a:p>
            <a:r>
              <a:rPr lang="ru-RU" dirty="0" smtClean="0"/>
              <a:t>Оснащенность нашей школы компьютерами дает возможность использовать на уроках компьютерные технологии. Они используются мною как способ диагностирования знаний обучающихся, средство обучения, источник информации .Без компьютера теперь обходится редкий урок физики, потому что это одновременно и телевизор, и магнитофон, и экспериментальная установка, и справочник, и задачник, и средство контроля знаний.</a:t>
            </a:r>
          </a:p>
          <a:p>
            <a:endParaRPr lang="ru-RU" dirty="0"/>
          </a:p>
        </p:txBody>
      </p:sp>
    </p:spTree>
  </p:cSld>
  <p:clrMapOvr>
    <a:masterClrMapping/>
  </p:clrMapOvr>
  <p:transition spd="slow">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02920" y="530352"/>
            <a:ext cx="8641080" cy="5899044"/>
          </a:xfrm>
        </p:spPr>
        <p:txBody>
          <a:bodyPr>
            <a:normAutofit/>
          </a:bodyPr>
          <a:lstStyle/>
          <a:p>
            <a:r>
              <a:rPr lang="ru-RU" dirty="0" smtClean="0"/>
              <a:t>Анатоль Франс</a:t>
            </a:r>
          </a:p>
          <a:p>
            <a:r>
              <a:rPr lang="ru-RU" dirty="0" smtClean="0"/>
              <a:t>          "Не пытайтесь удовлетворить своё</a:t>
            </a:r>
          </a:p>
          <a:p>
            <a:r>
              <a:rPr lang="ru-RU" dirty="0" smtClean="0"/>
              <a:t>           тщеславие, стараясь научить кого-</a:t>
            </a:r>
          </a:p>
          <a:p>
            <a:r>
              <a:rPr lang="ru-RU" dirty="0" smtClean="0"/>
              <a:t>           то слишком многому. Разбудить в</a:t>
            </a:r>
          </a:p>
          <a:p>
            <a:r>
              <a:rPr lang="ru-RU" dirty="0" smtClean="0"/>
              <a:t>           человеке любопытство. Достаточно </a:t>
            </a:r>
          </a:p>
          <a:p>
            <a:pPr>
              <a:buNone/>
            </a:pPr>
            <a:r>
              <a:rPr lang="ru-RU" dirty="0" smtClean="0"/>
              <a:t>             приоткрыть разуму дверь, не</a:t>
            </a:r>
          </a:p>
          <a:p>
            <a:pPr>
              <a:buNone/>
            </a:pPr>
            <a:r>
              <a:rPr lang="ru-RU" dirty="0" smtClean="0"/>
              <a:t>             перегружая его, просто заронить</a:t>
            </a:r>
          </a:p>
          <a:p>
            <a:pPr>
              <a:buNone/>
            </a:pPr>
            <a:r>
              <a:rPr lang="ru-RU" dirty="0" smtClean="0"/>
              <a:t>             в него искру. Если там есть чему </a:t>
            </a:r>
          </a:p>
          <a:p>
            <a:pPr>
              <a:buNone/>
            </a:pPr>
            <a:r>
              <a:rPr lang="ru-RU" dirty="0" smtClean="0"/>
              <a:t>             гореть, разум будет охвачен        пламенем". </a:t>
            </a:r>
          </a:p>
          <a:p>
            <a:r>
              <a:rPr lang="ru-RU" dirty="0" smtClean="0"/>
              <a:t> </a:t>
            </a:r>
          </a:p>
          <a:p>
            <a:endParaRPr lang="ru-RU" dirty="0" smtClean="0"/>
          </a:p>
          <a:p>
            <a:endParaRPr lang="ru-RU" dirty="0"/>
          </a:p>
        </p:txBody>
      </p:sp>
      <p:pic>
        <p:nvPicPr>
          <p:cNvPr id="4" name="Рисунок 3" descr="Анатоль Франс"/>
          <p:cNvPicPr/>
          <p:nvPr/>
        </p:nvPicPr>
        <p:blipFill>
          <a:blip r:embed="rId2"/>
          <a:srcRect/>
          <a:stretch>
            <a:fillRect/>
          </a:stretch>
        </p:blipFill>
        <p:spPr bwMode="auto">
          <a:xfrm>
            <a:off x="357158" y="1071546"/>
            <a:ext cx="1857388" cy="2071702"/>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212484" cy="5470416"/>
          </a:xfrm>
        </p:spPr>
        <p:txBody>
          <a:bodyPr>
            <a:normAutofit/>
          </a:bodyPr>
          <a:lstStyle/>
          <a:p>
            <a:r>
              <a:rPr lang="ru-RU" dirty="0" smtClean="0"/>
              <a:t>Информационные технологии повышают информативность урока, эффективность обучения, придают уроку динамизм и выразительность.</a:t>
            </a:r>
          </a:p>
          <a:p>
            <a:r>
              <a:rPr lang="ru-RU" dirty="0" smtClean="0"/>
              <a:t>Известно, что в среднем с помощью органов слуха усваивается лишь 15% информации, с помощью органов зрения 25%. А если воздействовать на органы восприятия комбинированно, усвоенными окажутся около 65% информации.</a:t>
            </a:r>
          </a:p>
          <a:p>
            <a:endParaRPr lang="ru-RU" dirty="0"/>
          </a:p>
        </p:txBody>
      </p:sp>
    </p:spTree>
  </p:cSld>
  <p:clrMapOvr>
    <a:masterClrMapping/>
  </p:clrMapOvr>
  <p:transition spd="slow">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857892"/>
            <a:ext cx="8355360" cy="177148"/>
          </a:xfrm>
        </p:spPr>
        <p:txBody>
          <a:bodyPr>
            <a:normAutofit fontScale="90000"/>
          </a:bodyPr>
          <a:lstStyle/>
          <a:p>
            <a:endParaRPr lang="ru-RU" dirty="0"/>
          </a:p>
        </p:txBody>
      </p:sp>
      <p:sp>
        <p:nvSpPr>
          <p:cNvPr id="3" name="Содержимое 2"/>
          <p:cNvSpPr>
            <a:spLocks noGrp="1"/>
          </p:cNvSpPr>
          <p:nvPr>
            <p:ph idx="1"/>
          </p:nvPr>
        </p:nvSpPr>
        <p:spPr>
          <a:xfrm>
            <a:off x="502920" y="530352"/>
            <a:ext cx="8141046" cy="5470416"/>
          </a:xfrm>
        </p:spPr>
        <p:txBody>
          <a:bodyPr>
            <a:normAutofit lnSpcReduction="10000"/>
          </a:bodyPr>
          <a:lstStyle/>
          <a:p>
            <a:r>
              <a:rPr lang="ru-RU" dirty="0" smtClean="0"/>
              <a:t>На уроках я использую </a:t>
            </a:r>
            <a:r>
              <a:rPr lang="ru-RU" dirty="0" err="1" smtClean="0"/>
              <a:t>мультимедийный</a:t>
            </a:r>
            <a:r>
              <a:rPr lang="ru-RU" dirty="0" smtClean="0"/>
              <a:t> проектор. Благодаря этому записи всем в классе хорошо видны, более чётки, ясны и образцовы.</a:t>
            </a:r>
          </a:p>
          <a:p>
            <a:r>
              <a:rPr lang="ru-RU" dirty="0" smtClean="0"/>
              <a:t>Благодаря использованию информационных технологий на уроке я показываю фрагменты видеофильмов, редкие фотографии, графики, формулы, анимацию изучаемых процессов и явлений, работу технических устройств и экспериментальных установок, можно послушать музыку и речь, обратиться к интерактивным лекциям</a:t>
            </a:r>
            <a:endParaRPr lang="ru-RU" dirty="0"/>
          </a:p>
        </p:txBody>
      </p:sp>
    </p:spTree>
  </p:cSld>
  <p:clrMapOvr>
    <a:masterClrMapping/>
  </p:clrMapOvr>
  <p:transition spd="slow">
    <p:cover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dirty="0" smtClean="0"/>
              <a:t>С помощью компьютера можно показать такие явления и эксперименты, которые недоступны непосредственному наблюдению, например, эволюцию звезд, ядерные превращения, квантование электронных орбит и т.п. Демонстрация опытов, микропроцессов, которые нельзя проделать в школе, возможна без показа реальных экспериментов.</a:t>
            </a:r>
          </a:p>
          <a:p>
            <a:endParaRPr lang="ru-RU" dirty="0"/>
          </a:p>
        </p:txBody>
      </p:sp>
    </p:spTree>
  </p:cSld>
  <p:clrMapOvr>
    <a:masterClrMapping/>
  </p:clrMapOvr>
  <p:transition spd="slow">
    <p:cover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141046" cy="5470416"/>
          </a:xfrm>
        </p:spPr>
        <p:txBody>
          <a:bodyPr>
            <a:normAutofit/>
          </a:bodyPr>
          <a:lstStyle/>
          <a:p>
            <a:r>
              <a:rPr lang="ru-RU" dirty="0" smtClean="0"/>
              <a:t>При подготовке обучающихся к сдаче Единого Государственного Экзамена использование информационных технологий можно определить в следующих направлениях: проведение локального тестирования и диагностики; поиск и обработка информации в рамках подготовки к ЕГЭ с использованием сети Интернет (</a:t>
            </a:r>
            <a:r>
              <a:rPr lang="ru-RU" dirty="0" err="1" smtClean="0"/>
              <a:t>например,обучающиеся</a:t>
            </a:r>
            <a:r>
              <a:rPr lang="ru-RU" dirty="0" smtClean="0"/>
              <a:t> решают интерактивные тесты на сайте ФИПИ)</a:t>
            </a:r>
            <a:endParaRPr lang="ru-RU" dirty="0"/>
          </a:p>
        </p:txBody>
      </p:sp>
    </p:spTree>
  </p:cSld>
  <p:clrMapOvr>
    <a:masterClrMapping/>
  </p:clrMapOvr>
  <p:transition spd="slow">
    <p:cover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283922" cy="5613292"/>
          </a:xfrm>
        </p:spPr>
        <p:txBody>
          <a:bodyPr>
            <a:normAutofit lnSpcReduction="10000"/>
          </a:bodyPr>
          <a:lstStyle/>
          <a:p>
            <a:r>
              <a:rPr lang="ru-RU" dirty="0" smtClean="0"/>
              <a:t>К наиболее эффективным и инновационным формам представления материала следует отнести </a:t>
            </a:r>
            <a:r>
              <a:rPr lang="ru-RU" dirty="0" err="1" smtClean="0"/>
              <a:t>мультимедийные</a:t>
            </a:r>
            <a:r>
              <a:rPr lang="ru-RU" dirty="0" smtClean="0"/>
              <a:t> презентации. Использование </a:t>
            </a:r>
            <a:r>
              <a:rPr lang="ru-RU" dirty="0" err="1" smtClean="0"/>
              <a:t>мультимедийных</a:t>
            </a:r>
            <a:r>
              <a:rPr lang="ru-RU" dirty="0" smtClean="0"/>
              <a:t> презентаций целесообразно на любом этапе урока, что позволяет мне оперативно сочетать разнообразные средства обучения, способствующие более глубокому и осознанному усвоению изучаемого материала, экономии времени на уроке, насыщению его информацией</a:t>
            </a:r>
            <a:endParaRPr lang="ru-RU" dirty="0"/>
          </a:p>
        </p:txBody>
      </p:sp>
    </p:spTree>
  </p:cSld>
  <p:clrMapOvr>
    <a:masterClrMapping/>
  </p:clrMapOvr>
  <p:transition spd="slow">
    <p:cover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30352"/>
            <a:ext cx="8643998" cy="5256102"/>
          </a:xfrm>
        </p:spPr>
        <p:txBody>
          <a:bodyPr/>
          <a:lstStyle/>
          <a:p>
            <a:r>
              <a:rPr lang="ru-RU" dirty="0" smtClean="0"/>
              <a:t>Презентация дает мне возможность проявить творчество и индивидуальность. Дети и сами охотно составляют презентации и используют их в своих ответах на уроке. В кабинете физики уже накоплена коллекция данных презентаций.</a:t>
            </a:r>
          </a:p>
          <a:p>
            <a:endParaRPr lang="ru-RU" dirty="0"/>
          </a:p>
        </p:txBody>
      </p:sp>
      <p:pic>
        <p:nvPicPr>
          <p:cNvPr id="1026" name="Picture 2" descr="C:\Users\1\Desktop\Новая папка (8)\Фото-0073.jpg"/>
          <p:cNvPicPr>
            <a:picLocks noChangeAspect="1" noChangeArrowheads="1"/>
          </p:cNvPicPr>
          <p:nvPr/>
        </p:nvPicPr>
        <p:blipFill>
          <a:blip r:embed="rId2"/>
          <a:srcRect/>
          <a:stretch>
            <a:fillRect/>
          </a:stretch>
        </p:blipFill>
        <p:spPr bwMode="auto">
          <a:xfrm>
            <a:off x="3071802" y="3357562"/>
            <a:ext cx="5715040" cy="3276382"/>
          </a:xfrm>
          <a:prstGeom prst="rect">
            <a:avLst/>
          </a:prstGeom>
          <a:noFill/>
        </p:spPr>
      </p:pic>
    </p:spTree>
  </p:cSld>
  <p:clrMapOvr>
    <a:masterClrMapping/>
  </p:clrMapOvr>
  <p:transition spd="slow">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10000"/>
          </a:bodyPr>
          <a:lstStyle/>
          <a:p>
            <a:r>
              <a:rPr lang="ru-RU" dirty="0" smtClean="0"/>
              <a:t>Метод проектов позволяет школьникам овладеть умением построения цепочки: от идеи через цели, задачи, мозговой штурм до реализации и публичной защиты проекта. В основе проектной деятельности учащихся лежит развитие познавательных навыков учащихся, умений самостоятельно конструировать свои знания, ориентироваться в информационном пространстве, развитие их критического и творческого мышления, умение увидеть, сформулировать, найти пути решения и решить проблему.</a:t>
            </a:r>
          </a:p>
          <a:p>
            <a:endParaRPr lang="ru-RU" dirty="0"/>
          </a:p>
        </p:txBody>
      </p:sp>
    </p:spTree>
  </p:cSld>
  <p:clrMapOvr>
    <a:masterClrMapping/>
  </p:clrMapOvr>
  <p:transition spd="slow">
    <p:cover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Проектная деятельность учащихся – это новая технология обучения. В отличие от традиционной, она позволяет перейти от учения как процесса запоминания к самостоятельной познавательной деятельности; Проект – самостоятельная творческая работа ученика, начиная от идеи кончая материальным воплощением.</a:t>
            </a:r>
            <a:endParaRPr lang="ru-RU" dirty="0"/>
          </a:p>
        </p:txBody>
      </p:sp>
    </p:spTree>
  </p:cSld>
  <p:clrMapOvr>
    <a:masterClrMapping/>
  </p:clrMapOvr>
  <p:transition spd="slow">
    <p:cover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212484" cy="5541854"/>
          </a:xfrm>
        </p:spPr>
        <p:txBody>
          <a:bodyPr>
            <a:normAutofit fontScale="92500"/>
          </a:bodyPr>
          <a:lstStyle/>
          <a:p>
            <a:r>
              <a:rPr lang="ru-RU" dirty="0" smtClean="0"/>
              <a:t>В реализации проектов заинтересованы все: ученик занят работой и развитием своего творческого потенциала  с перспективой получить несколько оценок и благополучной аттестации по физике (одного из сложных предметов), наконец, с перспективой пополнения своего Портфолио; учитель заинтересован в повышении знаний и интеллекта учащихся, их занятости творчеством; родители – в благополучной успеваемости их ребёнка, в перспективе вырастить ребёнка с умной головой, а ещё и с «золотыми» руками.</a:t>
            </a:r>
          </a:p>
          <a:p>
            <a:endParaRPr lang="ru-RU" dirty="0"/>
          </a:p>
        </p:txBody>
      </p:sp>
    </p:spTree>
  </p:cSld>
  <p:clrMapOvr>
    <a:masterClrMapping/>
  </p:clrMapOvr>
  <p:transition spd="slow">
    <p:cover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85720" y="500042"/>
            <a:ext cx="8641080" cy="6041920"/>
          </a:xfrm>
        </p:spPr>
        <p:txBody>
          <a:bodyPr>
            <a:normAutofit fontScale="92500" lnSpcReduction="20000"/>
          </a:bodyPr>
          <a:lstStyle/>
          <a:p>
            <a:r>
              <a:rPr lang="ru-RU" dirty="0"/>
              <a:t>Ш</a:t>
            </a:r>
            <a:r>
              <a:rPr lang="ru-RU" dirty="0" smtClean="0"/>
              <a:t>кольнику в </a:t>
            </a:r>
            <a:r>
              <a:rPr lang="ru-RU" dirty="0"/>
              <a:t>новой, реформированной школе </a:t>
            </a:r>
            <a:r>
              <a:rPr lang="ru-RU" dirty="0" smtClean="0"/>
              <a:t>должно быть интересно и комфортно учиться, в такую школу ребенок будет приходить с удовольствием, предвкушая радость от встречи со сверстниками и учителями.</a:t>
            </a:r>
          </a:p>
          <a:p>
            <a:r>
              <a:rPr lang="ru-RU" dirty="0" smtClean="0"/>
              <a:t>Внедрение новых образовательных технологий в учебный процесс меняет методику обучения, позволяет наряду с традиционными методами, приемами и способами  также использовать персональный компьютер ,моделирование физических процессов, анимации, которые способствуют созданию на занятиях наглядных образов на уровне сущности, </a:t>
            </a:r>
            <a:r>
              <a:rPr lang="ru-RU" dirty="0" err="1" smtClean="0"/>
              <a:t>межпредметной</a:t>
            </a:r>
            <a:r>
              <a:rPr lang="ru-RU" dirty="0" smtClean="0"/>
              <a:t> интеграции знаний, творческому развитию мышления, активизируя учебную деятельность обучающихся</a:t>
            </a:r>
            <a:endParaRPr lang="ru-RU" dirty="0"/>
          </a:p>
        </p:txBody>
      </p:sp>
    </p:spTree>
  </p:cSld>
  <p:clrMapOvr>
    <a:masterClrMapping/>
  </p:clrMapOvr>
  <p:transition spd="slow">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404664"/>
            <a:ext cx="8461568" cy="6264696"/>
          </a:xfrm>
        </p:spPr>
        <p:txBody>
          <a:bodyPr>
            <a:normAutofit/>
          </a:bodyPr>
          <a:lstStyle/>
          <a:p>
            <a:r>
              <a:rPr lang="ru-RU" b="1" dirty="0" smtClean="0"/>
              <a:t>                  Ш.А</a:t>
            </a:r>
            <a:r>
              <a:rPr lang="ru-RU" b="1" dirty="0"/>
              <a:t>. </a:t>
            </a:r>
            <a:r>
              <a:rPr lang="ru-RU" b="1" dirty="0" err="1"/>
              <a:t>Амонашвили</a:t>
            </a:r>
            <a:endParaRPr lang="ru-RU" dirty="0" smtClean="0"/>
          </a:p>
          <a:p>
            <a:pPr marL="0" indent="0">
              <a:buNone/>
            </a:pPr>
            <a:endParaRPr lang="ru-RU" dirty="0" smtClean="0"/>
          </a:p>
          <a:p>
            <a:endParaRPr lang="ru-RU" dirty="0"/>
          </a:p>
          <a:p>
            <a:r>
              <a:rPr lang="ru-RU" dirty="0" smtClean="0"/>
              <a:t>Если хочешь воспитывать в детях смелость ума, интерес к серьезной интеллектуальной работе, самостоятельность как личную черту, вселить в них радость творчества, то создавай такие условия, чтобы искорки их мыслей образовывали царство мысли, дай им возможность почувствовать себя в нем властелинами.</a:t>
            </a:r>
            <a:br>
              <a:rPr lang="ru-RU" dirty="0" smtClean="0"/>
            </a:br>
            <a:endParaRPr lang="ru-RU" dirty="0"/>
          </a:p>
        </p:txBody>
      </p:sp>
      <p:pic>
        <p:nvPicPr>
          <p:cNvPr id="4" name="Рисунок 3" descr="Урок Шалвы Амонашвили"/>
          <p:cNvPicPr/>
          <p:nvPr/>
        </p:nvPicPr>
        <p:blipFill>
          <a:blip r:embed="rId2">
            <a:extLst>
              <a:ext uri="{28A0092B-C50C-407E-A947-70E740481C1C}">
                <a14:useLocalDpi xmlns="" xmlns:a14="http://schemas.microsoft.com/office/drawing/2010/main" val="0"/>
              </a:ext>
            </a:extLst>
          </a:blip>
          <a:srcRect/>
          <a:stretch>
            <a:fillRect/>
          </a:stretch>
        </p:blipFill>
        <p:spPr bwMode="auto">
          <a:xfrm>
            <a:off x="539552" y="544780"/>
            <a:ext cx="2520280" cy="1372052"/>
          </a:xfrm>
          <a:prstGeom prst="rect">
            <a:avLst/>
          </a:prstGeom>
          <a:noFill/>
          <a:ln>
            <a:noFill/>
          </a:ln>
        </p:spPr>
      </p:pic>
    </p:spTree>
  </p:cSld>
  <p:clrMapOvr>
    <a:masterClrMapping/>
  </p:clrMapOvr>
  <p:transition spd="slow">
    <p:cover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530352"/>
            <a:ext cx="8215370" cy="5756168"/>
          </a:xfrm>
        </p:spPr>
        <p:txBody>
          <a:bodyPr>
            <a:normAutofit lnSpcReduction="10000"/>
          </a:bodyPr>
          <a:lstStyle/>
          <a:p>
            <a:r>
              <a:rPr lang="ru-RU" sz="3200" dirty="0" smtClean="0"/>
              <a:t>При преподавании физики я ставлю перед собой следующие цели</a:t>
            </a:r>
            <a:r>
              <a:rPr lang="ru-RU" dirty="0" smtClean="0"/>
              <a:t>:</a:t>
            </a:r>
          </a:p>
          <a:p>
            <a:endParaRPr lang="ru-RU" dirty="0" smtClean="0"/>
          </a:p>
          <a:p>
            <a:r>
              <a:rPr lang="ru-RU" dirty="0"/>
              <a:t>вызвать заинтересованность в </a:t>
            </a:r>
            <a:r>
              <a:rPr lang="ru-RU" dirty="0" smtClean="0"/>
              <a:t>изучении физики и </a:t>
            </a:r>
            <a:r>
              <a:rPr lang="ru-RU" dirty="0"/>
              <a:t>пробудить </a:t>
            </a:r>
            <a:r>
              <a:rPr lang="ru-RU" dirty="0" smtClean="0"/>
              <a:t>любознательность</a:t>
            </a:r>
          </a:p>
          <a:p>
            <a:r>
              <a:rPr lang="ru-RU" sz="3200" dirty="0" smtClean="0"/>
              <a:t>развития </a:t>
            </a:r>
            <a:r>
              <a:rPr lang="ru-RU" sz="3200" dirty="0"/>
              <a:t>элементов творческой деятельности ( интуиции, пространственного воображения, смекалки);</a:t>
            </a:r>
            <a:br>
              <a:rPr lang="ru-RU" sz="3200" dirty="0"/>
            </a:br>
            <a:r>
              <a:rPr lang="ru-RU" sz="3200" dirty="0" smtClean="0"/>
              <a:t>развитие творческих способностей каждого ученика.</a:t>
            </a:r>
            <a:endParaRPr lang="ru-RU" sz="3200" dirty="0"/>
          </a:p>
        </p:txBody>
      </p:sp>
    </p:spTree>
  </p:cSld>
  <p:clrMapOvr>
    <a:masterClrMapping/>
  </p:clrMapOvr>
  <p:transition spd="slow">
    <p:cover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0"/>
            <a:ext cx="8641080" cy="6429396"/>
          </a:xfrm>
        </p:spPr>
        <p:txBody>
          <a:bodyPr>
            <a:normAutofit lnSpcReduction="10000"/>
          </a:bodyPr>
          <a:lstStyle/>
          <a:p>
            <a:pPr>
              <a:buNone/>
            </a:pPr>
            <a:endParaRPr lang="ru-RU" dirty="0" smtClean="0"/>
          </a:p>
          <a:p>
            <a:r>
              <a:rPr lang="ru-RU" dirty="0" smtClean="0"/>
              <a:t>            Выдающийся физик А.Эйнштейн</a:t>
            </a:r>
          </a:p>
          <a:p>
            <a:r>
              <a:rPr lang="ru-RU" dirty="0" smtClean="0"/>
              <a:t>           высказал свою точку зрения на эту</a:t>
            </a:r>
          </a:p>
          <a:p>
            <a:r>
              <a:rPr lang="ru-RU" dirty="0" smtClean="0"/>
              <a:t>           проблему: «Умеет учить тот, кто </a:t>
            </a:r>
          </a:p>
          <a:p>
            <a:r>
              <a:rPr lang="ru-RU" dirty="0" smtClean="0"/>
              <a:t>           учит интересно». Именно интерес</a:t>
            </a:r>
          </a:p>
          <a:p>
            <a:r>
              <a:rPr lang="ru-RU" dirty="0" smtClean="0"/>
              <a:t>           – наиболее действенный мотив учения. Интерес является одним из важнейших стимулов к учению, познанию нового. Под его влиянием развивается интеллектуальная активность, восприятия, повышается внимание ,сосредоточенность. Познавательный интерес определяет положительное отношение ученика к учению в целом.</a:t>
            </a:r>
            <a:br>
              <a:rPr lang="ru-RU" dirty="0" smtClean="0"/>
            </a:br>
            <a:endParaRPr lang="ru-RU" dirty="0"/>
          </a:p>
        </p:txBody>
      </p:sp>
      <p:pic>
        <p:nvPicPr>
          <p:cNvPr id="4" name="Рисунок 3" descr="Альберт Эйнштейн – личность века"/>
          <p:cNvPicPr/>
          <p:nvPr/>
        </p:nvPicPr>
        <p:blipFill>
          <a:blip r:embed="rId2"/>
          <a:srcRect/>
          <a:stretch>
            <a:fillRect/>
          </a:stretch>
        </p:blipFill>
        <p:spPr bwMode="auto">
          <a:xfrm>
            <a:off x="214282" y="285728"/>
            <a:ext cx="1885950" cy="2214578"/>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dirty="0" smtClean="0"/>
              <a:t>Развитие творческих познавательных способностей учащихся – цель деятельности учителя, а применение различных приемов активизации является средством достижения этой цели. Познавательный интерес носит поисковый характер. Под его влиянием у человека постоянно возникают вопросы, ответы на которые он сам постоянно и активно ищет</a:t>
            </a:r>
            <a:endParaRPr lang="ru-RU" dirty="0"/>
          </a:p>
        </p:txBody>
      </p:sp>
    </p:spTree>
  </p:cSld>
  <p:clrMapOvr>
    <a:masterClrMapping/>
  </p:clrMapOvr>
  <p:transition spd="slow">
    <p:cover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502920" y="6035039"/>
            <a:ext cx="8183880" cy="45719"/>
          </a:xfrm>
        </p:spPr>
        <p:txBody>
          <a:bodyPr>
            <a:normAutofit fontScale="90000"/>
          </a:bodyPr>
          <a:lstStyle/>
          <a:p>
            <a:endParaRPr lang="ru-RU"/>
          </a:p>
        </p:txBody>
      </p:sp>
      <p:sp>
        <p:nvSpPr>
          <p:cNvPr id="3" name="Содержимое 2"/>
          <p:cNvSpPr>
            <a:spLocks noGrp="1"/>
          </p:cNvSpPr>
          <p:nvPr>
            <p:ph idx="1"/>
          </p:nvPr>
        </p:nvSpPr>
        <p:spPr/>
        <p:txBody>
          <a:bodyPr>
            <a:noAutofit/>
          </a:bodyPr>
          <a:lstStyle/>
          <a:p>
            <a:r>
              <a:rPr lang="ru-RU" sz="2400" dirty="0" smtClean="0"/>
              <a:t>Познавательный интерес положительно влияет не только на процесс и результат деятельности, но и на протекание психических процессов – мышления, воображения, памяти, внимания, которые под влиянием познавательного интереса приобретают особую активность и направленность. </a:t>
            </a:r>
            <a:br>
              <a:rPr lang="ru-RU" sz="2400" dirty="0" smtClean="0"/>
            </a:br>
            <a:r>
              <a:rPr lang="ru-RU" sz="2400" dirty="0" smtClean="0"/>
              <a:t>Идут дни, месяцы, годы, но дети всегда остаются детьми, и задача учителя (значит, и моя задача) – стать им другом, раскрыть богатство их душ. Школа – самая удивительная лаборатория, потому что в ней создается будущее!</a:t>
            </a:r>
            <a:br>
              <a:rPr lang="ru-RU" sz="2400" dirty="0" smtClean="0"/>
            </a:br>
            <a:endParaRPr lang="ru-RU" sz="2400" dirty="0" smtClean="0"/>
          </a:p>
          <a:p>
            <a:r>
              <a:rPr lang="ru-RU" sz="2400" dirty="0" smtClean="0"/>
              <a:t> </a:t>
            </a:r>
          </a:p>
          <a:p>
            <a:endParaRPr lang="ru-RU" sz="2400" dirty="0"/>
          </a:p>
        </p:txBody>
      </p:sp>
    </p:spTree>
  </p:cSld>
  <p:clrMapOvr>
    <a:masterClrMapping/>
  </p:clrMapOvr>
  <p:transition spd="slow">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283922" cy="5470416"/>
          </a:xfrm>
        </p:spPr>
        <p:txBody>
          <a:bodyPr>
            <a:normAutofit fontScale="92500" lnSpcReduction="20000"/>
          </a:bodyPr>
          <a:lstStyle/>
          <a:p>
            <a:r>
              <a:rPr lang="ru-RU" i="1" dirty="0" smtClean="0"/>
              <a:t>Одной из актуальных проблем образования в настоящее время является развитие познавательных способностей личности и развитие интересов на уроках физики. Решение данной проблемы требует не только выявления и исследования общих закономерностей познавательной деятельности учащихся, но и разработки новых технологий целенаправленного и как можно более раннего развития познавательных способностей школьников. Физика как учебная дисциплина часто не пользуется популярностью у школьников, но именно она несет мощную мировоззренческую, нравственную и даже экологическую нагрузку.</a:t>
            </a:r>
            <a:endParaRPr lang="ru-RU" dirty="0" smtClean="0"/>
          </a:p>
          <a:p>
            <a:endParaRPr lang="ru-RU" dirty="0"/>
          </a:p>
        </p:txBody>
      </p:sp>
    </p:spTree>
  </p:cSld>
  <p:clrMapOvr>
    <a:masterClrMapping/>
  </p:clrMapOvr>
  <p:transition spd="slow">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426798" cy="6327648"/>
          </a:xfrm>
        </p:spPr>
        <p:txBody>
          <a:bodyPr>
            <a:normAutofit/>
          </a:bodyPr>
          <a:lstStyle/>
          <a:p>
            <a:pPr>
              <a:buNone/>
            </a:pPr>
            <a:endParaRPr lang="ru-RU" dirty="0" smtClean="0"/>
          </a:p>
          <a:p>
            <a:r>
              <a:rPr lang="ru-RU" dirty="0" smtClean="0"/>
              <a:t>                        Каждый педагог                                      </a:t>
            </a:r>
          </a:p>
          <a:p>
            <a:r>
              <a:rPr lang="ru-RU" dirty="0" smtClean="0"/>
              <a:t>                        хочет, чтобы его ученики </a:t>
            </a:r>
          </a:p>
          <a:p>
            <a:r>
              <a:rPr lang="ru-RU" dirty="0" smtClean="0"/>
              <a:t>                        хорошо учились, с </a:t>
            </a:r>
          </a:p>
          <a:p>
            <a:r>
              <a:rPr lang="ru-RU" dirty="0" smtClean="0"/>
              <a:t>                        интересом и желанием занимались на уроках. Формирование и развитие положительной мотивации учения  как условия успешности учебной деятельности школьника  можно назвать одной из центральных  проблем современной школы. </a:t>
            </a:r>
          </a:p>
          <a:p>
            <a:r>
              <a:rPr lang="ru-RU" dirty="0" smtClean="0"/>
              <a:t> </a:t>
            </a:r>
          </a:p>
          <a:p>
            <a:endParaRPr lang="ru-RU" dirty="0"/>
          </a:p>
        </p:txBody>
      </p:sp>
      <p:pic>
        <p:nvPicPr>
          <p:cNvPr id="4" name="Рисунок 3" descr="C:\Users\1\Desktop\фото кл часа и урока физики\Фото-0001.jpg"/>
          <p:cNvPicPr/>
          <p:nvPr/>
        </p:nvPicPr>
        <p:blipFill>
          <a:blip r:embed="rId2" cstate="print"/>
          <a:srcRect/>
          <a:stretch>
            <a:fillRect/>
          </a:stretch>
        </p:blipFill>
        <p:spPr bwMode="auto">
          <a:xfrm>
            <a:off x="571472" y="500042"/>
            <a:ext cx="3286148" cy="2500330"/>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Autofit/>
          </a:bodyPr>
          <a:lstStyle/>
          <a:p>
            <a:r>
              <a:rPr lang="ru-RU" sz="1800" dirty="0" smtClean="0"/>
              <a:t>В течение последних десятилетий наблюдается постепенное снижение интереса школьников к предметам естественного цикла.</a:t>
            </a:r>
          </a:p>
          <a:p>
            <a:pPr lvl="0"/>
            <a:r>
              <a:rPr lang="ru-RU" sz="1800" dirty="0" smtClean="0"/>
              <a:t>Такое явление в условиях научно-технической революции и расширяющегося процесса информатизации общества кажется парадоксальным.</a:t>
            </a:r>
          </a:p>
          <a:p>
            <a:pPr lvl="0"/>
            <a:r>
              <a:rPr lang="ru-RU" sz="1800" dirty="0" smtClean="0"/>
              <a:t>Одни (60,2% от 100 опрошенных старшеклассников) ссылаются на то, что эти предметы не понадобятся им в будущем.</a:t>
            </a:r>
          </a:p>
          <a:p>
            <a:pPr lvl="0"/>
            <a:r>
              <a:rPr lang="ru-RU" sz="1800" dirty="0" smtClean="0"/>
              <a:t>Другие (5,3% опрошенных) считают, что на уроках изучаются вопросы, уже известные им из книг, журналов, телевизионных передач.</a:t>
            </a:r>
          </a:p>
          <a:p>
            <a:pPr lvl="0"/>
            <a:r>
              <a:rPr lang="ru-RU" sz="1800" dirty="0" smtClean="0"/>
              <a:t>Третьи (34,5%) жалуются на сложность предметов, они не видят особого смысла заставлять себя учить формулировки и ломать голову над задачами.</a:t>
            </a:r>
          </a:p>
          <a:p>
            <a:pPr lvl="0"/>
            <a:r>
              <a:rPr lang="ru-RU" sz="1800" dirty="0" smtClean="0"/>
              <a:t>Нередко высказывается мысль, что это достаточно специальные предметы, которые не нужны ста процентам населения, а потому их следует изучать в школе по выбору.</a:t>
            </a:r>
          </a:p>
          <a:p>
            <a:endParaRPr lang="ru-RU" sz="1800" dirty="0"/>
          </a:p>
        </p:txBody>
      </p:sp>
    </p:spTree>
  </p:cSld>
  <p:clrMapOvr>
    <a:masterClrMapping/>
  </p:clrMapOvr>
  <p:transition spd="slow">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212484" cy="5613292"/>
          </a:xfrm>
        </p:spPr>
        <p:txBody>
          <a:bodyPr>
            <a:normAutofit fontScale="77500" lnSpcReduction="20000"/>
          </a:bodyPr>
          <a:lstStyle/>
          <a:p>
            <a:r>
              <a:rPr lang="ru-RU" dirty="0" smtClean="0"/>
              <a:t>Экспертиза состояния курса физики показывает:</a:t>
            </a:r>
          </a:p>
          <a:p>
            <a:r>
              <a:rPr lang="ru-RU" dirty="0" smtClean="0"/>
              <a:t>– слабую мировоззренческую, политехническую и гуманитарную направленность (он мало способствует развитию мышления, нравственному и эстетическому воспитанию, формированию диалектического подхода к окружающему миру); </a:t>
            </a:r>
            <a:br>
              <a:rPr lang="ru-RU" dirty="0" smtClean="0"/>
            </a:br>
            <a:r>
              <a:rPr lang="ru-RU" dirty="0" smtClean="0"/>
              <a:t>– явно недостаточную ориентацию на жизненно важные проблемы, и прежде всего на проблемы экологического образования; </a:t>
            </a:r>
            <a:br>
              <a:rPr lang="ru-RU" dirty="0" smtClean="0"/>
            </a:br>
            <a:r>
              <a:rPr lang="ru-RU" dirty="0" smtClean="0"/>
              <a:t>– недостаточную </a:t>
            </a:r>
            <a:r>
              <a:rPr lang="ru-RU" dirty="0" err="1" smtClean="0"/>
              <a:t>мотивированость</a:t>
            </a:r>
            <a:r>
              <a:rPr lang="ru-RU" dirty="0" smtClean="0"/>
              <a:t> </a:t>
            </a:r>
            <a:r>
              <a:rPr lang="ru-RU" dirty="0"/>
              <a:t>(</a:t>
            </a:r>
            <a:r>
              <a:rPr lang="ru-RU" dirty="0" smtClean="0"/>
              <a:t>учащиеся часто не понимают, зачем изучаются те или иные частные вопросы; кроме того, многие понятия начинают формироваться слишком поздно, без </a:t>
            </a:r>
            <a:br>
              <a:rPr lang="ru-RU" dirty="0" smtClean="0"/>
            </a:br>
            <a:r>
              <a:rPr lang="ru-RU" dirty="0" smtClean="0"/>
              <a:t>учета возрастных интересов учащихся);</a:t>
            </a:r>
            <a:br>
              <a:rPr lang="ru-RU" dirty="0" smtClean="0"/>
            </a:br>
            <a:r>
              <a:rPr lang="ru-RU" dirty="0" smtClean="0"/>
              <a:t>– отсутствие подхода, учитывающего интересы и способности учащихся (в результате чего для одних школьников курс физики оказывается слишком сложным, а для других, напротив скучен и неинтересен).</a:t>
            </a:r>
          </a:p>
          <a:p>
            <a:endParaRPr lang="ru-RU" dirty="0"/>
          </a:p>
        </p:txBody>
      </p:sp>
    </p:spTree>
  </p:cSld>
  <p:clrMapOvr>
    <a:masterClrMapping/>
  </p:clrMapOvr>
  <p:transition spd="slow">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283922" cy="5899044"/>
          </a:xfrm>
        </p:spPr>
        <p:txBody>
          <a:bodyPr>
            <a:normAutofit fontScale="92500" lnSpcReduction="20000"/>
          </a:bodyPr>
          <a:lstStyle/>
          <a:p>
            <a:r>
              <a:rPr lang="ru-RU" dirty="0" smtClean="0"/>
              <a:t>Среди многих идей, направленных на совершенствование учебного процесса на уроках физики, определённое место занимает идея формирования познавательных интересов обучающихся.</a:t>
            </a:r>
          </a:p>
          <a:p>
            <a:r>
              <a:rPr lang="ru-RU" dirty="0" smtClean="0"/>
              <a:t> </a:t>
            </a:r>
          </a:p>
          <a:p>
            <a:r>
              <a:rPr lang="ru-RU" dirty="0" smtClean="0"/>
              <a:t>Познавательный интерес - избирательная направленность личности на предметы и явления окружающие действительность. Эта направленность характеризуется постоянным стремлением к познанию, к новым, более полным и глубоким знаниям. Систематически укрепляясь и развиваясь, познавательный интерес становится основой положительного отношения к учению. </a:t>
            </a:r>
            <a:endParaRPr lang="ru-RU" dirty="0"/>
          </a:p>
        </p:txBody>
      </p:sp>
    </p:spTree>
  </p:cSld>
  <p:clrMapOvr>
    <a:masterClrMapping/>
  </p:clrMapOvr>
  <p:transition spd="slow">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0"/>
            <a:ext cx="8641080" cy="8001032"/>
          </a:xfrm>
        </p:spPr>
        <p:txBody>
          <a:bodyPr>
            <a:normAutofit fontScale="92500" lnSpcReduction="10000"/>
          </a:bodyPr>
          <a:lstStyle/>
          <a:p>
            <a:pPr>
              <a:buNone/>
            </a:pPr>
            <a:endParaRPr lang="ru-RU" dirty="0" smtClean="0"/>
          </a:p>
          <a:p>
            <a:endParaRPr lang="ru-RU" dirty="0" smtClean="0"/>
          </a:p>
          <a:p>
            <a:r>
              <a:rPr lang="ru-RU" dirty="0" smtClean="0"/>
              <a:t>                 Познавательный интерес носит           </a:t>
            </a:r>
          </a:p>
          <a:p>
            <a:r>
              <a:rPr lang="ru-RU" dirty="0" smtClean="0"/>
              <a:t>                 поисковый характер.</a:t>
            </a:r>
          </a:p>
          <a:p>
            <a:r>
              <a:rPr lang="ru-RU" dirty="0" smtClean="0"/>
              <a:t>                 Под его влиянием у человека</a:t>
            </a:r>
          </a:p>
          <a:p>
            <a:r>
              <a:rPr lang="ru-RU" dirty="0" smtClean="0"/>
              <a:t>                 постоянно возникают вопросы, ответы на которые он сам постоянно и активно ищет. При этом поисковая деятельность школьника совершается с увлечением, он испытывает эмоциональный подъем, радость от удачи. Познавательный интерес положительно влияет не только на процесс и результат деятельности, но и на протекание психических процессов - мышления, воображения, памяти, внимания, которые под влиянием познавательного интереса приобретают особую активность и направленность.</a:t>
            </a:r>
            <a:br>
              <a:rPr lang="ru-RU" dirty="0" smtClean="0"/>
            </a:br>
            <a:r>
              <a:rPr lang="ru-RU" dirty="0" smtClean="0"/>
              <a:t/>
            </a:r>
            <a:br>
              <a:rPr lang="ru-RU" dirty="0" smtClean="0"/>
            </a:br>
            <a:endParaRPr lang="ru-RU" dirty="0"/>
          </a:p>
        </p:txBody>
      </p:sp>
      <p:pic>
        <p:nvPicPr>
          <p:cNvPr id="4" name="Рисунок 3" descr="C:\Users\1\Desktop\фото кл часа и урока физики\Фото-0007.jpg"/>
          <p:cNvPicPr/>
          <p:nvPr/>
        </p:nvPicPr>
        <p:blipFill>
          <a:blip r:embed="rId2" cstate="print"/>
          <a:srcRect/>
          <a:stretch>
            <a:fillRect/>
          </a:stretch>
        </p:blipFill>
        <p:spPr bwMode="auto">
          <a:xfrm>
            <a:off x="500035" y="357165"/>
            <a:ext cx="2286015" cy="2143141"/>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909</TotalTime>
  <Words>1850</Words>
  <Application>Microsoft Office PowerPoint</Application>
  <PresentationFormat>Экран (4:3)</PresentationFormat>
  <Paragraphs>100</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В1979 - 1989</dc:title>
  <dc:creator>Пользователь</dc:creator>
  <cp:lastModifiedBy>1</cp:lastModifiedBy>
  <cp:revision>44</cp:revision>
  <cp:lastPrinted>2014-03-24T08:49:39Z</cp:lastPrinted>
  <dcterms:created xsi:type="dcterms:W3CDTF">2010-02-13T12:32:34Z</dcterms:created>
  <dcterms:modified xsi:type="dcterms:W3CDTF">2014-03-29T08:43:00Z</dcterms:modified>
</cp:coreProperties>
</file>