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71" r:id="rId6"/>
    <p:sldId id="272" r:id="rId7"/>
    <p:sldId id="265" r:id="rId8"/>
    <p:sldId id="273" r:id="rId9"/>
    <p:sldId id="260" r:id="rId10"/>
    <p:sldId id="261" r:id="rId11"/>
    <p:sldId id="269" r:id="rId12"/>
    <p:sldId id="266" r:id="rId13"/>
    <p:sldId id="267" r:id="rId14"/>
    <p:sldId id="268" r:id="rId15"/>
    <p:sldId id="26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734" y="-6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u.wikipedia.org/wiki/%D0%A4%D0%B0%D0%B9%D0%BB:Dmitry_Medvedev_12_April_2011-10.jpeg"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ru.wikipedia.org/wiki/%D0%A4%D0%B0%D0%B9%D0%BB:1_ruble_Tereshkova.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ru.wikipedia.org/wiki/%D0%A4%D0%B0%D0%B9%D0%BB:Tereshkova_heureka.jpg" TargetMode="External"/><Relationship Id="rId1" Type="http://schemas.openxmlformats.org/officeDocument/2006/relationships/slideLayout" Target="../slideLayouts/slideLayout4.xml"/><Relationship Id="rId4" Type="http://schemas.openxmlformats.org/officeDocument/2006/relationships/hyperlink" Target="http://ru.wikipedia.org/wiki/%D0%A4%D0%B8%D0%BD%D0%BB%D1%8F%D0%BD%D0%B4%D0%B8%D1%8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uperstyle.ru/12apr2011/navechno_pervy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stronaut.ru/as_rusia/2005/foto/serova2s.ht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lend.ru/day/3-6/"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alend.ru/person/11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calend.ru/day/6-16/"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u.wikipedia.org/wiki/%D0%A4%D0%B0%D0%B9%D0%BB:Stamps_of_Azerbaijan,_2013-1110-souvenir.jp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ru.wikipedia.org/wiki/%D0%A4%D0%B0%D0%B9%D0%BB:RIAN_archive_612748_Valentina_Tereshkova.jpg" TargetMode="External"/><Relationship Id="rId2" Type="http://schemas.openxmlformats.org/officeDocument/2006/relationships/hyperlink" Target="http://www.calend.ru/day/6-22/"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3600451"/>
          </a:xfrm>
        </p:spPr>
        <p:style>
          <a:lnRef idx="1">
            <a:schemeClr val="accent1"/>
          </a:lnRef>
          <a:fillRef idx="2">
            <a:schemeClr val="accent1"/>
          </a:fillRef>
          <a:effectRef idx="1">
            <a:schemeClr val="accent1"/>
          </a:effectRef>
          <a:fontRef idx="minor">
            <a:schemeClr val="dk1"/>
          </a:fontRef>
        </p:style>
        <p:txBody>
          <a:bodyPr>
            <a:normAutofit/>
          </a:bodyPr>
          <a:lstStyle/>
          <a:p>
            <a:r>
              <a:rPr lang="ru-RU"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К 50 –</a:t>
            </a:r>
            <a:r>
              <a:rPr lang="ru-RU" sz="6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летию</a:t>
            </a:r>
            <a:r>
              <a:rPr lang="ru-RU"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полета женщины в </a:t>
            </a:r>
            <a:r>
              <a:rPr lang="ru-RU"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космос.</a:t>
            </a:r>
            <a:endParaRPr lang="ru-RU"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3" name="Подзаголовок 2"/>
          <p:cNvSpPr>
            <a:spLocks noGrp="1"/>
          </p:cNvSpPr>
          <p:nvPr>
            <p:ph type="subTitle" idx="1"/>
          </p:nvPr>
        </p:nvSpPr>
        <p:spPr>
          <a:xfrm>
            <a:off x="3643306" y="3643314"/>
            <a:ext cx="5500694" cy="3214686"/>
          </a:xfrm>
        </p:spPr>
        <p:style>
          <a:lnRef idx="1">
            <a:schemeClr val="accent1"/>
          </a:lnRef>
          <a:fillRef idx="3">
            <a:schemeClr val="accent1"/>
          </a:fillRef>
          <a:effectRef idx="2">
            <a:schemeClr val="accent1"/>
          </a:effectRef>
          <a:fontRef idx="minor">
            <a:schemeClr val="lt1"/>
          </a:fontRef>
        </p:style>
        <p:txBody>
          <a:bodyPr/>
          <a:lstStyle/>
          <a:p>
            <a:pPr algn="l"/>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Medium" pitchFamily="34" charset="0"/>
              </a:rPr>
              <a:t>Подготовила:</a:t>
            </a:r>
          </a:p>
          <a:p>
            <a:pPr algn="l"/>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Medium" pitchFamily="34" charset="0"/>
              </a:rPr>
              <a:t> учитель физики</a:t>
            </a:r>
          </a:p>
          <a:p>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Medium" pitchFamily="34" charset="0"/>
              </a:rPr>
              <a:t> МАОУ – ООШ № 25</a:t>
            </a:r>
          </a:p>
          <a:p>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Medium" pitchFamily="34" charset="0"/>
              </a:rPr>
              <a:t>г</a:t>
            </a: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Medium" pitchFamily="34" charset="0"/>
              </a:rPr>
              <a:t>. Армавира.</a:t>
            </a:r>
            <a:endPar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Medium" pitchFamily="34" charset="0"/>
            </a:endParaRPr>
          </a:p>
          <a:p>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Medium" pitchFamily="34" charset="0"/>
              </a:rPr>
              <a:t>Паврозина О.Ю.</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Medium" pitchFamily="34" charset="0"/>
            </a:endParaRPr>
          </a:p>
        </p:txBody>
      </p:sp>
      <p:pic>
        <p:nvPicPr>
          <p:cNvPr id="4" name="Рисунок 3" descr="http://upload.wikimedia.org/wikipedia/commons/thumb/c/c5/Dmitry_Medvedev_12_April_2011-10.jpeg/250px-Dmitry_Medvedev_12_April_2011-10.jpeg">
            <a:hlinkClick r:id="rId2"/>
          </p:cNvPr>
          <p:cNvPicPr/>
          <p:nvPr/>
        </p:nvPicPr>
        <p:blipFill>
          <a:blip r:embed="rId3"/>
          <a:srcRect/>
          <a:stretch>
            <a:fillRect/>
          </a:stretch>
        </p:blipFill>
        <p:spPr bwMode="auto">
          <a:xfrm>
            <a:off x="0" y="3643314"/>
            <a:ext cx="3786182" cy="3214686"/>
          </a:xfrm>
          <a:prstGeom prst="rect">
            <a:avLst/>
          </a:prstGeom>
          <a:noFill/>
          <a:ln w="9525">
            <a:noFill/>
            <a:miter lim="800000"/>
            <a:headEnd/>
            <a:tailEnd/>
          </a:ln>
        </p:spPr>
      </p:pic>
      <p:pic>
        <p:nvPicPr>
          <p:cNvPr id="5" name="Рисунок 4" descr="http://upload.wikimedia.org/wikipedia/commons/thumb/8/89/1_ruble_Tereshkova.jpg/220px-1_ruble_Tereshkova.jpg">
            <a:hlinkClick r:id="rId4"/>
          </p:cNvPr>
          <p:cNvPicPr/>
          <p:nvPr/>
        </p:nvPicPr>
        <p:blipFill>
          <a:blip r:embed="rId5"/>
          <a:srcRect/>
          <a:stretch>
            <a:fillRect/>
          </a:stretch>
        </p:blipFill>
        <p:spPr bwMode="auto">
          <a:xfrm>
            <a:off x="6715140" y="2643182"/>
            <a:ext cx="2096770" cy="201803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417638"/>
          </a:xfrm>
        </p:spPr>
        <p:style>
          <a:lnRef idx="1">
            <a:schemeClr val="accent2"/>
          </a:lnRef>
          <a:fillRef idx="2">
            <a:schemeClr val="accent2"/>
          </a:fillRef>
          <a:effectRef idx="1">
            <a:schemeClr val="accent2"/>
          </a:effectRef>
          <a:fontRef idx="minor">
            <a:schemeClr val="dk1"/>
          </a:fontRef>
        </p:style>
        <p:txBody>
          <a:bodyPr>
            <a:noAutofit/>
          </a:bodyPr>
          <a:lstStyle/>
          <a:p>
            <a:r>
              <a:rPr lang="ru-RU" sz="4800" dirty="0" smtClean="0">
                <a:latin typeface="Monotype Corsiva" pitchFamily="66" charset="0"/>
              </a:rPr>
              <a:t>Общественная и государственная деятельность.</a:t>
            </a:r>
            <a:endParaRPr lang="ru-RU" sz="4800" dirty="0">
              <a:latin typeface="Monotype Corsiva" pitchFamily="66" charset="0"/>
            </a:endParaRPr>
          </a:p>
        </p:txBody>
      </p:sp>
      <p:pic>
        <p:nvPicPr>
          <p:cNvPr id="7" name="Содержимое 6" descr="http://upload.wikimedia.org/wikipedia/commons/thumb/3/3a/Tereshkova_heureka.jpg/200px-Tereshkova_heureka.jpg">
            <a:hlinkClick r:id="rId2"/>
          </p:cNvPr>
          <p:cNvPicPr>
            <a:picLocks noGrp="1"/>
          </p:cNvPicPr>
          <p:nvPr>
            <p:ph sz="half" idx="1"/>
          </p:nvPr>
        </p:nvPicPr>
        <p:blipFill>
          <a:blip r:embed="rId3"/>
          <a:stretch>
            <a:fillRect/>
          </a:stretch>
        </p:blipFill>
        <p:spPr>
          <a:xfrm>
            <a:off x="214282" y="1643050"/>
            <a:ext cx="4286280" cy="5000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Содержимое 5"/>
          <p:cNvSpPr>
            <a:spLocks noGrp="1"/>
          </p:cNvSpPr>
          <p:nvPr>
            <p:ph sz="half" idx="2"/>
          </p:nvPr>
        </p:nvSpPr>
        <p:spPr>
          <a:xfrm>
            <a:off x="4648200" y="1428736"/>
            <a:ext cx="4495800" cy="5429264"/>
          </a:xfrm>
        </p:spPr>
        <p:style>
          <a:lnRef idx="1">
            <a:schemeClr val="accent2"/>
          </a:lnRef>
          <a:fillRef idx="2">
            <a:schemeClr val="accent2"/>
          </a:fillRef>
          <a:effectRef idx="1">
            <a:schemeClr val="accent2"/>
          </a:effectRef>
          <a:fontRef idx="minor">
            <a:schemeClr val="dk1"/>
          </a:fontRef>
        </p:style>
        <p:txBody>
          <a:bodyPr/>
          <a:lstStyle/>
          <a:p>
            <a:r>
              <a:rPr lang="ru-RU" sz="4000" dirty="0" smtClean="0">
                <a:latin typeface="Franklin Gothic Medium" pitchFamily="34" charset="0"/>
              </a:rPr>
              <a:t>Валентина Терешкова во время визита в </a:t>
            </a:r>
            <a:r>
              <a:rPr lang="ru-RU"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Franklin Gothic Medium" pitchFamily="34" charset="0"/>
                <a:hlinkClick r:id="rId4" tooltip="Финляндия"/>
              </a:rPr>
              <a:t>Финляндию</a:t>
            </a:r>
            <a:endParaRPr lang="ru-RU" sz="4000" dirty="0" smtClean="0">
              <a:latin typeface="Franklin Gothic Medium" pitchFamily="34" charset="0"/>
            </a:endParaRPr>
          </a:p>
          <a:p>
            <a:pPr>
              <a:buNone/>
            </a:pPr>
            <a:r>
              <a:rPr lang="ru-RU" sz="4000" dirty="0" smtClean="0">
                <a:latin typeface="Franklin Gothic Medium" pitchFamily="34" charset="0"/>
              </a:rPr>
              <a:t>   2002 год.</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ru-RU" dirty="0" smtClean="0">
                <a:latin typeface="Monotype Corsiva" pitchFamily="66" charset="0"/>
              </a:rPr>
              <a:t>На 1 января 2013 года насчитали 527 человек, которые побывали в космосе</a:t>
            </a:r>
            <a:r>
              <a:rPr lang="ru-RU" sz="2700" dirty="0" smtClean="0">
                <a:latin typeface="Monotype Corsiva" pitchFamily="66" charset="0"/>
              </a:rPr>
              <a:t>.</a:t>
            </a:r>
            <a:endParaRPr lang="ru-RU" dirty="0"/>
          </a:p>
        </p:txBody>
      </p:sp>
      <p:sp>
        <p:nvSpPr>
          <p:cNvPr id="3" name="Содержимое 2"/>
          <p:cNvSpPr>
            <a:spLocks noGrp="1"/>
          </p:cNvSpPr>
          <p:nvPr>
            <p:ph idx="1"/>
          </p:nvPr>
        </p:nvSpPr>
        <p:spPr>
          <a:xfrm>
            <a:off x="0" y="1500174"/>
            <a:ext cx="9144000" cy="5357826"/>
          </a:xfrm>
        </p:spPr>
        <p:style>
          <a:lnRef idx="1">
            <a:schemeClr val="accent3"/>
          </a:lnRef>
          <a:fillRef idx="3">
            <a:schemeClr val="accent3"/>
          </a:fillRef>
          <a:effectRef idx="2">
            <a:schemeClr val="accent3"/>
          </a:effectRef>
          <a:fontRef idx="minor">
            <a:schemeClr val="lt1"/>
          </a:fontRef>
        </p:style>
        <p:txBody>
          <a:bodyPr>
            <a:normAutofit/>
          </a:bodyPr>
          <a:lstStyle/>
          <a:p>
            <a:r>
              <a:rPr lang="ru-RU" sz="4400" dirty="0" smtClean="0">
                <a:latin typeface="Franklin Gothic Medium" pitchFamily="34" charset="0"/>
              </a:rPr>
              <a:t>Из них - 56 женщины. </a:t>
            </a:r>
          </a:p>
          <a:p>
            <a:r>
              <a:rPr lang="ru-RU" sz="4400" dirty="0" smtClean="0">
                <a:latin typeface="Franklin Gothic Medium" pitchFamily="34" charset="0"/>
              </a:rPr>
              <a:t>Причем </a:t>
            </a:r>
            <a:r>
              <a:rPr lang="ru-RU" sz="4400" dirty="0" smtClean="0">
                <a:latin typeface="Franklin Gothic Medium" pitchFamily="34" charset="0"/>
              </a:rPr>
              <a:t>"наших" девушек было всего три — это Валентина Терешкова, Светлана Савицкая и Елена </a:t>
            </a:r>
            <a:r>
              <a:rPr lang="ru-RU" sz="4400" dirty="0" err="1" smtClean="0">
                <a:latin typeface="Franklin Gothic Medium" pitchFamily="34" charset="0"/>
              </a:rPr>
              <a:t>Кондакова</a:t>
            </a:r>
            <a:r>
              <a:rPr lang="ru-RU" sz="4400" dirty="0" smtClean="0">
                <a:latin typeface="Franklin Gothic Medium" pitchFamily="34" charset="0"/>
              </a:rPr>
              <a:t>.</a:t>
            </a:r>
            <a:r>
              <a:rPr lang="ru-RU" sz="4400" dirty="0" smtClean="0">
                <a:latin typeface="Franklin Gothic Medium" pitchFamily="34" charset="0"/>
              </a:rPr>
              <a:t> </a:t>
            </a:r>
            <a:endParaRPr lang="ru-RU" sz="4400" dirty="0" smtClean="0">
              <a:latin typeface="Franklin Gothic Medium" pitchFamily="34" charset="0"/>
            </a:endParaRPr>
          </a:p>
          <a:p>
            <a:r>
              <a:rPr lang="ru-RU" sz="4400" dirty="0" smtClean="0">
                <a:latin typeface="Franklin Gothic Medium" pitchFamily="34" charset="0"/>
              </a:rPr>
              <a:t>А</a:t>
            </a:r>
            <a:r>
              <a:rPr lang="ru-RU" sz="4400" dirty="0" smtClean="0">
                <a:latin typeface="Franklin Gothic Medium" pitchFamily="34" charset="0"/>
              </a:rPr>
              <a:t>мериканок 48 человек.</a:t>
            </a:r>
            <a:endParaRPr lang="ru-RU" sz="4400" dirty="0">
              <a:latin typeface="Franklin Gothic Medium"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normAutofit/>
          </a:bodyPr>
          <a:lstStyle/>
          <a:p>
            <a:r>
              <a:rPr lang="ru-RU" sz="5400" b="1" dirty="0" smtClean="0">
                <a:latin typeface="Monotype Corsiva" pitchFamily="66" charset="0"/>
              </a:rPr>
              <a:t>Светлана </a:t>
            </a:r>
            <a:r>
              <a:rPr lang="ru-RU" sz="5400" b="1" dirty="0" smtClean="0">
                <a:latin typeface="Monotype Corsiva" pitchFamily="66" charset="0"/>
              </a:rPr>
              <a:t>Евгеньевна Савицкая</a:t>
            </a:r>
            <a:endParaRPr lang="ru-RU" sz="5400" dirty="0">
              <a:latin typeface="Monotype Corsiva" pitchFamily="66" charset="0"/>
            </a:endParaRPr>
          </a:p>
        </p:txBody>
      </p:sp>
      <p:sp>
        <p:nvSpPr>
          <p:cNvPr id="6" name="Содержимое 5"/>
          <p:cNvSpPr>
            <a:spLocks noGrp="1"/>
          </p:cNvSpPr>
          <p:nvPr>
            <p:ph sz="half" idx="2"/>
          </p:nvPr>
        </p:nvSpPr>
        <p:spPr>
          <a:xfrm>
            <a:off x="4500562" y="1428736"/>
            <a:ext cx="4643438" cy="5429264"/>
          </a:xfrm>
        </p:spPr>
        <p:style>
          <a:lnRef idx="1">
            <a:schemeClr val="accent1"/>
          </a:lnRef>
          <a:fillRef idx="3">
            <a:schemeClr val="accent1"/>
          </a:fillRef>
          <a:effectRef idx="2">
            <a:schemeClr val="accent1"/>
          </a:effectRef>
          <a:fontRef idx="minor">
            <a:schemeClr val="lt1"/>
          </a:fontRef>
        </p:style>
        <p:txBody>
          <a:bodyPr>
            <a:normAutofit fontScale="62500" lnSpcReduction="20000"/>
          </a:bodyPr>
          <a:lstStyle/>
          <a:p>
            <a:r>
              <a:rPr lang="ru-RU" b="1" i="1" dirty="0" smtClean="0"/>
              <a:t>Первая женщина, осуществившая выход в открытый космос. Совершила два полёта в 1982 и 1984 годах общей продолжительностью 19 суток 17 часов 7 минут (из которых выход в космос занял 3 часа 35 минут).</a:t>
            </a:r>
            <a:r>
              <a:rPr lang="ru-RU" b="1" dirty="0" smtClean="0"/>
              <a:t/>
            </a:r>
            <a:br>
              <a:rPr lang="ru-RU" b="1" dirty="0" smtClean="0"/>
            </a:br>
            <a:r>
              <a:rPr lang="ru-RU" dirty="0" smtClean="0"/>
              <a:t/>
            </a:r>
            <a:br>
              <a:rPr lang="ru-RU" dirty="0" smtClean="0"/>
            </a:br>
            <a:r>
              <a:rPr lang="ru-RU" dirty="0" smtClean="0"/>
              <a:t>Светлана Савицкая впервые оказалась на орбите, когда ей исполнилось 34 года. На счету Светланы тогда уже имелись 3 мировых рекорда по прыжкам с парашютом, 15 мировых рекордов, установленных на реактивных самолётах, и к тому же она была абсолютной чемпионкой мира по высшему пилотажу. Светлана Савицкая стала первой женщиной, которая вышла в открытый космос и даже самостоятельно провела сварочные работы, всё там же, в открытом космосе.</a:t>
            </a:r>
            <a:br>
              <a:rPr lang="ru-RU" dirty="0" smtClean="0"/>
            </a:br>
            <a:r>
              <a:rPr lang="ru-RU" dirty="0" smtClean="0"/>
              <a:t/>
            </a:r>
            <a:br>
              <a:rPr lang="ru-RU" dirty="0" smtClean="0"/>
            </a:br>
            <a:endParaRPr lang="ru-RU" dirty="0"/>
          </a:p>
        </p:txBody>
      </p:sp>
      <p:pic>
        <p:nvPicPr>
          <p:cNvPr id="7" name="Содержимое 6" descr="320 350"/>
          <p:cNvPicPr>
            <a:picLocks noGrp="1"/>
          </p:cNvPicPr>
          <p:nvPr>
            <p:ph sz="half" idx="1"/>
          </p:nvPr>
        </p:nvPicPr>
        <p:blipFill>
          <a:blip r:embed="rId2"/>
          <a:srcRect/>
          <a:stretch>
            <a:fillRect/>
          </a:stretch>
        </p:blipFill>
        <p:spPr bwMode="auto">
          <a:xfrm>
            <a:off x="0" y="1428736"/>
            <a:ext cx="4286248" cy="5143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dirty="0" smtClean="0"/>
              <a:t>Светлана Савицкая – в</a:t>
            </a:r>
            <a:r>
              <a:rPr lang="ru-RU" dirty="0" smtClean="0"/>
              <a:t>торая </a:t>
            </a:r>
            <a:r>
              <a:rPr lang="ru-RU" dirty="0" smtClean="0"/>
              <a:t>женщина-космонавт в мире </a:t>
            </a:r>
            <a:endParaRPr lang="ru-RU" dirty="0"/>
          </a:p>
        </p:txBody>
      </p:sp>
      <p:sp>
        <p:nvSpPr>
          <p:cNvPr id="6" name="Содержимое 5"/>
          <p:cNvSpPr>
            <a:spLocks noGrp="1"/>
          </p:cNvSpPr>
          <p:nvPr>
            <p:ph sz="half" idx="2"/>
          </p:nvPr>
        </p:nvSpPr>
        <p:spPr>
          <a:xfrm>
            <a:off x="4071934" y="1428736"/>
            <a:ext cx="5072066" cy="5429264"/>
          </a:xfrm>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r>
              <a:rPr lang="ru-RU" dirty="0" smtClean="0"/>
              <a:t>космонавт</a:t>
            </a:r>
            <a:r>
              <a:rPr lang="ru-RU" dirty="0" smtClean="0"/>
              <a:t>, летчик-испытатель, майор авиации, заслуженный мастер спорта СССР. Кандидат технических наук. Дважды Герой Советского Союза, награждена орденами и медалями СССР и иностранных государств</a:t>
            </a:r>
            <a:r>
              <a:rPr lang="ru-RU" dirty="0" smtClean="0"/>
              <a:t>.</a:t>
            </a:r>
          </a:p>
          <a:p>
            <a:r>
              <a:rPr lang="ru-RU" dirty="0" smtClean="0"/>
              <a:t>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Выходы в открытый космос</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smtClean="0"/>
              <a:t>опасны по множеству причин: столкновения с космическим мусором, эмоциональные срывы самого космонавта, возможное удаление от космического корабля на недопустимое расстояние, повреждения скафандра и ещё огромное множество опасностей, которые невозможно предугадать на земле.</a:t>
            </a:r>
            <a:endParaRPr lang="ru-RU" dirty="0" smtClean="0"/>
          </a:p>
          <a:p>
            <a:endParaRPr lang="ru-RU" dirty="0"/>
          </a:p>
        </p:txBody>
      </p:sp>
      <p:pic>
        <p:nvPicPr>
          <p:cNvPr id="7" name="Содержимое 6" descr="http://www.bestpeopleofrussia.ru/img/persona/54485b92fffcc1cd724f81a49c435006_thumb.jpeg"/>
          <p:cNvPicPr>
            <a:picLocks noGrp="1"/>
          </p:cNvPicPr>
          <p:nvPr>
            <p:ph sz="half" idx="1"/>
          </p:nvPr>
        </p:nvPicPr>
        <p:blipFill>
          <a:blip r:embed="rId3"/>
          <a:srcRect/>
          <a:stretch>
            <a:fillRect/>
          </a:stretch>
        </p:blipFill>
        <p:spPr bwMode="auto">
          <a:xfrm>
            <a:off x="214282" y="1643050"/>
            <a:ext cx="3619512" cy="4833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5"/>
          </a:lnRef>
          <a:fillRef idx="2">
            <a:schemeClr val="accent5"/>
          </a:fillRef>
          <a:effectRef idx="1">
            <a:schemeClr val="accent5"/>
          </a:effectRef>
          <a:fontRef idx="minor">
            <a:schemeClr val="dk1"/>
          </a:fontRef>
        </p:style>
        <p:txBody>
          <a:bodyPr>
            <a:noAutofit/>
          </a:bodyPr>
          <a:lstStyle/>
          <a:p>
            <a:pPr algn="l"/>
            <a:r>
              <a:rPr lang="ru-RU" sz="3200" b="1" dirty="0" smtClean="0">
                <a:latin typeface="Monotype Corsiva" pitchFamily="66" charset="0"/>
              </a:rPr>
              <a:t>Елена Владимировна </a:t>
            </a:r>
            <a:r>
              <a:rPr lang="ru-RU" sz="3200" b="1" dirty="0" err="1" smtClean="0">
                <a:latin typeface="Monotype Corsiva" pitchFamily="66" charset="0"/>
              </a:rPr>
              <a:t>Кондакова</a:t>
            </a:r>
            <a:r>
              <a:rPr lang="ru-RU" sz="3200" b="1" i="1" dirty="0" smtClean="0">
                <a:latin typeface="Monotype Corsiva" pitchFamily="66" charset="0"/>
              </a:rPr>
              <a:t> </a:t>
            </a:r>
            <a:r>
              <a:rPr lang="ru-RU" sz="3200" b="1" i="1" dirty="0" smtClean="0">
                <a:latin typeface="Monotype Corsiva" pitchFamily="66" charset="0"/>
              </a:rPr>
              <a:t>-</a:t>
            </a:r>
            <a:r>
              <a:rPr lang="ru-RU" sz="3200" i="1" dirty="0" smtClean="0">
                <a:latin typeface="Monotype Corsiva" pitchFamily="66" charset="0"/>
              </a:rPr>
              <a:t>у</a:t>
            </a:r>
            <a:r>
              <a:rPr lang="ru-RU" sz="3200" i="1" dirty="0" smtClean="0"/>
              <a:t>становила </a:t>
            </a:r>
            <a:r>
              <a:rPr lang="ru-RU" sz="3200" i="1" dirty="0" smtClean="0"/>
              <a:t>мировой рекорд по продолжительности пребывания на орбите 178 суток 10 часов 42 минуты 23 секунды</a:t>
            </a:r>
            <a:endParaRPr lang="ru-RU" sz="3200" dirty="0">
              <a:latin typeface="Monotype Corsiva" pitchFamily="66" charset="0"/>
            </a:endParaRPr>
          </a:p>
        </p:txBody>
      </p:sp>
      <p:sp>
        <p:nvSpPr>
          <p:cNvPr id="4" name="Содержимое 3"/>
          <p:cNvSpPr>
            <a:spLocks noGrp="1"/>
          </p:cNvSpPr>
          <p:nvPr>
            <p:ph sz="half" idx="2"/>
          </p:nvPr>
        </p:nvSpPr>
        <p:spPr>
          <a:xfrm>
            <a:off x="4429124" y="1428736"/>
            <a:ext cx="4714876" cy="5429264"/>
          </a:xfrm>
        </p:spPr>
        <p:style>
          <a:lnRef idx="1">
            <a:schemeClr val="accent5"/>
          </a:lnRef>
          <a:fillRef idx="3">
            <a:schemeClr val="accent5"/>
          </a:fillRef>
          <a:effectRef idx="2">
            <a:schemeClr val="accent5"/>
          </a:effectRef>
          <a:fontRef idx="minor">
            <a:schemeClr val="lt1"/>
          </a:fontRef>
        </p:style>
        <p:txBody>
          <a:bodyPr>
            <a:normAutofit/>
          </a:bodyPr>
          <a:lstStyle/>
          <a:p>
            <a:pPr>
              <a:buNone/>
            </a:pPr>
            <a:r>
              <a:rPr lang="ru-RU" i="1" dirty="0" smtClean="0"/>
              <a:t>  </a:t>
            </a:r>
          </a:p>
          <a:p>
            <a:pPr>
              <a:buNone/>
            </a:pPr>
            <a:r>
              <a:rPr lang="ru-RU" i="1" dirty="0" smtClean="0"/>
              <a:t>Два </a:t>
            </a:r>
            <a:r>
              <a:rPr lang="ru-RU" i="1" dirty="0" smtClean="0"/>
              <a:t>полёта в 1994 и 1997 </a:t>
            </a:r>
            <a:r>
              <a:rPr lang="ru-RU" i="1" dirty="0" smtClean="0"/>
              <a:t>г</a:t>
            </a:r>
          </a:p>
          <a:p>
            <a:r>
              <a:rPr lang="ru-RU" i="1" dirty="0" smtClean="0"/>
              <a:t>Д</a:t>
            </a:r>
            <a:r>
              <a:rPr lang="ru-RU" i="1" dirty="0" smtClean="0"/>
              <a:t>о </a:t>
            </a:r>
            <a:r>
              <a:rPr lang="ru-RU" i="1" dirty="0" smtClean="0"/>
              <a:t>сих пор этот рекорд никто не может побить, тогда она провела в космосе 169 суток подряд, с 3 октября 1994-го по 22 марта 1995-го.</a:t>
            </a:r>
            <a:endParaRPr lang="ru-RU" dirty="0"/>
          </a:p>
        </p:txBody>
      </p:sp>
      <p:pic>
        <p:nvPicPr>
          <p:cNvPr id="5" name="Содержимое 4" descr="300 380"/>
          <p:cNvPicPr>
            <a:picLocks noGrp="1"/>
          </p:cNvPicPr>
          <p:nvPr>
            <p:ph sz="half" idx="1"/>
          </p:nvPr>
        </p:nvPicPr>
        <p:blipFill>
          <a:blip r:embed="rId2"/>
          <a:srcRect/>
          <a:stretch>
            <a:fillRect/>
          </a:stretch>
        </p:blipFill>
        <p:spPr bwMode="auto">
          <a:xfrm>
            <a:off x="214282" y="1500174"/>
            <a:ext cx="3786194" cy="49768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41763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smtClean="0"/>
              <a:t>Елена Серова — женщина-космонавт России номер четыре. </a:t>
            </a:r>
            <a:endParaRPr lang="ru-RU" dirty="0"/>
          </a:p>
        </p:txBody>
      </p:sp>
      <p:sp>
        <p:nvSpPr>
          <p:cNvPr id="3" name="Содержимое 2"/>
          <p:cNvSpPr>
            <a:spLocks noGrp="1"/>
          </p:cNvSpPr>
          <p:nvPr>
            <p:ph sz="half" idx="1"/>
          </p:nvPr>
        </p:nvSpPr>
        <p:spPr>
          <a:xfrm>
            <a:off x="0" y="1500174"/>
            <a:ext cx="4495800" cy="5357826"/>
          </a:xfrm>
        </p:spPr>
        <p:style>
          <a:lnRef idx="1">
            <a:schemeClr val="accent4"/>
          </a:lnRef>
          <a:fillRef idx="3">
            <a:schemeClr val="accent4"/>
          </a:fillRef>
          <a:effectRef idx="2">
            <a:schemeClr val="accent4"/>
          </a:effectRef>
          <a:fontRef idx="minor">
            <a:schemeClr val="lt1"/>
          </a:fontRef>
        </p:style>
        <p:txBody>
          <a:bodyPr>
            <a:normAutofit/>
          </a:bodyPr>
          <a:lstStyle/>
          <a:p>
            <a:r>
              <a:rPr lang="ru-RU" sz="3200" dirty="0" smtClean="0">
                <a:latin typeface="Franklin Gothic Medium" pitchFamily="34" charset="0"/>
              </a:rPr>
              <a:t>Ее </a:t>
            </a:r>
            <a:r>
              <a:rPr lang="ru-RU" sz="3200" dirty="0" smtClean="0">
                <a:latin typeface="Franklin Gothic Medium" pitchFamily="34" charset="0"/>
              </a:rPr>
              <a:t>полет планируется в 2014-м. И она тоже </a:t>
            </a:r>
            <a:r>
              <a:rPr lang="ru-RU" sz="3200" dirty="0" smtClean="0">
                <a:latin typeface="Franklin Gothic Medium" pitchFamily="34" charset="0"/>
              </a:rPr>
              <a:t>первая</a:t>
            </a:r>
            <a:r>
              <a:rPr lang="ru-RU" sz="3200" dirty="0" smtClean="0">
                <a:latin typeface="Franklin Gothic Medium" pitchFamily="34" charset="0"/>
              </a:rPr>
              <a:t> </a:t>
            </a:r>
            <a:r>
              <a:rPr lang="ru-RU" sz="3200" dirty="0" smtClean="0">
                <a:latin typeface="Franklin Gothic Medium" pitchFamily="34" charset="0"/>
              </a:rPr>
              <a:t>- в </a:t>
            </a:r>
            <a:r>
              <a:rPr lang="ru-RU" sz="3200" dirty="0" smtClean="0">
                <a:latin typeface="Franklin Gothic Medium" pitchFamily="34" charset="0"/>
              </a:rPr>
              <a:t>новом тысячелетии. Хотя говорит, что первой на все времена останется только одна </a:t>
            </a:r>
            <a:r>
              <a:rPr lang="ru-RU" sz="3200" dirty="0" smtClean="0">
                <a:latin typeface="Franklin Gothic Medium" pitchFamily="34" charset="0"/>
              </a:rPr>
              <a:t>женщина.</a:t>
            </a:r>
            <a:endParaRPr lang="ru-RU" sz="3200" dirty="0" smtClean="0">
              <a:latin typeface="Franklin Gothic Medium" pitchFamily="34" charset="0"/>
            </a:endParaRPr>
          </a:p>
          <a:p>
            <a:endParaRPr lang="ru-RU" dirty="0"/>
          </a:p>
        </p:txBody>
      </p:sp>
      <p:pic>
        <p:nvPicPr>
          <p:cNvPr id="6" name="Содержимое 5" descr="Нажать для увеличения">
            <a:hlinkClick r:id="rId2"/>
          </p:cNvPr>
          <p:cNvPicPr>
            <a:picLocks noGrp="1"/>
          </p:cNvPicPr>
          <p:nvPr>
            <p:ph sz="half" idx="2"/>
          </p:nvPr>
        </p:nvPicPr>
        <p:blipFill>
          <a:blip r:embed="rId3"/>
          <a:srcRect/>
          <a:stretch>
            <a:fillRect/>
          </a:stretch>
        </p:blipFill>
        <p:spPr bwMode="auto">
          <a:xfrm>
            <a:off x="4857752" y="1500174"/>
            <a:ext cx="4071966" cy="53578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16 июня 1963 года в 12 часов 30 минут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sz="half" idx="1"/>
          </p:nvPr>
        </p:nvSpPr>
        <p:spPr>
          <a:xfrm>
            <a:off x="0" y="1500173"/>
            <a:ext cx="4495800" cy="5357827"/>
          </a:xfrm>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r>
              <a:rPr lang="ru-RU" sz="3400" dirty="0" smtClean="0">
                <a:latin typeface="Times New Roman" pitchFamily="18" charset="0"/>
                <a:cs typeface="Times New Roman" pitchFamily="18" charset="0"/>
              </a:rPr>
              <a:t>по </a:t>
            </a:r>
            <a:r>
              <a:rPr lang="ru-RU" sz="3400" dirty="0" err="1" smtClean="0">
                <a:latin typeface="Times New Roman" pitchFamily="18" charset="0"/>
                <a:cs typeface="Times New Roman" pitchFamily="18" charset="0"/>
              </a:rPr>
              <a:t>мск</a:t>
            </a:r>
            <a:r>
              <a:rPr lang="ru-RU" sz="3400" dirty="0" smtClean="0">
                <a:latin typeface="Times New Roman" pitchFamily="18" charset="0"/>
                <a:cs typeface="Times New Roman" pitchFamily="18" charset="0"/>
              </a:rPr>
              <a:t> в СССР на орбиту спутника Земли был выведен космический корабль «Восток-6», впервые в мире пилотируемый женщиной </a:t>
            </a:r>
            <a:r>
              <a:rPr lang="ru-RU" sz="4100" dirty="0" smtClean="0">
                <a:latin typeface="Monotype Corsiva" pitchFamily="66" charset="0"/>
                <a:cs typeface="Times New Roman" pitchFamily="18" charset="0"/>
              </a:rPr>
              <a:t>— </a:t>
            </a:r>
            <a:r>
              <a:rPr lang="ru-RU" sz="4100" b="1" dirty="0" smtClean="0">
                <a:latin typeface="Monotype Corsiva" pitchFamily="66" charset="0"/>
                <a:cs typeface="Times New Roman" pitchFamily="18" charset="0"/>
              </a:rPr>
              <a:t>гражданкой Советского Союза Валентиной Терешковой. </a:t>
            </a:r>
          </a:p>
          <a:p>
            <a:r>
              <a:rPr lang="ru-RU" sz="3400" dirty="0" smtClean="0">
                <a:latin typeface="Times New Roman" pitchFamily="18" charset="0"/>
                <a:cs typeface="Times New Roman" pitchFamily="18" charset="0"/>
              </a:rPr>
              <a:t>Она является </a:t>
            </a:r>
            <a:r>
              <a:rPr lang="ru-RU" sz="3400" b="1" dirty="0" smtClean="0">
                <a:latin typeface="Times New Roman" pitchFamily="18" charset="0"/>
                <a:cs typeface="Times New Roman" pitchFamily="18" charset="0"/>
              </a:rPr>
              <a:t>единственной в мире женщиной, совершившей космический полёт в одиночку</a:t>
            </a:r>
            <a:r>
              <a:rPr lang="ru-RU" sz="3400" dirty="0" smtClean="0">
                <a:latin typeface="Times New Roman" pitchFamily="18" charset="0"/>
                <a:cs typeface="Times New Roman" pitchFamily="18" charset="0"/>
              </a:rPr>
              <a:t>.</a:t>
            </a:r>
          </a:p>
          <a:p>
            <a:endParaRPr lang="ru-RU" dirty="0"/>
          </a:p>
        </p:txBody>
      </p:sp>
      <p:pic>
        <p:nvPicPr>
          <p:cNvPr id="7" name="Содержимое 6" descr="Валентина Терешкова"/>
          <p:cNvPicPr>
            <a:picLocks noGrp="1"/>
          </p:cNvPicPr>
          <p:nvPr>
            <p:ph sz="half" idx="2"/>
          </p:nvPr>
        </p:nvPicPr>
        <p:blipFill>
          <a:blip r:embed="rId2"/>
          <a:srcRect/>
          <a:stretch>
            <a:fillRect/>
          </a:stretch>
        </p:blipFill>
        <p:spPr bwMode="auto">
          <a:xfrm>
            <a:off x="4572000" y="1643050"/>
            <a:ext cx="4357718" cy="48577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dirty="0" smtClean="0">
                <a:latin typeface="Monotype Corsiva" pitchFamily="66" charset="0"/>
              </a:rPr>
              <a:t>Позывной Терешковой на время полёта — «Чайка</a:t>
            </a:r>
            <a:r>
              <a:rPr lang="ru-RU" dirty="0" smtClean="0">
                <a:latin typeface="Monotype Corsiva" pitchFamily="66" charset="0"/>
              </a:rPr>
              <a:t>». </a:t>
            </a:r>
            <a:endParaRPr lang="ru-RU" dirty="0">
              <a:latin typeface="Monotype Corsiva" pitchFamily="66" charset="0"/>
            </a:endParaRPr>
          </a:p>
        </p:txBody>
      </p:sp>
      <p:sp>
        <p:nvSpPr>
          <p:cNvPr id="3" name="Содержимое 2"/>
          <p:cNvSpPr>
            <a:spLocks noGrp="1"/>
          </p:cNvSpPr>
          <p:nvPr>
            <p:ph sz="half" idx="1"/>
          </p:nvPr>
        </p:nvSpPr>
        <p:spPr>
          <a:xfrm>
            <a:off x="0" y="1142984"/>
            <a:ext cx="4495800" cy="5715016"/>
          </a:xfrm>
        </p:spPr>
        <p:style>
          <a:lnRef idx="3">
            <a:schemeClr val="lt1"/>
          </a:lnRef>
          <a:fillRef idx="1">
            <a:schemeClr val="accent1"/>
          </a:fillRef>
          <a:effectRef idx="1">
            <a:schemeClr val="accent1"/>
          </a:effectRef>
          <a:fontRef idx="minor">
            <a:schemeClr val="lt1"/>
          </a:fontRef>
        </p:style>
        <p:txBody>
          <a:bodyPr>
            <a:normAutofit fontScale="85000" lnSpcReduction="10000"/>
          </a:bodyPr>
          <a:lstStyle/>
          <a:p>
            <a:r>
              <a:rPr lang="ru-RU" sz="3200" dirty="0" smtClean="0">
                <a:latin typeface="Times New Roman" pitchFamily="18" charset="0"/>
                <a:cs typeface="Times New Roman" pitchFamily="18" charset="0"/>
              </a:rPr>
              <a:t>Ф</a:t>
            </a:r>
            <a:r>
              <a:rPr lang="ru-RU" sz="3200" dirty="0" smtClean="0">
                <a:latin typeface="Times New Roman" pitchFamily="18" charset="0"/>
                <a:cs typeface="Times New Roman" pitchFamily="18" charset="0"/>
              </a:rPr>
              <a:t>раза</a:t>
            </a:r>
            <a:r>
              <a:rPr lang="ru-RU" sz="3200" dirty="0" smtClean="0">
                <a:latin typeface="Times New Roman" pitchFamily="18" charset="0"/>
                <a:cs typeface="Times New Roman" pitchFamily="18" charset="0"/>
              </a:rPr>
              <a:t>, которую она произнесла перед стартом: </a:t>
            </a:r>
          </a:p>
          <a:p>
            <a:r>
              <a:rPr lang="ru-RU" sz="3200" dirty="0" smtClean="0">
                <a:latin typeface="Times New Roman" pitchFamily="18" charset="0"/>
                <a:cs typeface="Times New Roman" pitchFamily="18" charset="0"/>
              </a:rPr>
              <a:t>«Эй! Небо, сними шляпу!»</a:t>
            </a:r>
          </a:p>
          <a:p>
            <a:r>
              <a:rPr lang="ru-RU" sz="3200" dirty="0" smtClean="0">
                <a:latin typeface="Times New Roman" pitchFamily="18" charset="0"/>
                <a:cs typeface="Times New Roman" pitchFamily="18" charset="0"/>
              </a:rPr>
              <a:t> (изменённая цитата из поэмы В. Маяковского «Облако в штанах</a:t>
            </a:r>
            <a:r>
              <a:rPr lang="ru-RU"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r>
              <a:rPr lang="ru-RU" sz="3200" dirty="0" smtClean="0"/>
              <a:t> </a:t>
            </a:r>
            <a:r>
              <a:rPr lang="ru-RU" sz="3200" dirty="0" smtClean="0"/>
              <a:t>Я „Чайка“, я „Чайка“. В иллюминаторы вижу Землю. Вижу горизонт. От облаков идет </a:t>
            </a:r>
            <a:r>
              <a:rPr lang="ru-RU" sz="3200" dirty="0" err="1" smtClean="0"/>
              <a:t>голубая</a:t>
            </a:r>
            <a:r>
              <a:rPr lang="ru-RU" sz="3200" dirty="0" smtClean="0"/>
              <a:t> полоска. Все в порядке. Все в порядке. Я „Чайка“. Прием!»</a:t>
            </a:r>
            <a:endParaRPr lang="en-US" sz="3200" dirty="0" smtClean="0">
              <a:latin typeface="Times New Roman" pitchFamily="18" charset="0"/>
              <a:cs typeface="Times New Roman" pitchFamily="18" charset="0"/>
            </a:endParaRPr>
          </a:p>
          <a:p>
            <a:endParaRPr lang="ru-RU" sz="3200" dirty="0" smtClean="0">
              <a:latin typeface="Times New Roman" pitchFamily="18" charset="0"/>
              <a:cs typeface="Times New Roman" pitchFamily="18" charset="0"/>
            </a:endParaRPr>
          </a:p>
          <a:p>
            <a:endParaRPr lang="ru-RU" dirty="0"/>
          </a:p>
        </p:txBody>
      </p:sp>
      <p:pic>
        <p:nvPicPr>
          <p:cNvPr id="4098" name="Picture 2" descr="C:\Documents and Settings\Паврозина О Ю\Рабочий стол\картинки запи\80.93.58.122_0096.jpg"/>
          <p:cNvPicPr>
            <a:picLocks noGrp="1" noChangeAspect="1" noChangeArrowheads="1"/>
          </p:cNvPicPr>
          <p:nvPr>
            <p:ph sz="half" idx="2"/>
          </p:nvPr>
        </p:nvPicPr>
        <p:blipFill>
          <a:blip r:embed="rId2" cstate="print"/>
          <a:srcRect/>
          <a:stretch>
            <a:fillRect/>
          </a:stretch>
        </p:blipFill>
        <p:spPr bwMode="auto">
          <a:xfrm>
            <a:off x="4452937" y="1285860"/>
            <a:ext cx="4476781" cy="33575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smtClean="0"/>
              <a:t>Валентина Владимировна Терешкова</a:t>
            </a:r>
            <a:r>
              <a:rPr lang="ru-RU" dirty="0" smtClean="0"/>
              <a:t> </a:t>
            </a:r>
            <a:endParaRPr lang="ru-RU" dirty="0"/>
          </a:p>
        </p:txBody>
      </p:sp>
      <p:sp>
        <p:nvSpPr>
          <p:cNvPr id="3" name="Содержимое 2"/>
          <p:cNvSpPr>
            <a:spLocks noGrp="1"/>
          </p:cNvSpPr>
          <p:nvPr>
            <p:ph sz="half" idx="1"/>
          </p:nvPr>
        </p:nvSpPr>
        <p:spPr>
          <a:xfrm>
            <a:off x="0" y="1428736"/>
            <a:ext cx="4495800" cy="5429264"/>
          </a:xfrm>
        </p:spPr>
        <p:style>
          <a:lnRef idx="1">
            <a:schemeClr val="accent3"/>
          </a:lnRef>
          <a:fillRef idx="2">
            <a:schemeClr val="accent3"/>
          </a:fillRef>
          <a:effectRef idx="1">
            <a:schemeClr val="accent3"/>
          </a:effectRef>
          <a:fontRef idx="minor">
            <a:schemeClr val="dk1"/>
          </a:fontRef>
        </p:style>
        <p:txBody>
          <a:bodyPr>
            <a:normAutofit/>
          </a:bodyPr>
          <a:lstStyle/>
          <a:p>
            <a:r>
              <a:rPr lang="ru-RU" dirty="0" smtClean="0"/>
              <a:t>родилась </a:t>
            </a:r>
            <a:r>
              <a:rPr lang="ru-RU" u="sng" dirty="0" smtClean="0">
                <a:solidFill>
                  <a:schemeClr val="bg1"/>
                </a:solidFill>
                <a:latin typeface="Monotype Corsiva" pitchFamily="66" charset="0"/>
                <a:hlinkClick r:id="rId2"/>
              </a:rPr>
              <a:t>6 марта</a:t>
            </a:r>
            <a:r>
              <a:rPr lang="ru-RU" u="sng" dirty="0" smtClean="0">
                <a:solidFill>
                  <a:schemeClr val="bg1"/>
                </a:solidFill>
                <a:latin typeface="Monotype Corsiva" pitchFamily="66" charset="0"/>
              </a:rPr>
              <a:t> </a:t>
            </a:r>
            <a:r>
              <a:rPr lang="ru-RU" u="sng" dirty="0" smtClean="0">
                <a:latin typeface="Monotype Corsiva" pitchFamily="66" charset="0"/>
              </a:rPr>
              <a:t>1937 </a:t>
            </a:r>
            <a:r>
              <a:rPr lang="ru-RU" dirty="0" smtClean="0"/>
              <a:t>г </a:t>
            </a:r>
            <a:r>
              <a:rPr lang="ru-RU" dirty="0" smtClean="0"/>
              <a:t>в деревне </a:t>
            </a:r>
            <a:r>
              <a:rPr lang="ru-RU" dirty="0" err="1" smtClean="0"/>
              <a:t>Масленниково</a:t>
            </a:r>
            <a:r>
              <a:rPr lang="ru-RU" dirty="0" smtClean="0"/>
              <a:t> Ярославской области. </a:t>
            </a:r>
            <a:endParaRPr lang="en-US" dirty="0" smtClean="0"/>
          </a:p>
          <a:p>
            <a:r>
              <a:rPr lang="ru-RU" dirty="0" smtClean="0"/>
              <a:t>В </a:t>
            </a:r>
            <a:r>
              <a:rPr lang="ru-RU" dirty="0" smtClean="0"/>
              <a:t>1960 году окончила Техникум легкой промышленности в </a:t>
            </a:r>
            <a:r>
              <a:rPr lang="ru-RU" dirty="0" smtClean="0"/>
              <a:t>Ярославле</a:t>
            </a:r>
            <a:r>
              <a:rPr lang="ru-RU" dirty="0" smtClean="0"/>
              <a:t>.</a:t>
            </a:r>
            <a:endParaRPr lang="en-US" dirty="0" smtClean="0"/>
          </a:p>
          <a:p>
            <a:r>
              <a:rPr lang="ru-RU" dirty="0" smtClean="0"/>
              <a:t>З</a:t>
            </a:r>
            <a:r>
              <a:rPr lang="ru-RU" dirty="0" smtClean="0"/>
              <a:t>атем </a:t>
            </a:r>
            <a:r>
              <a:rPr lang="ru-RU" dirty="0" smtClean="0"/>
              <a:t>работала по специальности, участвовала в комсомольской работе. </a:t>
            </a:r>
            <a:endParaRPr lang="ru-RU" dirty="0"/>
          </a:p>
        </p:txBody>
      </p:sp>
      <p:pic>
        <p:nvPicPr>
          <p:cNvPr id="5" name="Содержимое 6" descr="Валентина Терешкова — первая женщина-космонавт"/>
          <p:cNvPicPr>
            <a:picLocks noGrp="1"/>
          </p:cNvPicPr>
          <p:nvPr>
            <p:ph sz="half" idx="2"/>
          </p:nvPr>
        </p:nvPicPr>
        <p:blipFill>
          <a:blip r:embed="rId3" cstate="print"/>
          <a:srcRect/>
          <a:stretch>
            <a:fillRect/>
          </a:stretch>
        </p:blipFill>
        <p:spPr bwMode="auto">
          <a:xfrm>
            <a:off x="4786314" y="1643050"/>
            <a:ext cx="4070656" cy="48393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00174"/>
          </a:xfrm>
        </p:spPr>
        <p:style>
          <a:lnRef idx="1">
            <a:schemeClr val="accent3"/>
          </a:lnRef>
          <a:fillRef idx="2">
            <a:schemeClr val="accent3"/>
          </a:fillRef>
          <a:effectRef idx="1">
            <a:schemeClr val="accent3"/>
          </a:effectRef>
          <a:fontRef idx="minor">
            <a:schemeClr val="dk1"/>
          </a:fontRef>
        </p:style>
        <p:txBody>
          <a:bodyPr>
            <a:normAutofit/>
          </a:bodyPr>
          <a:lstStyle/>
          <a:p>
            <a:r>
              <a:rPr lang="ru-RU" dirty="0" smtClean="0">
                <a:latin typeface="Monotype Corsiva" pitchFamily="66" charset="0"/>
              </a:rPr>
              <a:t>Факты из биографии Валентины Владимировны Терешковой.  </a:t>
            </a:r>
            <a:endParaRPr lang="ru-RU" dirty="0">
              <a:latin typeface="Monotype Corsiva" pitchFamily="66" charset="0"/>
            </a:endParaRPr>
          </a:p>
        </p:txBody>
      </p:sp>
      <p:sp>
        <p:nvSpPr>
          <p:cNvPr id="3" name="Содержимое 2"/>
          <p:cNvSpPr>
            <a:spLocks noGrp="1"/>
          </p:cNvSpPr>
          <p:nvPr>
            <p:ph sz="half" idx="1"/>
          </p:nvPr>
        </p:nvSpPr>
        <p:spPr>
          <a:xfrm>
            <a:off x="0" y="1500174"/>
            <a:ext cx="4495800" cy="5357826"/>
          </a:xfrm>
        </p:spPr>
        <p:style>
          <a:lnRef idx="3">
            <a:schemeClr val="lt1"/>
          </a:lnRef>
          <a:fillRef idx="1">
            <a:schemeClr val="accent3"/>
          </a:fillRef>
          <a:effectRef idx="1">
            <a:schemeClr val="accent3"/>
          </a:effectRef>
          <a:fontRef idx="minor">
            <a:schemeClr val="lt1"/>
          </a:fontRef>
        </p:style>
        <p:txBody>
          <a:bodyPr>
            <a:normAutofit fontScale="85000" lnSpcReduction="10000"/>
          </a:bodyPr>
          <a:lstStyle/>
          <a:p>
            <a:r>
              <a:rPr lang="ru-RU" dirty="0" smtClean="0"/>
              <a:t>После первых успешных полетов советских космонавтов у </a:t>
            </a:r>
            <a:r>
              <a:rPr lang="ru-RU"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Сергея Королева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smtClean="0"/>
              <a:t>появилась идея запустить в космос женщину-космонавта. </a:t>
            </a:r>
            <a:endParaRPr lang="ru-RU" dirty="0" smtClean="0"/>
          </a:p>
          <a:p>
            <a:r>
              <a:rPr lang="ru-RU" dirty="0" smtClean="0"/>
              <a:t>Поиск </a:t>
            </a:r>
            <a:r>
              <a:rPr lang="ru-RU" dirty="0" smtClean="0"/>
              <a:t>претенденток начался в 1962 году, критерии были следующими: парашютистка, возраст до 30 лет, рост до 170 сантиметров, вес до 70 килограммов. Из сотен кандидатур были выбраны пятеро, одна их которых и была Валентина Терешкова. </a:t>
            </a:r>
            <a:endParaRPr lang="ru-RU" dirty="0"/>
          </a:p>
        </p:txBody>
      </p:sp>
      <p:pic>
        <p:nvPicPr>
          <p:cNvPr id="5" name="Содержимое 4" descr="http://bm.img.com.ua/berlin/storage/orig/4/31/99c7e30bcc7d4fe1db06fd87b416d314.jpg"/>
          <p:cNvPicPr>
            <a:picLocks noGrp="1"/>
          </p:cNvPicPr>
          <p:nvPr>
            <p:ph sz="half" idx="2"/>
          </p:nvPr>
        </p:nvPicPr>
        <p:blipFill>
          <a:blip r:embed="rId3"/>
          <a:srcRect/>
          <a:stretch>
            <a:fillRect/>
          </a:stretch>
        </p:blipFill>
        <p:spPr bwMode="auto">
          <a:xfrm>
            <a:off x="4500562" y="1571612"/>
            <a:ext cx="4395790" cy="48914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ru-RU" sz="3600" dirty="0" smtClean="0">
                <a:latin typeface="Monotype Corsiva" pitchFamily="66" charset="0"/>
              </a:rPr>
              <a:t>Валентина Терешкова парашютным спортом занималась с 1959 года в Ярославском аэроклубе</a:t>
            </a:r>
            <a:endParaRPr lang="ru-RU" sz="3600" dirty="0">
              <a:latin typeface="Monotype Corsiva" pitchFamily="66" charset="0"/>
            </a:endParaRPr>
          </a:p>
        </p:txBody>
      </p:sp>
      <p:sp>
        <p:nvSpPr>
          <p:cNvPr id="3" name="Содержимое 2"/>
          <p:cNvSpPr>
            <a:spLocks noGrp="1"/>
          </p:cNvSpPr>
          <p:nvPr>
            <p:ph sz="half" idx="1"/>
          </p:nvPr>
        </p:nvSpPr>
        <p:spPr>
          <a:xfrm>
            <a:off x="0" y="1500174"/>
            <a:ext cx="4495800" cy="5357826"/>
          </a:xfrm>
        </p:spPr>
        <p:style>
          <a:lnRef idx="3">
            <a:schemeClr val="lt1"/>
          </a:lnRef>
          <a:fillRef idx="1">
            <a:schemeClr val="accent5"/>
          </a:fillRef>
          <a:effectRef idx="1">
            <a:schemeClr val="accent5"/>
          </a:effectRef>
          <a:fontRef idx="minor">
            <a:schemeClr val="lt1"/>
          </a:fontRef>
        </p:style>
        <p:txBody>
          <a:bodyPr>
            <a:normAutofit fontScale="62500" lnSpcReduction="20000"/>
          </a:bodyPr>
          <a:lstStyle/>
          <a:p>
            <a:r>
              <a:rPr lang="ru-RU" sz="4000" dirty="0" smtClean="0">
                <a:latin typeface="Franklin Gothic Medium" pitchFamily="34" charset="0"/>
              </a:rPr>
              <a:t> </a:t>
            </a:r>
            <a:r>
              <a:rPr lang="ru-RU" sz="4000" dirty="0" smtClean="0">
                <a:latin typeface="Franklin Gothic Medium" pitchFamily="34" charset="0"/>
              </a:rPr>
              <a:t>к моменту поиска кандидатуры для полета в </a:t>
            </a:r>
            <a:r>
              <a:rPr lang="ru-RU" sz="4000" dirty="0" smtClean="0">
                <a:latin typeface="Franklin Gothic Medium" pitchFamily="34" charset="0"/>
              </a:rPr>
              <a:t>космос она  </a:t>
            </a:r>
            <a:r>
              <a:rPr lang="ru-RU" sz="4000" dirty="0" smtClean="0">
                <a:latin typeface="Franklin Gothic Medium" pitchFamily="34" charset="0"/>
              </a:rPr>
              <a:t>выполнила в общей сложности около 90 прыжков. </a:t>
            </a:r>
            <a:endParaRPr lang="ru-RU" sz="4000" dirty="0" smtClean="0">
              <a:latin typeface="Franklin Gothic Medium" pitchFamily="34" charset="0"/>
            </a:endParaRPr>
          </a:p>
          <a:p>
            <a:r>
              <a:rPr lang="ru-RU" sz="4000" dirty="0" smtClean="0">
                <a:latin typeface="Franklin Gothic Medium" pitchFamily="34" charset="0"/>
              </a:rPr>
              <a:t>В </a:t>
            </a:r>
            <a:r>
              <a:rPr lang="ru-RU" sz="4000" dirty="0" smtClean="0">
                <a:latin typeface="Franklin Gothic Medium" pitchFamily="34" charset="0"/>
              </a:rPr>
              <a:t>марте 1962 года она была зачислена в отряд космонавтов ЦПК ВВС на должность слушателя-космонавта и призвана на срочную воинскую службу в звании рядового. </a:t>
            </a:r>
            <a:r>
              <a:rPr lang="ru-RU" dirty="0" smtClean="0"/>
              <a:t/>
            </a:r>
            <a:br>
              <a:rPr lang="ru-RU" dirty="0" smtClean="0"/>
            </a:br>
            <a:endParaRPr lang="ru-RU" dirty="0"/>
          </a:p>
        </p:txBody>
      </p:sp>
      <p:sp>
        <p:nvSpPr>
          <p:cNvPr id="4" name="Содержимое 3"/>
          <p:cNvSpPr>
            <a:spLocks noGrp="1"/>
          </p:cNvSpPr>
          <p:nvPr>
            <p:ph sz="half" idx="2"/>
          </p:nvPr>
        </p:nvSpPr>
        <p:spPr>
          <a:xfrm>
            <a:off x="4572000" y="1500174"/>
            <a:ext cx="4572000" cy="5357826"/>
          </a:xfrm>
        </p:spPr>
        <p:style>
          <a:lnRef idx="3">
            <a:schemeClr val="lt1"/>
          </a:lnRef>
          <a:fillRef idx="1">
            <a:schemeClr val="accent5"/>
          </a:fillRef>
          <a:effectRef idx="1">
            <a:schemeClr val="accent5"/>
          </a:effectRef>
          <a:fontRef idx="minor">
            <a:schemeClr val="lt1"/>
          </a:fontRef>
        </p:style>
        <p:txBody>
          <a:bodyPr>
            <a:normAutofit fontScale="62500" lnSpcReduction="20000"/>
          </a:bodyPr>
          <a:lstStyle/>
          <a:p>
            <a:r>
              <a:rPr lang="ru-RU" dirty="0" smtClean="0"/>
              <a:t/>
            </a:r>
            <a:br>
              <a:rPr lang="ru-RU" dirty="0" smtClean="0"/>
            </a:b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Medium" pitchFamily="34" charset="0"/>
                <a:hlinkClick r:id="rId2"/>
              </a:rPr>
              <a:t>16 июня</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Medium" pitchFamily="34" charset="0"/>
              </a:rPr>
              <a:t> </a:t>
            </a:r>
            <a:r>
              <a:rPr lang="ru-RU" sz="3600" dirty="0" smtClean="0">
                <a:latin typeface="Franklin Gothic Medium" pitchFamily="34" charset="0"/>
              </a:rPr>
              <a:t>1963 года на корабле «Восток-6» Терешкова совершила первый в мире космический полет женщины-космонавта, проведя на орбите почти трое суток. </a:t>
            </a:r>
            <a:endParaRPr lang="ru-RU" sz="3600" dirty="0" smtClean="0">
              <a:latin typeface="Franklin Gothic Medium" pitchFamily="34" charset="0"/>
            </a:endParaRPr>
          </a:p>
          <a:p>
            <a:r>
              <a:rPr lang="ru-RU" sz="3600" dirty="0" smtClean="0">
                <a:latin typeface="Franklin Gothic Medium" pitchFamily="34" charset="0"/>
              </a:rPr>
              <a:t>Свою </a:t>
            </a:r>
            <a:r>
              <a:rPr lang="ru-RU" sz="3600" dirty="0" smtClean="0">
                <a:latin typeface="Franklin Gothic Medium" pitchFamily="34" charset="0"/>
              </a:rPr>
              <a:t>подготовку к полету Валентина скрывала от родных, чтобы не беспокоить. </a:t>
            </a:r>
            <a:endParaRPr lang="ru-RU" sz="3600" dirty="0" smtClean="0">
              <a:latin typeface="Franklin Gothic Medium" pitchFamily="34" charset="0"/>
            </a:endParaRPr>
          </a:p>
          <a:p>
            <a:r>
              <a:rPr lang="ru-RU" sz="3600" dirty="0" smtClean="0">
                <a:latin typeface="Franklin Gothic Medium" pitchFamily="34" charset="0"/>
              </a:rPr>
              <a:t>В </a:t>
            </a:r>
            <a:r>
              <a:rPr lang="ru-RU" sz="3600" dirty="0" smtClean="0">
                <a:latin typeface="Franklin Gothic Medium" pitchFamily="34" charset="0"/>
              </a:rPr>
              <a:t>день первого полета в космос она сказала, что уезжает на соревнования парашютистов, о новости они узнали по радио. </a:t>
            </a:r>
            <a:endParaRPr lang="ru-RU" sz="3600" dirty="0">
              <a:latin typeface="Franklin Gothic Medium"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417638"/>
          </a:xfrm>
        </p:spPr>
        <p:style>
          <a:lnRef idx="1">
            <a:schemeClr val="accent4"/>
          </a:lnRef>
          <a:fillRef idx="2">
            <a:schemeClr val="accent4"/>
          </a:fillRef>
          <a:effectRef idx="1">
            <a:schemeClr val="accent4"/>
          </a:effectRef>
          <a:fontRef idx="minor">
            <a:schemeClr val="dk1"/>
          </a:fontRef>
        </p:style>
        <p:txBody>
          <a:bodyPr>
            <a:noAutofit/>
          </a:bodyPr>
          <a:lstStyle/>
          <a:p>
            <a:pPr algn="l"/>
            <a:r>
              <a:rPr lang="ru-RU" sz="3200" b="1" dirty="0" smtClean="0">
                <a:latin typeface="Monotype Corsiva" pitchFamily="66" charset="0"/>
              </a:rPr>
              <a:t>16.06.1963 - Валентина Терешкова - первая в мире женщина-космонавт - полетела в космос на корабле </a:t>
            </a:r>
            <a:r>
              <a:rPr lang="ru-RU" sz="3200" b="1" dirty="0" smtClean="0">
                <a:latin typeface="Monotype Corsiva" pitchFamily="66" charset="0"/>
              </a:rPr>
              <a:t>Восток-6.</a:t>
            </a:r>
            <a:endParaRPr lang="ru-RU" sz="3200" dirty="0">
              <a:latin typeface="Monotype Corsiva" pitchFamily="66" charset="0"/>
            </a:endParaRPr>
          </a:p>
        </p:txBody>
      </p:sp>
      <p:sp>
        <p:nvSpPr>
          <p:cNvPr id="3" name="Содержимое 2"/>
          <p:cNvSpPr>
            <a:spLocks noGrp="1"/>
          </p:cNvSpPr>
          <p:nvPr>
            <p:ph sz="half" idx="1"/>
          </p:nvPr>
        </p:nvSpPr>
        <p:spPr>
          <a:xfrm>
            <a:off x="0" y="1428736"/>
            <a:ext cx="4495800" cy="5429264"/>
          </a:xfrm>
        </p:spPr>
        <p:style>
          <a:lnRef idx="1">
            <a:schemeClr val="accent4"/>
          </a:lnRef>
          <a:fillRef idx="3">
            <a:schemeClr val="accent4"/>
          </a:fillRef>
          <a:effectRef idx="2">
            <a:schemeClr val="accent4"/>
          </a:effectRef>
          <a:fontRef idx="minor">
            <a:schemeClr val="lt1"/>
          </a:fontRef>
        </p:style>
        <p:txBody>
          <a:bodyPr>
            <a:normAutofit fontScale="47500" lnSpcReduction="20000"/>
          </a:bodyPr>
          <a:lstStyle/>
          <a:p>
            <a:r>
              <a:rPr lang="ru-RU" sz="3800" dirty="0" smtClean="0">
                <a:latin typeface="Franklin Gothic Medium" pitchFamily="34" charset="0"/>
              </a:rPr>
              <a:t>Полет перенесла довольно тяжело. В</a:t>
            </a:r>
            <a:r>
              <a:rPr lang="ru-RU" sz="3800" dirty="0" smtClean="0">
                <a:latin typeface="Franklin Gothic Medium" pitchFamily="34" charset="0"/>
              </a:rPr>
              <a:t> </a:t>
            </a:r>
            <a:r>
              <a:rPr lang="ru-RU" sz="3800" dirty="0" smtClean="0">
                <a:latin typeface="Franklin Gothic Medium" pitchFamily="34" charset="0"/>
              </a:rPr>
              <a:t>автоматической программе корабля была допущена неточность – он поднимал орбиту. И вместо того, чтобы приближаться к Земле, корабль с каждым витком от нее удалялся. Об этом космонавт доложила Сергею Королеву. Новые данные заложили в систему на второй день, и орбита стала выправляться. </a:t>
            </a:r>
            <a:endParaRPr lang="ru-RU" sz="3800" dirty="0" smtClean="0">
              <a:latin typeface="Franklin Gothic Medium" pitchFamily="34" charset="0"/>
            </a:endParaRPr>
          </a:p>
          <a:p>
            <a:r>
              <a:rPr lang="ru-RU" sz="3800" dirty="0" smtClean="0">
                <a:latin typeface="Franklin Gothic Medium" pitchFamily="34" charset="0"/>
              </a:rPr>
              <a:t>Много </a:t>
            </a:r>
            <a:r>
              <a:rPr lang="ru-RU" sz="3800" dirty="0" smtClean="0">
                <a:latin typeface="Franklin Gothic Medium" pitchFamily="34" charset="0"/>
              </a:rPr>
              <a:t>было слухов и о том, что на Валентину плохо действовала невесомость, ее постоянно тошнило. На самом деле неудобство доставлял скафандр, который не разрешали снимать во время полета, на плечо давил гермошлем, под датчиком на голове ощущался зуд, ныла правая голень, и на третьи сутки боль была уже невыносимой. </a:t>
            </a:r>
            <a:r>
              <a:rPr lang="ru-RU" dirty="0" smtClean="0"/>
              <a:t/>
            </a:r>
            <a:br>
              <a:rPr lang="ru-RU" dirty="0" smtClean="0"/>
            </a:br>
            <a:r>
              <a:rPr lang="ru-RU" dirty="0" smtClean="0"/>
              <a:t/>
            </a:r>
            <a:br>
              <a:rPr lang="ru-RU" dirty="0" smtClean="0"/>
            </a:br>
            <a:endParaRPr lang="ru-RU" dirty="0"/>
          </a:p>
        </p:txBody>
      </p:sp>
      <p:pic>
        <p:nvPicPr>
          <p:cNvPr id="6" name="Содержимое 5" descr="http://upload.wikimedia.org/wikipedia/commons/thumb/0/04/Stamps_of_Azerbaijan%2C_2013-1110-souvenir.jpg/300px-Stamps_of_Azerbaijan%2C_2013-1110-souvenir.jpg">
            <a:hlinkClick r:id="rId2"/>
          </p:cNvPr>
          <p:cNvPicPr>
            <a:picLocks noGrp="1"/>
          </p:cNvPicPr>
          <p:nvPr>
            <p:ph sz="half" idx="2"/>
          </p:nvPr>
        </p:nvPicPr>
        <p:blipFill>
          <a:blip r:embed="rId3"/>
          <a:srcRect/>
          <a:stretch>
            <a:fillRect/>
          </a:stretch>
        </p:blipFill>
        <p:spPr bwMode="auto">
          <a:xfrm>
            <a:off x="4572000" y="1571612"/>
            <a:ext cx="4572000" cy="4929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dirty="0" smtClean="0"/>
              <a:t>Она единственная женщина в России, имеющая звание </a:t>
            </a:r>
            <a:r>
              <a:rPr lang="ru-RU" dirty="0" smtClean="0"/>
              <a:t>генерала.</a:t>
            </a:r>
            <a:endParaRPr lang="ru-RU" dirty="0"/>
          </a:p>
        </p:txBody>
      </p:sp>
      <p:sp>
        <p:nvSpPr>
          <p:cNvPr id="3" name="Содержимое 2"/>
          <p:cNvSpPr>
            <a:spLocks noGrp="1"/>
          </p:cNvSpPr>
          <p:nvPr>
            <p:ph sz="half" idx="1"/>
          </p:nvPr>
        </p:nvSpPr>
        <p:spPr>
          <a:xfrm>
            <a:off x="0" y="1428736"/>
            <a:ext cx="4495800" cy="5429264"/>
          </a:xfrm>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Medium" pitchFamily="34" charset="0"/>
                <a:hlinkClick r:id="rId2"/>
              </a:rPr>
              <a:t>22 июня</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Medium" pitchFamily="34" charset="0"/>
              </a:rPr>
              <a:t> </a:t>
            </a:r>
            <a:r>
              <a:rPr lang="ru-RU" dirty="0" smtClean="0">
                <a:latin typeface="Franklin Gothic Medium" pitchFamily="34" charset="0"/>
              </a:rPr>
              <a:t>1963 года Валентине Терешковой присвоено звание Героя Советского Союза. </a:t>
            </a:r>
            <a:endParaRPr lang="ru-RU" dirty="0" smtClean="0">
              <a:latin typeface="Franklin Gothic Medium" pitchFamily="34" charset="0"/>
            </a:endParaRPr>
          </a:p>
          <a:p>
            <a:r>
              <a:rPr lang="ru-RU" dirty="0" smtClean="0">
                <a:latin typeface="Franklin Gothic Medium" pitchFamily="34" charset="0"/>
              </a:rPr>
              <a:t>В </a:t>
            </a:r>
            <a:r>
              <a:rPr lang="ru-RU" dirty="0" smtClean="0">
                <a:latin typeface="Franklin Gothic Medium" pitchFamily="34" charset="0"/>
              </a:rPr>
              <a:t>1969 году с отличием окончила академию им.Жуковского и получила квалификацию «летчик-космонавт-инженер».</a:t>
            </a:r>
            <a:br>
              <a:rPr lang="ru-RU" dirty="0" smtClean="0">
                <a:latin typeface="Franklin Gothic Medium" pitchFamily="34" charset="0"/>
              </a:rPr>
            </a:br>
            <a:r>
              <a:rPr lang="ru-RU" dirty="0" smtClean="0">
                <a:latin typeface="Franklin Gothic Medium" pitchFamily="34" charset="0"/>
              </a:rPr>
              <a:t/>
            </a:r>
            <a:br>
              <a:rPr lang="ru-RU" dirty="0" smtClean="0">
                <a:latin typeface="Franklin Gothic Medium" pitchFamily="34" charset="0"/>
              </a:rPr>
            </a:br>
            <a:r>
              <a:rPr lang="ru-RU" dirty="0" smtClean="0">
                <a:latin typeface="Franklin Gothic Medium" pitchFamily="34" charset="0"/>
              </a:rPr>
              <a:t>В 1995 году ей присвоено звание </a:t>
            </a:r>
            <a:r>
              <a:rPr lang="ru-RU" dirty="0" smtClean="0">
                <a:latin typeface="Franklin Gothic Medium" pitchFamily="34" charset="0"/>
              </a:rPr>
              <a:t>генерал-майор авиации.</a:t>
            </a:r>
          </a:p>
          <a:p>
            <a:r>
              <a:rPr lang="ru-RU" dirty="0" smtClean="0">
                <a:latin typeface="Franklin Gothic Medium" pitchFamily="34" charset="0"/>
              </a:rPr>
              <a:t> </a:t>
            </a:r>
            <a:r>
              <a:rPr lang="ru-RU" dirty="0" smtClean="0">
                <a:latin typeface="Franklin Gothic Medium" pitchFamily="34" charset="0"/>
              </a:rPr>
              <a:t>До выхода в отставку в 1997 году работала на разных должностях в отряде космонавтов, с 1997 года Терешкова - старший научный сотрудник Центра подготовки </a:t>
            </a:r>
            <a:r>
              <a:rPr lang="ru-RU" dirty="0" smtClean="0">
                <a:latin typeface="Franklin Gothic Medium" pitchFamily="34" charset="0"/>
              </a:rPr>
              <a:t>космонавтов.</a:t>
            </a:r>
            <a:endParaRPr lang="ru-RU" dirty="0">
              <a:latin typeface="Franklin Gothic Medium" pitchFamily="34" charset="0"/>
            </a:endParaRPr>
          </a:p>
        </p:txBody>
      </p:sp>
      <p:pic>
        <p:nvPicPr>
          <p:cNvPr id="7" name="Содержимое 6" descr="В.В. Терешкова в 1969 г.">
            <a:hlinkClick r:id="rId3" tooltip="&quot;В.В. Терешкова в 1969 г.&quot;"/>
          </p:cNvPr>
          <p:cNvPicPr>
            <a:picLocks noGrp="1"/>
          </p:cNvPicPr>
          <p:nvPr>
            <p:ph sz="half" idx="2"/>
          </p:nvPr>
        </p:nvPicPr>
        <p:blipFill>
          <a:blip r:embed="rId4"/>
          <a:srcRect/>
          <a:stretch>
            <a:fillRect/>
          </a:stretch>
        </p:blipFill>
        <p:spPr bwMode="auto">
          <a:xfrm>
            <a:off x="4643438" y="1571612"/>
            <a:ext cx="4214842" cy="49292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9144000" cy="1417638"/>
          </a:xfrm>
        </p:spPr>
        <p:style>
          <a:lnRef idx="1">
            <a:schemeClr val="accent2"/>
          </a:lnRef>
          <a:fillRef idx="2">
            <a:schemeClr val="accent2"/>
          </a:fillRef>
          <a:effectRef idx="1">
            <a:schemeClr val="accent2"/>
          </a:effectRef>
          <a:fontRef idx="minor">
            <a:schemeClr val="dk1"/>
          </a:fontRef>
        </p:style>
        <p:txBody>
          <a:bodyPr>
            <a:noAutofit/>
          </a:bodyPr>
          <a:lstStyle/>
          <a:p>
            <a:pPr algn="l"/>
            <a:r>
              <a:rPr lang="ru-RU" dirty="0" smtClean="0">
                <a:latin typeface="Monotype Corsiva" pitchFamily="66" charset="0"/>
              </a:rPr>
              <a:t>Первая </a:t>
            </a:r>
            <a:r>
              <a:rPr lang="ru-RU" dirty="0" smtClean="0">
                <a:latin typeface="Monotype Corsiva" pitchFamily="66" charset="0"/>
              </a:rPr>
              <a:t>женщина-космонавт - Валентина </a:t>
            </a:r>
            <a:r>
              <a:rPr lang="ru-RU" dirty="0" smtClean="0">
                <a:latin typeface="Monotype Corsiva" pitchFamily="66" charset="0"/>
              </a:rPr>
              <a:t>Терешкова </a:t>
            </a:r>
            <a:r>
              <a:rPr lang="ru-RU" dirty="0" smtClean="0">
                <a:latin typeface="Monotype Corsiva" pitchFamily="66" charset="0"/>
              </a:rPr>
              <a:t>- </a:t>
            </a:r>
            <a:r>
              <a:rPr lang="ru-RU" dirty="0" smtClean="0">
                <a:latin typeface="Monotype Corsiva" pitchFamily="66" charset="0"/>
              </a:rPr>
              <a:t>депутат </a:t>
            </a:r>
            <a:r>
              <a:rPr lang="ru-RU" dirty="0" smtClean="0">
                <a:latin typeface="Monotype Corsiva" pitchFamily="66" charset="0"/>
              </a:rPr>
              <a:t>Госдумы.</a:t>
            </a:r>
            <a:endParaRPr lang="ru-RU" dirty="0">
              <a:latin typeface="Monotype Corsiva" pitchFamily="66" charset="0"/>
            </a:endParaRPr>
          </a:p>
        </p:txBody>
      </p:sp>
      <p:pic>
        <p:nvPicPr>
          <p:cNvPr id="4" name="Содержимое 3" descr="Валентина Терешкова — первая женщина-космонавт"/>
          <p:cNvPicPr>
            <a:picLocks noGrp="1"/>
          </p:cNvPicPr>
          <p:nvPr>
            <p:ph sz="half" idx="1"/>
          </p:nvPr>
        </p:nvPicPr>
        <p:blipFill>
          <a:blip r:embed="rId2" cstate="print"/>
          <a:stretch>
            <a:fillRect/>
          </a:stretch>
        </p:blipFill>
        <p:spPr bwMode="auto">
          <a:xfrm>
            <a:off x="214282" y="1643050"/>
            <a:ext cx="4231966" cy="4874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Содержимое 5"/>
          <p:cNvSpPr>
            <a:spLocks noGrp="1"/>
          </p:cNvSpPr>
          <p:nvPr>
            <p:ph sz="half" idx="2"/>
          </p:nvPr>
        </p:nvSpPr>
        <p:spPr>
          <a:xfrm>
            <a:off x="4648200" y="1500174"/>
            <a:ext cx="4495800" cy="5357826"/>
          </a:xfrm>
        </p:spPr>
        <p:style>
          <a:lnRef idx="1">
            <a:schemeClr val="accent2"/>
          </a:lnRef>
          <a:fillRef idx="3">
            <a:schemeClr val="accent2"/>
          </a:fillRef>
          <a:effectRef idx="2">
            <a:schemeClr val="accent2"/>
          </a:effectRef>
          <a:fontRef idx="minor">
            <a:schemeClr val="lt1"/>
          </a:fontRef>
        </p:style>
        <p:txBody>
          <a:bodyPr>
            <a:normAutofit/>
          </a:bodyPr>
          <a:lstStyle/>
          <a:p>
            <a:r>
              <a:rPr lang="ru-RU" sz="4000" dirty="0" smtClean="0">
                <a:latin typeface="Franklin Gothic Medium" pitchFamily="34" charset="0"/>
              </a:rPr>
              <a:t>Она возглавила </a:t>
            </a:r>
            <a:r>
              <a:rPr lang="ru-RU" sz="4000" dirty="0" smtClean="0">
                <a:latin typeface="Franklin Gothic Medium" pitchFamily="34" charset="0"/>
              </a:rPr>
              <a:t>партийный список "Единой России" на выборах в Ярославскую областную </a:t>
            </a:r>
            <a:r>
              <a:rPr lang="ru-RU" sz="4000" dirty="0" smtClean="0">
                <a:latin typeface="Franklin Gothic Medium" pitchFamily="34" charset="0"/>
              </a:rPr>
              <a:t>думу</a:t>
            </a:r>
            <a:r>
              <a:rPr lang="ru-RU" sz="4000" dirty="0" smtClean="0">
                <a:latin typeface="Franklin Gothic Medium" pitchFamily="34" charset="0"/>
              </a:rPr>
              <a:t>.</a:t>
            </a:r>
            <a:endParaRPr lang="ru-RU" sz="4000" dirty="0" smtClean="0">
              <a:latin typeface="Franklin Gothic Medium" pitchFamily="34" charset="0"/>
            </a:endParaRP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761</Words>
  <PresentationFormat>Экран (4:3)</PresentationFormat>
  <Paragraphs>54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К 50 –летию полета женщины в космос.</vt:lpstr>
      <vt:lpstr>16 июня 1963 года в 12 часов 30 минут </vt:lpstr>
      <vt:lpstr>Позывной Терешковой на время полёта — «Чайка». </vt:lpstr>
      <vt:lpstr>Валентина Владимировна Терешкова </vt:lpstr>
      <vt:lpstr>Факты из биографии Валентины Владимировны Терешковой.  </vt:lpstr>
      <vt:lpstr>Валентина Терешкова парашютным спортом занималась с 1959 года в Ярославском аэроклубе</vt:lpstr>
      <vt:lpstr>16.06.1963 - Валентина Терешкова - первая в мире женщина-космонавт - полетела в космос на корабле Восток-6.</vt:lpstr>
      <vt:lpstr>Она единственная женщина в России, имеющая звание генерала.</vt:lpstr>
      <vt:lpstr>Первая женщина-космонавт - Валентина Терешкова - депутат Госдумы.</vt:lpstr>
      <vt:lpstr>Общественная и государственная деятельность.</vt:lpstr>
      <vt:lpstr>На 1 января 2013 года насчитали 527 человек, которые побывали в космосе.</vt:lpstr>
      <vt:lpstr>Светлана Евгеньевна Савицкая</vt:lpstr>
      <vt:lpstr>Светлана Савицкая – вторая женщина-космонавт в мире </vt:lpstr>
      <vt:lpstr>Елена Владимировна Кондакова -установила мировой рекорд по продолжительности пребывания на орбите 178 суток 10 часов 42 минуты 23 секунды</vt:lpstr>
      <vt:lpstr>Елена Серова — женщина-космонавт России номер четыре.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50 –летию полета женщины в космос</dc:title>
  <cp:lastModifiedBy>Паврозина О Ю</cp:lastModifiedBy>
  <cp:revision>37</cp:revision>
  <dcterms:modified xsi:type="dcterms:W3CDTF">2013-01-18T23:11:44Z</dcterms:modified>
</cp:coreProperties>
</file>