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57" r:id="rId10"/>
    <p:sldId id="258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B7DA8-3691-482E-B087-1BC90C1BB944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681F0-6F1C-48FF-A17C-4C2794CB8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1%81%D0%BF%D1%83%D0%B1%D0%BB%D0%B8%D0%BA%D0%B0_%D0%9A%D0%BE%D0%BC%D0%B8" TargetMode="External"/><Relationship Id="rId13" Type="http://schemas.openxmlformats.org/officeDocument/2006/relationships/hyperlink" Target="http://ru.wikipedia.org/wiki/%D0%9D%D0%B0%D1%80%D1%8C%D1%8F%D0%BD-%D0%9C%D0%B0%D1%80" TargetMode="External"/><Relationship Id="rId3" Type="http://schemas.openxmlformats.org/officeDocument/2006/relationships/hyperlink" Target="http://ru.wikipedia.org/wiki/%D0%90%D1%80%D1%85%D0%B0%D0%BD%D0%B3%D0%B5%D0%BB%D1%8C%D1%81%D0%BA" TargetMode="External"/><Relationship Id="rId7" Type="http://schemas.openxmlformats.org/officeDocument/2006/relationships/hyperlink" Target="http://ru.wikipedia.org/wiki/%D0%9F%D0%B5%D1%82%D1%80%D0%BE%D0%B7%D0%B0%D0%B2%D0%BE%D0%B4%D1%81%D0%BA" TargetMode="External"/><Relationship Id="rId12" Type="http://schemas.openxmlformats.org/officeDocument/2006/relationships/hyperlink" Target="http://ru.wikipedia.org/wiki/%D0%9D%D0%B5%D0%BD%D0%B5%D1%86%D0%BA%D0%B8%D0%B9_%D0%B0%D0%B2%D1%82%D0%BE%D0%BD%D0%BE%D0%BC%D0%BD%D1%8B%D0%B9_%D0%BE%D0%BA%D1%80%D1%83%D0%B3" TargetMode="External"/><Relationship Id="rId2" Type="http://schemas.openxmlformats.org/officeDocument/2006/relationships/hyperlink" Target="http://ru.wikipedia.org/wiki/%D0%90%D1%80%D1%85%D0%B0%D0%BD%D0%B3%D0%B5%D0%BB%D1%8C%D1%81%D0%BA%D0%B0%D1%8F_%D0%BE%D0%B1%D0%BB%D0%B0%D1%81%D1%82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A%D0%B0%D1%80%D0%B5%D0%BB%D0%B8%D1%8F" TargetMode="External"/><Relationship Id="rId11" Type="http://schemas.openxmlformats.org/officeDocument/2006/relationships/hyperlink" Target="http://ru.wikipedia.org/wiki/%D0%9C%D1%83%D1%80%D0%BC%D0%B0%D0%BD%D1%81%D0%BA" TargetMode="External"/><Relationship Id="rId5" Type="http://schemas.openxmlformats.org/officeDocument/2006/relationships/hyperlink" Target="http://ru.wikipedia.org/wiki/%D0%92%D0%BE%D0%BB%D0%BE%D0%B3%D0%B4%D0%B0" TargetMode="External"/><Relationship Id="rId10" Type="http://schemas.openxmlformats.org/officeDocument/2006/relationships/hyperlink" Target="http://ru.wikipedia.org/wiki/%D0%9C%D1%83%D1%80%D0%BC%D0%B0%D0%BD%D1%81%D0%BA%D0%B0%D1%8F_%D0%BE%D0%B1%D0%BB%D0%B0%D1%81%D1%82%D1%8C" TargetMode="External"/><Relationship Id="rId4" Type="http://schemas.openxmlformats.org/officeDocument/2006/relationships/hyperlink" Target="http://ru.wikipedia.org/wiki/%D0%92%D0%BE%D0%BB%D0%BE%D0%B3%D0%BE%D0%B4%D1%81%D0%BA%D0%B0%D1%8F_%D0%BE%D0%B1%D0%BB%D0%B0%D1%81%D1%82%D1%8C" TargetMode="External"/><Relationship Id="rId9" Type="http://schemas.openxmlformats.org/officeDocument/2006/relationships/hyperlink" Target="http://ru.wikipedia.org/wiki/%D0%A1%D1%8B%D0%BA%D1%82%D1%8B%D0%B2%D0%BA%D0%B0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церковь в снег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4213" cy="6858000"/>
          </a:xfrm>
          <a:prstGeom prst="rect">
            <a:avLst/>
          </a:prstGeom>
          <a:noFill/>
        </p:spPr>
      </p:pic>
      <p:pic>
        <p:nvPicPr>
          <p:cNvPr id="4" name="Picture 2" descr="лесотундра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0"/>
            <a:ext cx="5076056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43608" y="2276872"/>
            <a:ext cx="7137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Природа и население </a:t>
            </a:r>
          </a:p>
          <a:p>
            <a:pPr algn="ctr"/>
            <a:r>
              <a:rPr lang="ru-RU" sz="4800" b="1" dirty="0" smtClean="0"/>
              <a:t> Европейского Севера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стартовая площадка в Плесец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82085"/>
            <a:ext cx="8784976" cy="443839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8712968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Европейский Север- самый малоосвоенный район!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892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Самостоятельно прочитайте текст</a:t>
            </a:r>
          </a:p>
          <a:p>
            <a:pPr algn="ctr"/>
            <a:r>
              <a:rPr lang="ru-RU" sz="3600" dirty="0" smtClean="0"/>
              <a:t> учебника на стр.108-109.</a:t>
            </a:r>
          </a:p>
          <a:p>
            <a:pPr algn="ctr"/>
            <a:r>
              <a:rPr lang="ru-RU" sz="3600" dirty="0" smtClean="0"/>
              <a:t>Какие народы проживают на</a:t>
            </a:r>
          </a:p>
          <a:p>
            <a:pPr algn="ctr"/>
            <a:r>
              <a:rPr lang="ru-RU" sz="3600" dirty="0" smtClean="0"/>
              <a:t> Европейском Севере?</a:t>
            </a:r>
          </a:p>
          <a:p>
            <a:pPr algn="ctr"/>
            <a:r>
              <a:rPr lang="ru-RU" sz="3600" dirty="0" smtClean="0"/>
              <a:t>Каковы особенности городов</a:t>
            </a:r>
          </a:p>
          <a:p>
            <a:pPr algn="ctr"/>
            <a:r>
              <a:rPr lang="ru-RU" sz="3600" dirty="0" smtClean="0"/>
              <a:t> Европейского Севера?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16632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Закрепление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7849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Продолжите предложение: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Европейский </a:t>
            </a:r>
            <a:r>
              <a:rPr lang="ru-RU" sz="3200" dirty="0" err="1" smtClean="0"/>
              <a:t>Север-самый</a:t>
            </a:r>
            <a:r>
              <a:rPr lang="ru-RU" sz="3200" dirty="0" smtClean="0"/>
              <a:t>………………. район.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/>
              <a:t>Европейский </a:t>
            </a:r>
            <a:r>
              <a:rPr lang="ru-RU" sz="3200" dirty="0" err="1" smtClean="0"/>
              <a:t>Север-самый</a:t>
            </a:r>
            <a:r>
              <a:rPr lang="ru-RU" sz="3200" dirty="0" smtClean="0"/>
              <a:t>………………. район.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/>
              <a:t>Европейский </a:t>
            </a:r>
            <a:r>
              <a:rPr lang="ru-RU" sz="3200" dirty="0" err="1" smtClean="0"/>
              <a:t>Север-самый</a:t>
            </a:r>
            <a:r>
              <a:rPr lang="ru-RU" sz="3200" dirty="0" smtClean="0"/>
              <a:t>………………. район.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/>
              <a:t>Европейский </a:t>
            </a:r>
            <a:r>
              <a:rPr lang="ru-RU" sz="3200" dirty="0" err="1" smtClean="0"/>
              <a:t>Север-самый</a:t>
            </a:r>
            <a:r>
              <a:rPr lang="ru-RU" sz="3200" dirty="0" smtClean="0"/>
              <a:t>………………. район.</a:t>
            </a:r>
          </a:p>
          <a:p>
            <a:pPr marL="342900" indent="-34290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41277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большой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1916832"/>
            <a:ext cx="1650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богатый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420888"/>
            <a:ext cx="1927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холодный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2996952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малоосвоенный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76672"/>
            <a:ext cx="5370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Домашнее задание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1988840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§ 25, записи в тетради , презентация в электронном дневнике.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16632"/>
            <a:ext cx="4874989" cy="70788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Природные условия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1929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1.Рельеф.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90872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Объясните причины разнообразия рельефа.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3923928" cy="14401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Действие ледника в четвертичный период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212976"/>
            <a:ext cx="316835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Участки севера оказались ниже уровня моря, были затоплены морской водой.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517232"/>
            <a:ext cx="2664296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севере преобладают низменности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1484784"/>
            <a:ext cx="3384376" cy="1296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Балтийский щит Русской платформы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3212976"/>
            <a:ext cx="252028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юге, где ледник таял образовались вытянутые холмы-</a:t>
            </a:r>
            <a:r>
              <a:rPr lang="ru-RU" u="sng" dirty="0" smtClean="0"/>
              <a:t>морены</a:t>
            </a:r>
            <a:endParaRPr lang="ru-RU" u="sng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5517232"/>
            <a:ext cx="2448272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юге –холмистая (моренная) равнина.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88224" y="5517232"/>
            <a:ext cx="2160240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Горы Хибины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>
            <a:stCxn id="5" idx="2"/>
            <a:endCxn id="6" idx="0"/>
          </p:cNvCxnSpPr>
          <p:nvPr/>
        </p:nvCxnSpPr>
        <p:spPr>
          <a:xfrm flipH="1">
            <a:off x="1584176" y="2852936"/>
            <a:ext cx="55730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9" idx="0"/>
          </p:cNvCxnSpPr>
          <p:nvPr/>
        </p:nvCxnSpPr>
        <p:spPr>
          <a:xfrm>
            <a:off x="2141476" y="2852936"/>
            <a:ext cx="2538536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7" idx="0"/>
          </p:cNvCxnSpPr>
          <p:nvPr/>
        </p:nvCxnSpPr>
        <p:spPr>
          <a:xfrm flipH="1">
            <a:off x="1583668" y="4941168"/>
            <a:ext cx="50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2"/>
            <a:endCxn id="10" idx="0"/>
          </p:cNvCxnSpPr>
          <p:nvPr/>
        </p:nvCxnSpPr>
        <p:spPr>
          <a:xfrm>
            <a:off x="4680012" y="4941168"/>
            <a:ext cx="360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2"/>
            <a:endCxn id="11" idx="0"/>
          </p:cNvCxnSpPr>
          <p:nvPr/>
        </p:nvCxnSpPr>
        <p:spPr>
          <a:xfrm>
            <a:off x="7200292" y="2780928"/>
            <a:ext cx="468052" cy="2736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0"/>
            <a:ext cx="546527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Полезные ископаемые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424936" cy="51125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 карте на стр.105 учебника определите, какими полезными ископаемыми богат район?</a:t>
            </a:r>
          </a:p>
          <a:p>
            <a:pPr algn="ctr"/>
            <a:r>
              <a:rPr lang="ru-RU" sz="3600" dirty="0" smtClean="0"/>
              <a:t>Как они размещаются на территории Европейского Севера.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экономическая ка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80615"/>
            <a:ext cx="8352928" cy="62773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67744" y="0"/>
            <a:ext cx="546527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Полезные ископаемые</a:t>
            </a:r>
            <a:endParaRPr lang="ru-RU" sz="4000" dirty="0"/>
          </a:p>
        </p:txBody>
      </p:sp>
      <p:sp>
        <p:nvSpPr>
          <p:cNvPr id="5" name="Полилиния 4"/>
          <p:cNvSpPr/>
          <p:nvPr/>
        </p:nvSpPr>
        <p:spPr>
          <a:xfrm>
            <a:off x="2170176" y="1170432"/>
            <a:ext cx="1865376" cy="2393696"/>
          </a:xfrm>
          <a:custGeom>
            <a:avLst/>
            <a:gdLst>
              <a:gd name="connsiteX0" fmla="*/ 1097280 w 1865376"/>
              <a:gd name="connsiteY0" fmla="*/ 0 h 2393696"/>
              <a:gd name="connsiteX1" fmla="*/ 1682496 w 1865376"/>
              <a:gd name="connsiteY1" fmla="*/ 2011680 h 2393696"/>
              <a:gd name="connsiteX2" fmla="*/ 0 w 1865376"/>
              <a:gd name="connsiteY2" fmla="*/ 2292096 h 23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5376" h="2393696">
                <a:moveTo>
                  <a:pt x="1097280" y="0"/>
                </a:moveTo>
                <a:cubicBezTo>
                  <a:pt x="1481328" y="814832"/>
                  <a:pt x="1865376" y="1629664"/>
                  <a:pt x="1682496" y="2011680"/>
                </a:cubicBezTo>
                <a:cubicBezTo>
                  <a:pt x="1499616" y="2393696"/>
                  <a:pt x="749808" y="2342896"/>
                  <a:pt x="0" y="229209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157216" y="2206752"/>
            <a:ext cx="2194560" cy="3230880"/>
          </a:xfrm>
          <a:custGeom>
            <a:avLst/>
            <a:gdLst>
              <a:gd name="connsiteX0" fmla="*/ 2194560 w 2194560"/>
              <a:gd name="connsiteY0" fmla="*/ 0 h 3230880"/>
              <a:gd name="connsiteX1" fmla="*/ 121920 w 2194560"/>
              <a:gd name="connsiteY1" fmla="*/ 1158240 h 3230880"/>
              <a:gd name="connsiteX2" fmla="*/ 1463040 w 2194560"/>
              <a:gd name="connsiteY2" fmla="*/ 3230880 h 3230880"/>
              <a:gd name="connsiteX3" fmla="*/ 1463040 w 2194560"/>
              <a:gd name="connsiteY3" fmla="*/ 3230880 h 3230880"/>
              <a:gd name="connsiteX4" fmla="*/ 1463040 w 2194560"/>
              <a:gd name="connsiteY4" fmla="*/ 3230880 h 323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560" h="3230880">
                <a:moveTo>
                  <a:pt x="2194560" y="0"/>
                </a:moveTo>
                <a:cubicBezTo>
                  <a:pt x="1219200" y="309880"/>
                  <a:pt x="243840" y="619760"/>
                  <a:pt x="121920" y="1158240"/>
                </a:cubicBezTo>
                <a:cubicBezTo>
                  <a:pt x="0" y="1696720"/>
                  <a:pt x="1463040" y="3230880"/>
                  <a:pt x="1463040" y="3230880"/>
                </a:cubicBezTo>
                <a:lnTo>
                  <a:pt x="1463040" y="3230880"/>
                </a:lnTo>
                <a:lnTo>
                  <a:pt x="1463040" y="3230880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7544" y="3501008"/>
            <a:ext cx="276011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Запад- рудные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5157192"/>
            <a:ext cx="3491212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Восток- осадочные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797152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Район богат полезными ископаемыми!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188640"/>
            <a:ext cx="1792863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Климат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Пользуясь картами на стр.235-237 учебника определите:</a:t>
            </a:r>
          </a:p>
          <a:p>
            <a:endParaRPr lang="ru-RU" sz="2400" dirty="0" smtClean="0"/>
          </a:p>
          <a:p>
            <a:r>
              <a:rPr lang="ru-RU" sz="2400" dirty="0" smtClean="0"/>
              <a:t>1.В каких климатических поясах расположен Европейский Север</a:t>
            </a:r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2.Среднюю температуру января. Как она изменяется?</a:t>
            </a:r>
          </a:p>
          <a:p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3.Среднюю температуру июля. Как Она изменяется?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4. Количество осадков, их изменения</a:t>
            </a:r>
            <a:r>
              <a:rPr lang="ru-RU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2276872"/>
            <a:ext cx="7309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(субарктический, умеренно-континентальный)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429000"/>
            <a:ext cx="626469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(от -8 ̊С до -20 ̊С, с запада на восток)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437112"/>
            <a:ext cx="496855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(от +8 ̊С до +16 ̊С, с севера на юг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5589240"/>
            <a:ext cx="61926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(от 400 до 600 мм, с востока на запад)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052736"/>
            <a:ext cx="8496944" cy="35283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Европейский Север- самый холодный район!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16632"/>
            <a:ext cx="54006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Внутренние воды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2490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Реки полноводные с весенним половодьем</a:t>
            </a:r>
          </a:p>
          <a:p>
            <a:pPr marL="342900" indent="-342900"/>
            <a:r>
              <a:rPr lang="ru-RU" sz="2800" dirty="0" smtClean="0"/>
              <a:t> ( Сев. Двина, Мезень, Онега, Печора)</a:t>
            </a:r>
          </a:p>
          <a:p>
            <a:pPr marL="342900" indent="-342900"/>
            <a:r>
              <a:rPr lang="ru-RU" sz="2800" dirty="0" smtClean="0"/>
              <a:t>2.Озера (северо-запад района) Карелия- озерный край!</a:t>
            </a:r>
          </a:p>
          <a:p>
            <a:pPr marL="342900" indent="-342900"/>
            <a:r>
              <a:rPr lang="ru-RU" sz="2800" dirty="0" smtClean="0"/>
              <a:t>3.Болота, т.к. увлажнение избыточное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42900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Район богат водными ресурсами!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16632"/>
            <a:ext cx="468052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Природные зоны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80728"/>
            <a:ext cx="7778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 карте на стр.238 учебника определите, </a:t>
            </a:r>
          </a:p>
          <a:p>
            <a:pPr algn="ctr"/>
            <a:r>
              <a:rPr lang="ru-RU" sz="2800" dirty="0" smtClean="0"/>
              <a:t>в каких природных зонах расположен район?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2204864"/>
            <a:ext cx="31826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C000"/>
                </a:solidFill>
              </a:rPr>
              <a:t>Тундра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C000"/>
                </a:solidFill>
              </a:rPr>
              <a:t>Лесотундра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FFC000"/>
                </a:solidFill>
              </a:rPr>
              <a:t>Тайга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4581128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Район богат лесными ресурсами!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16632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Население района</a:t>
            </a:r>
            <a:endParaRPr lang="ru-RU" sz="4400" dirty="0"/>
          </a:p>
        </p:txBody>
      </p:sp>
      <p:pic>
        <p:nvPicPr>
          <p:cNvPr id="3" name="Picture 4" descr="коми девуш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261263" cy="5387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24328" y="1844824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260648"/>
          <a:ext cx="8856984" cy="6193444"/>
        </p:xfrm>
        <a:graphic>
          <a:graphicData uri="http://schemas.openxmlformats.org/drawingml/2006/table">
            <a:tbl>
              <a:tblPr/>
              <a:tblGrid>
                <a:gridCol w="2304256"/>
                <a:gridCol w="1944216"/>
                <a:gridCol w="1368152"/>
                <a:gridCol w="1656184"/>
                <a:gridCol w="1584176"/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Субъект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федерации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17272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Центр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17272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Площадь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тыс. км²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17272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Население,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тыс. чел.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(на 1.1.2010)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17272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Плотность населения, чел/км²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17272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74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latin typeface="+mn-lt"/>
                          <a:ea typeface="Times New Roman"/>
                          <a:cs typeface="Times New Roman"/>
                          <a:hlinkClick r:id="rId2" tooltip="Архангельская область"/>
                        </a:rPr>
                        <a:t>Архангельская</a:t>
                      </a: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" tooltip="Архангельская область"/>
                        </a:rPr>
                        <a:t> область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3" tooltip="Архангельск"/>
                        </a:rPr>
                        <a:t>Архангельск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1254,4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kumimoji="0" lang="ru-RU" sz="2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Вологодская область"/>
                        </a:rPr>
                        <a:t>Вологодская область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5" tooltip="Вологда"/>
                        </a:rPr>
                        <a:t>Вологда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144,5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1213,6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8,4</a:t>
                      </a:r>
                      <a:endParaRPr kumimoji="0" lang="ru-RU" sz="2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4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6" tooltip="Карелия"/>
                        </a:rPr>
                        <a:t>Республика Карелия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7" tooltip="Петрозаводск"/>
                        </a:rPr>
                        <a:t>Петрозаводск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180,5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684,2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3,8</a:t>
                      </a:r>
                      <a:endParaRPr kumimoji="0" lang="ru-RU" sz="2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2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smtClean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8" tooltip="Республика Коми"/>
                        </a:rPr>
                        <a:t>Республика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smtClean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8" tooltip="Республика Коми"/>
                        </a:rPr>
                        <a:t> </a:t>
                      </a: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8" tooltip="Республика Коми"/>
                        </a:rPr>
                        <a:t>Коми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9" tooltip="Сыктывкар"/>
                        </a:rPr>
                        <a:t>Сыктывкар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416,8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2,3</a:t>
                      </a:r>
                      <a:endParaRPr kumimoji="0" lang="ru-RU" sz="2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3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0" tooltip="Мурманская область"/>
                        </a:rPr>
                        <a:t>Мурманская область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1" tooltip="Мурманск"/>
                        </a:rPr>
                        <a:t>Мурманск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144,9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836,7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5,8</a:t>
                      </a:r>
                      <a:endParaRPr kumimoji="0" lang="ru-RU" sz="2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2" tooltip="Ненецкий автономный округ"/>
                        </a:rPr>
                        <a:t>Ненецкий автономный округ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3" tooltip="Нарьян-Мар"/>
                        </a:rPr>
                        <a:t>Нарьян-Мар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176,8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kumimoji="0" lang="ru-RU" sz="2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9525" marB="952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24328" y="3140968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4437112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249289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24328" y="3717032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537321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24328" y="1844824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4F4F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374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</cp:revision>
  <dcterms:modified xsi:type="dcterms:W3CDTF">2013-12-08T17:08:27Z</dcterms:modified>
</cp:coreProperties>
</file>