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CA1C-96F0-43D2-B7FE-6031D4A33880}" type="datetimeFigureOut">
              <a:rPr lang="ru-RU" smtClean="0"/>
              <a:t>27.03.2014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A6A-59F9-453C-A5C5-AF0B00D132F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CA1C-96F0-43D2-B7FE-6031D4A33880}" type="datetimeFigureOut">
              <a:rPr lang="ru-RU" smtClean="0"/>
              <a:t>27.03.2014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A6A-59F9-453C-A5C5-AF0B00D132F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CA1C-96F0-43D2-B7FE-6031D4A33880}" type="datetimeFigureOut">
              <a:rPr lang="ru-RU" smtClean="0"/>
              <a:t>27.03.2014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A6A-59F9-453C-A5C5-AF0B00D132F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AA41D-A1F2-45A2-8F01-B76B2431032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1D4B2-16AF-4B8D-A8C6-BB70740E6D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2242C-37FE-4E4D-9354-1D42FD15185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CA1C-96F0-43D2-B7FE-6031D4A33880}" type="datetimeFigureOut">
              <a:rPr lang="ru-RU" smtClean="0"/>
              <a:t>27.03.2014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A6A-59F9-453C-A5C5-AF0B00D132F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CA1C-96F0-43D2-B7FE-6031D4A33880}" type="datetimeFigureOut">
              <a:rPr lang="ru-RU" smtClean="0"/>
              <a:t>27.03.2014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A6A-59F9-453C-A5C5-AF0B00D132F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CA1C-96F0-43D2-B7FE-6031D4A33880}" type="datetimeFigureOut">
              <a:rPr lang="ru-RU" smtClean="0"/>
              <a:t>27.03.2014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A6A-59F9-453C-A5C5-AF0B00D132F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CA1C-96F0-43D2-B7FE-6031D4A33880}" type="datetimeFigureOut">
              <a:rPr lang="ru-RU" smtClean="0"/>
              <a:t>27.03.2014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A6A-59F9-453C-A5C5-AF0B00D132F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CA1C-96F0-43D2-B7FE-6031D4A33880}" type="datetimeFigureOut">
              <a:rPr lang="ru-RU" smtClean="0"/>
              <a:t>27.03.2014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A6A-59F9-453C-A5C5-AF0B00D132F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CA1C-96F0-43D2-B7FE-6031D4A33880}" type="datetimeFigureOut">
              <a:rPr lang="ru-RU" smtClean="0"/>
              <a:t>27.03.2014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A6A-59F9-453C-A5C5-AF0B00D132F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CA1C-96F0-43D2-B7FE-6031D4A33880}" type="datetimeFigureOut">
              <a:rPr lang="ru-RU" smtClean="0"/>
              <a:t>27.03.2014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A6A-59F9-453C-A5C5-AF0B00D132F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CA1C-96F0-43D2-B7FE-6031D4A33880}" type="datetimeFigureOut">
              <a:rPr lang="ru-RU" smtClean="0"/>
              <a:t>27.03.2014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A6A-59F9-453C-A5C5-AF0B00D132F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7CA1C-96F0-43D2-B7FE-6031D4A33880}" type="datetimeFigureOut">
              <a:rPr lang="ru-RU" smtClean="0"/>
              <a:t>27.03.2014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C5A6A-59F9-453C-A5C5-AF0B00D132F3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Экспериментальное задание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 fontScale="92500"/>
          </a:bodyPr>
          <a:lstStyle/>
          <a:p>
            <a:pPr algn="ctr" eaLnBrk="1" hangingPunct="1">
              <a:buFontTx/>
              <a:buNone/>
            </a:pPr>
            <a:endParaRPr lang="ru-RU" i="1" dirty="0" smtClean="0"/>
          </a:p>
          <a:p>
            <a:pPr algn="ctr" eaLnBrk="1" hangingPunct="1">
              <a:buFontTx/>
              <a:buNone/>
            </a:pPr>
            <a:endParaRPr lang="ru-RU" i="1" dirty="0" smtClean="0"/>
          </a:p>
          <a:p>
            <a:pPr algn="ctr" eaLnBrk="1" hangingPunct="1">
              <a:buFontTx/>
              <a:buNone/>
            </a:pPr>
            <a:r>
              <a:rPr lang="ru-RU" i="1" dirty="0" smtClean="0"/>
              <a:t>И</a:t>
            </a:r>
            <a:r>
              <a:rPr lang="en-US" i="1" dirty="0" smtClean="0"/>
              <a:t>cc</a:t>
            </a:r>
            <a:r>
              <a:rPr lang="ru-RU" i="1" dirty="0" smtClean="0"/>
              <a:t>ледование  закономерностей последовательного соединения </a:t>
            </a:r>
            <a:r>
              <a:rPr lang="ru-RU" i="1" dirty="0" smtClean="0"/>
              <a:t>проводников</a:t>
            </a:r>
          </a:p>
          <a:p>
            <a:pPr algn="ctr" eaLnBrk="1" hangingPunct="1">
              <a:buFontTx/>
              <a:buNone/>
            </a:pPr>
            <a:endParaRPr lang="ru-RU" i="1" dirty="0"/>
          </a:p>
          <a:p>
            <a:pPr algn="r" eaLnBrk="1" hangingPunct="1">
              <a:buFontTx/>
              <a:buNone/>
            </a:pPr>
            <a:r>
              <a:rPr lang="ru-RU" i="1" dirty="0" smtClean="0"/>
              <a:t>Упхоева</a:t>
            </a:r>
            <a:r>
              <a:rPr lang="ru-RU" i="1" dirty="0" smtClean="0"/>
              <a:t> Г.Ф.</a:t>
            </a:r>
          </a:p>
          <a:p>
            <a:pPr algn="r" eaLnBrk="1" hangingPunct="1">
              <a:buFontTx/>
              <a:buNone/>
            </a:pPr>
            <a:r>
              <a:rPr lang="ru-RU" i="1" dirty="0" smtClean="0"/>
              <a:t>Учитель физики </a:t>
            </a:r>
          </a:p>
          <a:p>
            <a:pPr algn="r" eaLnBrk="1" hangingPunct="1">
              <a:buFontTx/>
              <a:buNone/>
            </a:pPr>
            <a:r>
              <a:rPr lang="ru-RU" i="1" dirty="0" smtClean="0"/>
              <a:t>МБОУ Аларская СОШ</a:t>
            </a:r>
            <a:endParaRPr lang="ru-RU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2400" dirty="0" smtClean="0"/>
              <a:t>Последовательным считают такое соединение, при котором конец первого проводника соединяют с началом второго, конец второго – с началом третьего и т.д.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             </a:t>
            </a:r>
            <a:endParaRPr lang="ru-RU" dirty="0" smtClean="0"/>
          </a:p>
          <a:p>
            <a:pPr eaLnBrk="1" hangingPunct="1">
              <a:buFontTx/>
              <a:buNone/>
            </a:pPr>
            <a:r>
              <a:rPr lang="ru-RU" dirty="0" smtClean="0"/>
              <a:t>            </a:t>
            </a:r>
            <a:r>
              <a:rPr lang="en-US" dirty="0" smtClean="0"/>
              <a:t> </a:t>
            </a:r>
            <a:endParaRPr lang="ru-RU" dirty="0" smtClean="0"/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                </a:t>
            </a:r>
            <a:endParaRPr lang="ru-RU" dirty="0" smtClean="0"/>
          </a:p>
          <a:p>
            <a:pPr eaLnBrk="1" hangingPunct="1">
              <a:buFontTx/>
              <a:buNone/>
            </a:pPr>
            <a:r>
              <a:rPr lang="ru-RU" dirty="0" smtClean="0"/>
              <a:t>                   </a:t>
            </a:r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1331913" y="3357563"/>
            <a:ext cx="201612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5940425" y="3357563"/>
            <a:ext cx="201612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033" name="Line 11"/>
          <p:cNvSpPr>
            <a:spLocks noChangeShapeType="1"/>
          </p:cNvSpPr>
          <p:nvPr/>
        </p:nvSpPr>
        <p:spPr bwMode="auto">
          <a:xfrm>
            <a:off x="611188" y="364490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3348038" y="3644900"/>
            <a:ext cx="2592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1035" name="Line 13"/>
          <p:cNvSpPr>
            <a:spLocks noChangeShapeType="1"/>
          </p:cNvSpPr>
          <p:nvPr/>
        </p:nvSpPr>
        <p:spPr bwMode="auto">
          <a:xfrm>
            <a:off x="7956550" y="364490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graphicFrame>
        <p:nvGraphicFramePr>
          <p:cNvPr id="1026" name="Object 21"/>
          <p:cNvGraphicFramePr>
            <a:graphicFrameLocks noChangeAspect="1"/>
          </p:cNvGraphicFramePr>
          <p:nvPr/>
        </p:nvGraphicFramePr>
        <p:xfrm>
          <a:off x="1979613" y="2420938"/>
          <a:ext cx="576262" cy="539750"/>
        </p:xfrm>
        <a:graphic>
          <a:graphicData uri="http://schemas.openxmlformats.org/presentationml/2006/ole">
            <p:oleObj spid="_x0000_s5122" name="Формула" r:id="rId3" imgW="177480" imgH="215640" progId="Equation.3">
              <p:embed/>
            </p:oleObj>
          </a:graphicData>
        </a:graphic>
      </p:graphicFrame>
      <p:graphicFrame>
        <p:nvGraphicFramePr>
          <p:cNvPr id="1027" name="Object 22"/>
          <p:cNvGraphicFramePr>
            <a:graphicFrameLocks noChangeAspect="1"/>
          </p:cNvGraphicFramePr>
          <p:nvPr/>
        </p:nvGraphicFramePr>
        <p:xfrm>
          <a:off x="6804025" y="2420938"/>
          <a:ext cx="431800" cy="468312"/>
        </p:xfrm>
        <a:graphic>
          <a:graphicData uri="http://schemas.openxmlformats.org/presentationml/2006/ole">
            <p:oleObj spid="_x0000_s5123" name="Формула" r:id="rId4" imgW="1904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Цель работы:</a:t>
            </a: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Н</a:t>
            </a:r>
            <a:r>
              <a:rPr lang="ru-RU" i="1" dirty="0" smtClean="0"/>
              <a:t>аучить учащихся собирать последовательную цепь;</a:t>
            </a:r>
          </a:p>
          <a:p>
            <a:pPr eaLnBrk="1" hangingPunct="1"/>
            <a:r>
              <a:rPr lang="ru-RU" dirty="0" smtClean="0"/>
              <a:t>Н</a:t>
            </a:r>
            <a:r>
              <a:rPr lang="ru-RU" i="1" dirty="0" smtClean="0"/>
              <a:t>аучить учащихся рассчитывать последовательную цепь;</a:t>
            </a:r>
          </a:p>
          <a:p>
            <a:pPr eaLnBrk="1" hangingPunct="1"/>
            <a:r>
              <a:rPr lang="ru-RU" i="1" dirty="0" smtClean="0"/>
              <a:t>Вывести  закономерности цепи с  последовательным соединением проводников.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План работы: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dirty="0" smtClean="0"/>
              <a:t>Собрать электрическую цепь с последовательно соединенными лампочками.</a:t>
            </a:r>
          </a:p>
          <a:p>
            <a:pPr eaLnBrk="1" hangingPunct="1"/>
            <a:r>
              <a:rPr lang="ru-RU" sz="2800" dirty="0" smtClean="0"/>
              <a:t>Измерьте силу тока, напряжение на каждой лампе и общее напряжение.</a:t>
            </a:r>
          </a:p>
          <a:p>
            <a:pPr eaLnBrk="1" hangingPunct="1"/>
            <a:r>
              <a:rPr lang="ru-RU" sz="2800" dirty="0" smtClean="0"/>
              <a:t>Рассчитайте сопротивление каждой лампы и общее сопротивление ламп.</a:t>
            </a:r>
          </a:p>
          <a:p>
            <a:pPr eaLnBrk="1" hangingPunct="1"/>
            <a:r>
              <a:rPr lang="ru-RU" sz="2800" dirty="0" smtClean="0"/>
              <a:t>Сформулируйте закономерности последовательного соединения проводников.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18"/>
          <p:cNvSpPr>
            <a:spLocks noChangeShapeType="1"/>
          </p:cNvSpPr>
          <p:nvPr/>
        </p:nvSpPr>
        <p:spPr bwMode="auto">
          <a:xfrm>
            <a:off x="4067175" y="206057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11267" name="Line 19"/>
          <p:cNvSpPr>
            <a:spLocks noChangeShapeType="1"/>
          </p:cNvSpPr>
          <p:nvPr/>
        </p:nvSpPr>
        <p:spPr bwMode="auto">
          <a:xfrm>
            <a:off x="4211638" y="22050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11268" name="Line 20"/>
          <p:cNvSpPr>
            <a:spLocks noChangeShapeType="1"/>
          </p:cNvSpPr>
          <p:nvPr/>
        </p:nvSpPr>
        <p:spPr bwMode="auto">
          <a:xfrm>
            <a:off x="4211638" y="2349500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11269" name="Line 21"/>
          <p:cNvSpPr>
            <a:spLocks noChangeShapeType="1"/>
          </p:cNvSpPr>
          <p:nvPr/>
        </p:nvSpPr>
        <p:spPr bwMode="auto">
          <a:xfrm flipH="1">
            <a:off x="1979613" y="2349500"/>
            <a:ext cx="2087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11270" name="Line 22"/>
          <p:cNvSpPr>
            <a:spLocks noChangeShapeType="1"/>
          </p:cNvSpPr>
          <p:nvPr/>
        </p:nvSpPr>
        <p:spPr bwMode="auto">
          <a:xfrm>
            <a:off x="1979613" y="23495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11271" name="Line 23"/>
          <p:cNvSpPr>
            <a:spLocks noChangeShapeType="1"/>
          </p:cNvSpPr>
          <p:nvPr/>
        </p:nvSpPr>
        <p:spPr bwMode="auto">
          <a:xfrm>
            <a:off x="1979613" y="314166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11272" name="Line 24"/>
          <p:cNvSpPr>
            <a:spLocks noChangeShapeType="1"/>
          </p:cNvSpPr>
          <p:nvPr/>
        </p:nvSpPr>
        <p:spPr bwMode="auto">
          <a:xfrm flipH="1" flipV="1">
            <a:off x="1835150" y="2852738"/>
            <a:ext cx="14446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11273" name="Line 25"/>
          <p:cNvSpPr>
            <a:spLocks noChangeShapeType="1"/>
          </p:cNvSpPr>
          <p:nvPr/>
        </p:nvSpPr>
        <p:spPr bwMode="auto">
          <a:xfrm>
            <a:off x="1979613" y="4005263"/>
            <a:ext cx="1296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11274" name="Line 27"/>
          <p:cNvSpPr>
            <a:spLocks noChangeShapeType="1"/>
          </p:cNvSpPr>
          <p:nvPr/>
        </p:nvSpPr>
        <p:spPr bwMode="auto">
          <a:xfrm>
            <a:off x="3708400" y="4005263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11275" name="AutoShape 30"/>
          <p:cNvSpPr>
            <a:spLocks noChangeArrowheads="1"/>
          </p:cNvSpPr>
          <p:nvPr/>
        </p:nvSpPr>
        <p:spPr bwMode="auto">
          <a:xfrm>
            <a:off x="3276600" y="3789363"/>
            <a:ext cx="431800" cy="431800"/>
          </a:xfrm>
          <a:prstGeom prst="flowChartSummingJunction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1276" name="AutoShape 31"/>
          <p:cNvSpPr>
            <a:spLocks noChangeArrowheads="1"/>
          </p:cNvSpPr>
          <p:nvPr/>
        </p:nvSpPr>
        <p:spPr bwMode="auto">
          <a:xfrm>
            <a:off x="5003800" y="3789363"/>
            <a:ext cx="431800" cy="431800"/>
          </a:xfrm>
          <a:prstGeom prst="flowChartSummingJunction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1277" name="Line 32"/>
          <p:cNvSpPr>
            <a:spLocks noChangeShapeType="1"/>
          </p:cNvSpPr>
          <p:nvPr/>
        </p:nvSpPr>
        <p:spPr bwMode="auto">
          <a:xfrm>
            <a:off x="5435600" y="4005263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6011863" y="2852738"/>
            <a:ext cx="433387" cy="433387"/>
            <a:chOff x="1973" y="3113"/>
            <a:chExt cx="317" cy="317"/>
          </a:xfrm>
        </p:grpSpPr>
        <p:sp>
          <p:nvSpPr>
            <p:cNvPr id="11302" name="Oval 35"/>
            <p:cNvSpPr>
              <a:spLocks noChangeArrowheads="1"/>
            </p:cNvSpPr>
            <p:nvPr/>
          </p:nvSpPr>
          <p:spPr bwMode="auto">
            <a:xfrm>
              <a:off x="1973" y="3113"/>
              <a:ext cx="317" cy="31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1303" name="Text Box 39"/>
            <p:cNvSpPr txBox="1">
              <a:spLocks noChangeArrowheads="1"/>
            </p:cNvSpPr>
            <p:nvPr/>
          </p:nvSpPr>
          <p:spPr bwMode="auto">
            <a:xfrm>
              <a:off x="2018" y="3158"/>
              <a:ext cx="24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/>
                <a:t>A</a:t>
              </a:r>
              <a:endParaRPr lang="ru-RU" sz="1800" dirty="0"/>
            </a:p>
          </p:txBody>
        </p:sp>
      </p:grpSp>
      <p:sp>
        <p:nvSpPr>
          <p:cNvPr id="11279" name="Line 41"/>
          <p:cNvSpPr>
            <a:spLocks noChangeShapeType="1"/>
          </p:cNvSpPr>
          <p:nvPr/>
        </p:nvSpPr>
        <p:spPr bwMode="auto">
          <a:xfrm flipV="1">
            <a:off x="6227763" y="32845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11280" name="Line 42"/>
          <p:cNvSpPr>
            <a:spLocks noChangeShapeType="1"/>
          </p:cNvSpPr>
          <p:nvPr/>
        </p:nvSpPr>
        <p:spPr bwMode="auto">
          <a:xfrm>
            <a:off x="6227763" y="23495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3276600" y="4508500"/>
            <a:ext cx="431800" cy="458788"/>
            <a:chOff x="1701" y="3204"/>
            <a:chExt cx="317" cy="337"/>
          </a:xfrm>
        </p:grpSpPr>
        <p:sp>
          <p:nvSpPr>
            <p:cNvPr id="11300" name="Oval 43"/>
            <p:cNvSpPr>
              <a:spLocks noChangeArrowheads="1"/>
            </p:cNvSpPr>
            <p:nvPr/>
          </p:nvSpPr>
          <p:spPr bwMode="auto">
            <a:xfrm>
              <a:off x="1701" y="3204"/>
              <a:ext cx="317" cy="31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1301" name="Text Box 44"/>
            <p:cNvSpPr txBox="1">
              <a:spLocks noChangeArrowheads="1"/>
            </p:cNvSpPr>
            <p:nvPr/>
          </p:nvSpPr>
          <p:spPr bwMode="auto">
            <a:xfrm>
              <a:off x="1746" y="3249"/>
              <a:ext cx="227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/>
                <a:t>V</a:t>
              </a:r>
              <a:endParaRPr lang="ru-RU" dirty="0"/>
            </a:p>
          </p:txBody>
        </p:sp>
      </p:grp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5003800" y="4508500"/>
            <a:ext cx="431800" cy="458788"/>
            <a:chOff x="1701" y="3204"/>
            <a:chExt cx="317" cy="337"/>
          </a:xfrm>
        </p:grpSpPr>
        <p:sp>
          <p:nvSpPr>
            <p:cNvPr id="11298" name="Oval 47"/>
            <p:cNvSpPr>
              <a:spLocks noChangeArrowheads="1"/>
            </p:cNvSpPr>
            <p:nvPr/>
          </p:nvSpPr>
          <p:spPr bwMode="auto">
            <a:xfrm>
              <a:off x="1701" y="3204"/>
              <a:ext cx="317" cy="31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1299" name="Text Box 48"/>
            <p:cNvSpPr txBox="1">
              <a:spLocks noChangeArrowheads="1"/>
            </p:cNvSpPr>
            <p:nvPr/>
          </p:nvSpPr>
          <p:spPr bwMode="auto">
            <a:xfrm>
              <a:off x="1746" y="3249"/>
              <a:ext cx="227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/>
                <a:t>V</a:t>
              </a:r>
              <a:endParaRPr lang="ru-RU" dirty="0"/>
            </a:p>
          </p:txBody>
        </p:sp>
      </p:grpSp>
      <p:grpSp>
        <p:nvGrpSpPr>
          <p:cNvPr id="5" name="Group 49"/>
          <p:cNvGrpSpPr>
            <a:grpSpLocks/>
          </p:cNvGrpSpPr>
          <p:nvPr/>
        </p:nvGrpSpPr>
        <p:grpSpPr bwMode="auto">
          <a:xfrm>
            <a:off x="4067175" y="5300663"/>
            <a:ext cx="431800" cy="458787"/>
            <a:chOff x="1701" y="3204"/>
            <a:chExt cx="317" cy="337"/>
          </a:xfrm>
        </p:grpSpPr>
        <p:sp>
          <p:nvSpPr>
            <p:cNvPr id="11296" name="Oval 50"/>
            <p:cNvSpPr>
              <a:spLocks noChangeArrowheads="1"/>
            </p:cNvSpPr>
            <p:nvPr/>
          </p:nvSpPr>
          <p:spPr bwMode="auto">
            <a:xfrm>
              <a:off x="1701" y="3204"/>
              <a:ext cx="317" cy="31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1297" name="Text Box 51"/>
            <p:cNvSpPr txBox="1">
              <a:spLocks noChangeArrowheads="1"/>
            </p:cNvSpPr>
            <p:nvPr/>
          </p:nvSpPr>
          <p:spPr bwMode="auto">
            <a:xfrm>
              <a:off x="1746" y="3249"/>
              <a:ext cx="227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/>
                <a:t>V</a:t>
              </a:r>
              <a:endParaRPr lang="ru-RU" dirty="0"/>
            </a:p>
          </p:txBody>
        </p:sp>
      </p:grpSp>
      <p:sp>
        <p:nvSpPr>
          <p:cNvPr id="7220" name="Line 52"/>
          <p:cNvSpPr>
            <a:spLocks noChangeShapeType="1"/>
          </p:cNvSpPr>
          <p:nvPr/>
        </p:nvSpPr>
        <p:spPr bwMode="auto">
          <a:xfrm flipH="1">
            <a:off x="2484438" y="5516563"/>
            <a:ext cx="1582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7222" name="Line 54"/>
          <p:cNvSpPr>
            <a:spLocks noChangeShapeType="1"/>
          </p:cNvSpPr>
          <p:nvPr/>
        </p:nvSpPr>
        <p:spPr bwMode="auto">
          <a:xfrm>
            <a:off x="2484438" y="4005263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7225" name="Line 57"/>
          <p:cNvSpPr>
            <a:spLocks noChangeShapeType="1"/>
          </p:cNvSpPr>
          <p:nvPr/>
        </p:nvSpPr>
        <p:spPr bwMode="auto">
          <a:xfrm flipH="1">
            <a:off x="2916238" y="47244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7226" name="Line 58"/>
          <p:cNvSpPr>
            <a:spLocks noChangeShapeType="1"/>
          </p:cNvSpPr>
          <p:nvPr/>
        </p:nvSpPr>
        <p:spPr bwMode="auto">
          <a:xfrm>
            <a:off x="2916238" y="4005263"/>
            <a:ext cx="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7227" name="Line 59"/>
          <p:cNvSpPr>
            <a:spLocks noChangeShapeType="1"/>
          </p:cNvSpPr>
          <p:nvPr/>
        </p:nvSpPr>
        <p:spPr bwMode="auto">
          <a:xfrm>
            <a:off x="3708400" y="4724400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7228" name="Line 60"/>
          <p:cNvSpPr>
            <a:spLocks noChangeShapeType="1"/>
          </p:cNvSpPr>
          <p:nvPr/>
        </p:nvSpPr>
        <p:spPr bwMode="auto">
          <a:xfrm flipV="1">
            <a:off x="4067175" y="4005263"/>
            <a:ext cx="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7229" name="Line 61"/>
          <p:cNvSpPr>
            <a:spLocks noChangeShapeType="1"/>
          </p:cNvSpPr>
          <p:nvPr/>
        </p:nvSpPr>
        <p:spPr bwMode="auto">
          <a:xfrm>
            <a:off x="4643438" y="4005263"/>
            <a:ext cx="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7230" name="Line 62"/>
          <p:cNvSpPr>
            <a:spLocks noChangeShapeType="1"/>
          </p:cNvSpPr>
          <p:nvPr/>
        </p:nvSpPr>
        <p:spPr bwMode="auto">
          <a:xfrm>
            <a:off x="4643438" y="47244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7231" name="Line 63"/>
          <p:cNvSpPr>
            <a:spLocks noChangeShapeType="1"/>
          </p:cNvSpPr>
          <p:nvPr/>
        </p:nvSpPr>
        <p:spPr bwMode="auto">
          <a:xfrm>
            <a:off x="5651500" y="4005263"/>
            <a:ext cx="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7232" name="Line 64"/>
          <p:cNvSpPr>
            <a:spLocks noChangeShapeType="1"/>
          </p:cNvSpPr>
          <p:nvPr/>
        </p:nvSpPr>
        <p:spPr bwMode="auto">
          <a:xfrm>
            <a:off x="5435600" y="47244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7233" name="Line 65"/>
          <p:cNvSpPr>
            <a:spLocks noChangeShapeType="1"/>
          </p:cNvSpPr>
          <p:nvPr/>
        </p:nvSpPr>
        <p:spPr bwMode="auto">
          <a:xfrm>
            <a:off x="4500563" y="5516563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7234" name="Line 66"/>
          <p:cNvSpPr>
            <a:spLocks noChangeShapeType="1"/>
          </p:cNvSpPr>
          <p:nvPr/>
        </p:nvSpPr>
        <p:spPr bwMode="auto">
          <a:xfrm>
            <a:off x="5940425" y="4005263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0" grpId="0" animBg="1"/>
      <p:bldP spid="7222" grpId="0" animBg="1"/>
      <p:bldP spid="7225" grpId="0" animBg="1"/>
      <p:bldP spid="7226" grpId="0" animBg="1"/>
      <p:bldP spid="7227" grpId="0" animBg="1"/>
      <p:bldP spid="7228" grpId="0" animBg="1"/>
      <p:bldP spid="7229" grpId="0" animBg="1"/>
      <p:bldP spid="7230" grpId="0" animBg="1"/>
      <p:bldP spid="7231" grpId="0" animBg="1"/>
      <p:bldP spid="7232" grpId="0" animBg="1"/>
      <p:bldP spid="7233" grpId="0" animBg="1"/>
      <p:bldP spid="72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dirty="0" smtClean="0"/>
              <a:t>Таблица результатов </a:t>
            </a:r>
            <a:br>
              <a:rPr lang="ru-RU" sz="4000" dirty="0" smtClean="0"/>
            </a:br>
            <a:r>
              <a:rPr lang="ru-RU" sz="4000" dirty="0" smtClean="0"/>
              <a:t>измерений и вычислений:</a:t>
            </a:r>
          </a:p>
        </p:txBody>
      </p:sp>
      <p:graphicFrame>
        <p:nvGraphicFramePr>
          <p:cNvPr id="14419" name="Group 83"/>
          <p:cNvGraphicFramePr>
            <a:graphicFrameLocks noGrp="1"/>
          </p:cNvGraphicFramePr>
          <p:nvPr>
            <p:ph idx="1"/>
          </p:nvPr>
        </p:nvGraphicFramePr>
        <p:xfrm>
          <a:off x="755650" y="1916113"/>
          <a:ext cx="7499350" cy="3956051"/>
        </p:xfrm>
        <a:graphic>
          <a:graphicData uri="http://schemas.openxmlformats.org/drawingml/2006/table">
            <a:tbl>
              <a:tblPr/>
              <a:tblGrid>
                <a:gridCol w="1090613"/>
                <a:gridCol w="1079500"/>
                <a:gridCol w="1081087"/>
                <a:gridCol w="1079500"/>
                <a:gridCol w="1152525"/>
                <a:gridCol w="1008063"/>
                <a:gridCol w="1008062"/>
              </a:tblGrid>
              <a:tr h="10922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измерено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вычислено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(A)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(B)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(B)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(B)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(O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(Ом)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(Ом)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0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0,2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4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Выводы: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484313"/>
            <a:ext cx="8135938" cy="46085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i="1" dirty="0" smtClean="0"/>
              <a:t>Ток, протекающий  через все резисторы, один и тот же: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i="1" dirty="0" smtClean="0"/>
              <a:t>                         </a:t>
            </a:r>
            <a:r>
              <a:rPr lang="en-US" sz="2000" i="1" dirty="0" smtClean="0"/>
              <a:t> </a:t>
            </a:r>
            <a:endParaRPr lang="ru-RU" sz="2000" i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000" i="1" dirty="0" smtClean="0"/>
          </a:p>
          <a:p>
            <a:pPr eaLnBrk="1" hangingPunct="1">
              <a:lnSpc>
                <a:spcPct val="90000"/>
              </a:lnSpc>
            </a:pPr>
            <a:r>
              <a:rPr lang="ru-RU" sz="2000" i="1" dirty="0" smtClean="0"/>
              <a:t>Общее напряжение равно сумме напряжений на каждом резисторе: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i="1" dirty="0" smtClean="0"/>
              <a:t>                        </a:t>
            </a:r>
            <a:endParaRPr lang="ru-RU" sz="2000" i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000" i="1" dirty="0" smtClean="0"/>
          </a:p>
          <a:p>
            <a:pPr eaLnBrk="1" hangingPunct="1">
              <a:lnSpc>
                <a:spcPct val="90000"/>
              </a:lnSpc>
            </a:pPr>
            <a:r>
              <a:rPr lang="ru-RU" sz="2000" i="1" dirty="0" smtClean="0"/>
              <a:t>Общее сопротивление равно сумме сопротивлений резисторов: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i="1" dirty="0" smtClean="0"/>
              <a:t>                        </a:t>
            </a:r>
            <a:endParaRPr lang="ru-RU" sz="2000" i="1" dirty="0" smtClean="0"/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>
            <p:ph sz="quarter" idx="2"/>
          </p:nvPr>
        </p:nvGraphicFramePr>
        <p:xfrm>
          <a:off x="3276600" y="1700213"/>
          <a:ext cx="2232025" cy="576262"/>
        </p:xfrm>
        <a:graphic>
          <a:graphicData uri="http://schemas.openxmlformats.org/presentationml/2006/ole">
            <p:oleObj spid="_x0000_s6146" name="Формула" r:id="rId3" imgW="876240" imgH="241200" progId="Equation.3">
              <p:embed/>
            </p:oleObj>
          </a:graphicData>
        </a:graphic>
      </p:graphicFrame>
      <p:graphicFrame>
        <p:nvGraphicFramePr>
          <p:cNvPr id="2051" name="Object 11"/>
          <p:cNvGraphicFramePr>
            <a:graphicFrameLocks noChangeAspect="1"/>
          </p:cNvGraphicFramePr>
          <p:nvPr>
            <p:ph sz="quarter" idx="3"/>
          </p:nvPr>
        </p:nvGraphicFramePr>
        <p:xfrm>
          <a:off x="2928926" y="2786058"/>
          <a:ext cx="3281362" cy="655638"/>
        </p:xfrm>
        <a:graphic>
          <a:graphicData uri="http://schemas.openxmlformats.org/presentationml/2006/ole">
            <p:oleObj spid="_x0000_s6147" name="Формула" r:id="rId4" imgW="990360" imgH="241200" progId="Equation.3">
              <p:embed/>
            </p:oleObj>
          </a:graphicData>
        </a:graphic>
      </p:graphicFrame>
      <p:graphicFrame>
        <p:nvGraphicFramePr>
          <p:cNvPr id="2052" name="Object 13"/>
          <p:cNvGraphicFramePr>
            <a:graphicFrameLocks noChangeAspect="1"/>
          </p:cNvGraphicFramePr>
          <p:nvPr/>
        </p:nvGraphicFramePr>
        <p:xfrm>
          <a:off x="2916238" y="3789363"/>
          <a:ext cx="2736850" cy="693737"/>
        </p:xfrm>
        <a:graphic>
          <a:graphicData uri="http://schemas.openxmlformats.org/presentationml/2006/ole">
            <p:oleObj spid="_x0000_s6148" name="Формула" r:id="rId5" imgW="9522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Контрольные вопросы: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dirty="0" smtClean="0"/>
              <a:t>Чему равно общее напряжение трех, пяти, </a:t>
            </a:r>
            <a:r>
              <a:rPr lang="en-US" sz="2800" dirty="0" smtClean="0"/>
              <a:t>N </a:t>
            </a:r>
            <a:r>
              <a:rPr lang="ru-RU" sz="2800" dirty="0" smtClean="0"/>
              <a:t>последовательно соединенных лампочек с одинаковым сопротивлением?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/>
              <a:t>Чему равно общее сопротивление трех, пяти, </a:t>
            </a:r>
            <a:r>
              <a:rPr lang="en-US" sz="2800" dirty="0" smtClean="0"/>
              <a:t>N </a:t>
            </a:r>
            <a:r>
              <a:rPr lang="ru-RU" sz="2800" dirty="0" smtClean="0"/>
              <a:t>последовательно соединенных лампочек с одинаковым сопротивлением?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/>
              <a:t>Почему при последовательном соединении резисторов общее сопротивление увеличивается?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/>
              <a:t>Недостатки и достоинства последовательного соединения проводников.</a:t>
            </a:r>
          </a:p>
          <a:p>
            <a:pPr eaLnBrk="1" hangingPunct="1">
              <a:lnSpc>
                <a:spcPct val="80000"/>
              </a:lnSpc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255</Words>
  <Application>Microsoft Office PowerPoint</Application>
  <PresentationFormat>Экран (4:3)</PresentationFormat>
  <Paragraphs>66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Microsoft Equation 3.0</vt:lpstr>
      <vt:lpstr>Экспериментальное задание</vt:lpstr>
      <vt:lpstr>Последовательным считают такое соединение, при котором конец первого проводника соединяют с началом второго, конец второго – с началом третьего и т.д.</vt:lpstr>
      <vt:lpstr>Цель работы:</vt:lpstr>
      <vt:lpstr>План работы:</vt:lpstr>
      <vt:lpstr>Слайд 5</vt:lpstr>
      <vt:lpstr>Таблица результатов  измерений и вычислений:</vt:lpstr>
      <vt:lpstr>Выводы:</vt:lpstr>
      <vt:lpstr>Контрольные вопросы:</vt:lpstr>
    </vt:vector>
  </TitlesOfParts>
  <Company>АСОШ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Экспериментальное задание</dc:title>
  <dc:creator>Ученики</dc:creator>
  <cp:lastModifiedBy>Ученики</cp:lastModifiedBy>
  <cp:revision>2</cp:revision>
  <dcterms:created xsi:type="dcterms:W3CDTF">2014-03-27T02:33:07Z</dcterms:created>
  <dcterms:modified xsi:type="dcterms:W3CDTF">2014-03-27T02:51:43Z</dcterms:modified>
</cp:coreProperties>
</file>