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Изображение неровностей земной поверхности на плане местности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276128" y="2501280"/>
            <a:ext cx="4968552" cy="2304256"/>
            <a:chOff x="2123728" y="2348880"/>
            <a:chExt cx="4968552" cy="2304256"/>
          </a:xfrm>
        </p:grpSpPr>
        <p:sp>
          <p:nvSpPr>
            <p:cNvPr id="3" name="Овал 2"/>
            <p:cNvSpPr/>
            <p:nvPr/>
          </p:nvSpPr>
          <p:spPr>
            <a:xfrm>
              <a:off x="2123728" y="2348880"/>
              <a:ext cx="4968552" cy="2304256"/>
            </a:xfrm>
            <a:prstGeom prst="ellips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Овал 3"/>
            <p:cNvSpPr/>
            <p:nvPr/>
          </p:nvSpPr>
          <p:spPr>
            <a:xfrm>
              <a:off x="2378491" y="2564904"/>
              <a:ext cx="3960440" cy="1584176"/>
            </a:xfrm>
            <a:prstGeom prst="ellips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Овал 4"/>
            <p:cNvSpPr/>
            <p:nvPr/>
          </p:nvSpPr>
          <p:spPr>
            <a:xfrm>
              <a:off x="2699792" y="2708920"/>
              <a:ext cx="2736304" cy="1152128"/>
            </a:xfrm>
            <a:prstGeom prst="ellips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" name="TextBox 6"/>
          <p:cNvSpPr txBox="1"/>
          <p:nvPr/>
        </p:nvSpPr>
        <p:spPr>
          <a:xfrm rot="19810554">
            <a:off x="4858946" y="358452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40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20675972">
            <a:off x="5724128" y="4363421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50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10" name="Прямая соединительная линия 9"/>
          <p:cNvCxnSpPr>
            <a:stCxn id="5" idx="6"/>
          </p:cNvCxnSpPr>
          <p:nvPr/>
        </p:nvCxnSpPr>
        <p:spPr>
          <a:xfrm flipH="1">
            <a:off x="5292080" y="3437384"/>
            <a:ext cx="2964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4" idx="6"/>
          </p:cNvCxnSpPr>
          <p:nvPr/>
        </p:nvCxnSpPr>
        <p:spPr>
          <a:xfrm flipH="1">
            <a:off x="6156176" y="3509392"/>
            <a:ext cx="33515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3" idx="6"/>
          </p:cNvCxnSpPr>
          <p:nvPr/>
        </p:nvCxnSpPr>
        <p:spPr>
          <a:xfrm flipH="1">
            <a:off x="6948264" y="3653408"/>
            <a:ext cx="2964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788296" y="3175774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.37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7310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98884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6000" dirty="0">
                <a:solidFill>
                  <a:schemeClr val="tx1"/>
                </a:solidFill>
              </a:rPr>
              <a:t>параграф №10, задание 22 на стр.21 тренажера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8819" y="4877227"/>
            <a:ext cx="7854696" cy="17526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089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solidFill>
                  <a:schemeClr val="tx1"/>
                </a:solidFill>
              </a:rPr>
              <a:t>Поверхность Земли неровная, а карта плоская. Как на плоской карте изобразить неровности земной поверхности?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3356992"/>
            <a:ext cx="7854696" cy="1752600"/>
          </a:xfrm>
        </p:spPr>
        <p:txBody>
          <a:bodyPr>
            <a:noAutofit/>
          </a:bodyPr>
          <a:lstStyle/>
          <a:p>
            <a:pPr algn="l"/>
            <a:r>
              <a:rPr lang="ru-RU" sz="2800" u="sng" dirty="0" smtClean="0"/>
              <a:t>Цели урока:</a:t>
            </a:r>
          </a:p>
          <a:p>
            <a:pPr algn="l"/>
            <a:r>
              <a:rPr lang="ru-RU" sz="2800" dirty="0" smtClean="0"/>
              <a:t>-выяснить, как на плане изображают неровности земной поверхности;</a:t>
            </a:r>
          </a:p>
          <a:p>
            <a:pPr algn="l"/>
            <a:r>
              <a:rPr lang="ru-RU" sz="2800" dirty="0" smtClean="0"/>
              <a:t>-раскрыть понятия «абсолютная высота», «относительная высота».</a:t>
            </a:r>
          </a:p>
          <a:p>
            <a:pPr algn="l"/>
            <a:r>
              <a:rPr lang="ru-RU" sz="2800" dirty="0" smtClean="0"/>
              <a:t>-определять относительную и абсолютную высоту.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1231392" y="1556792"/>
            <a:ext cx="6796992" cy="3783304"/>
          </a:xfrm>
          <a:custGeom>
            <a:avLst/>
            <a:gdLst>
              <a:gd name="connsiteX0" fmla="*/ 0 w 6608064"/>
              <a:gd name="connsiteY0" fmla="*/ 1146048 h 3316224"/>
              <a:gd name="connsiteX1" fmla="*/ 2340864 w 6608064"/>
              <a:gd name="connsiteY1" fmla="*/ 243840 h 3316224"/>
              <a:gd name="connsiteX2" fmla="*/ 4803648 w 6608064"/>
              <a:gd name="connsiteY2" fmla="*/ 2609088 h 3316224"/>
              <a:gd name="connsiteX3" fmla="*/ 5023104 w 6608064"/>
              <a:gd name="connsiteY3" fmla="*/ 2816352 h 3316224"/>
              <a:gd name="connsiteX4" fmla="*/ 6608064 w 6608064"/>
              <a:gd name="connsiteY4" fmla="*/ 3316224 h 3316224"/>
              <a:gd name="connsiteX5" fmla="*/ 6608064 w 6608064"/>
              <a:gd name="connsiteY5" fmla="*/ 3316224 h 3316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08064" h="3316224">
                <a:moveTo>
                  <a:pt x="0" y="1146048"/>
                </a:moveTo>
                <a:cubicBezTo>
                  <a:pt x="770128" y="573024"/>
                  <a:pt x="1540256" y="0"/>
                  <a:pt x="2340864" y="243840"/>
                </a:cubicBezTo>
                <a:cubicBezTo>
                  <a:pt x="3141472" y="487680"/>
                  <a:pt x="4356608" y="2180336"/>
                  <a:pt x="4803648" y="2609088"/>
                </a:cubicBezTo>
                <a:cubicBezTo>
                  <a:pt x="5250688" y="3037840"/>
                  <a:pt x="4722368" y="2698496"/>
                  <a:pt x="5023104" y="2816352"/>
                </a:cubicBezTo>
                <a:cubicBezTo>
                  <a:pt x="5323840" y="2934208"/>
                  <a:pt x="6608064" y="3316224"/>
                  <a:pt x="6608064" y="3316224"/>
                </a:cubicBezTo>
                <a:lnTo>
                  <a:pt x="6608064" y="3316224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771800" y="1268760"/>
            <a:ext cx="1008112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2771800" y="836712"/>
            <a:ext cx="1008112" cy="432048"/>
          </a:xfrm>
          <a:prstGeom prst="triangl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8046720" y="5327904"/>
            <a:ext cx="1548384" cy="24384"/>
          </a:xfrm>
          <a:custGeom>
            <a:avLst/>
            <a:gdLst>
              <a:gd name="connsiteX0" fmla="*/ 0 w 1548384"/>
              <a:gd name="connsiteY0" fmla="*/ 0 h 24384"/>
              <a:gd name="connsiteX1" fmla="*/ 1036320 w 1548384"/>
              <a:gd name="connsiteY1" fmla="*/ 0 h 24384"/>
              <a:gd name="connsiteX2" fmla="*/ 1548384 w 1548384"/>
              <a:gd name="connsiteY2" fmla="*/ 12192 h 24384"/>
              <a:gd name="connsiteX3" fmla="*/ 1548384 w 1548384"/>
              <a:gd name="connsiteY3" fmla="*/ 12192 h 24384"/>
              <a:gd name="connsiteX4" fmla="*/ 1170432 w 1548384"/>
              <a:gd name="connsiteY4" fmla="*/ 24384 h 24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8384" h="24384">
                <a:moveTo>
                  <a:pt x="0" y="0"/>
                </a:moveTo>
                <a:lnTo>
                  <a:pt x="1036320" y="0"/>
                </a:lnTo>
                <a:cubicBezTo>
                  <a:pt x="1294384" y="2032"/>
                  <a:pt x="1548384" y="12192"/>
                  <a:pt x="1548384" y="12192"/>
                </a:cubicBezTo>
                <a:lnTo>
                  <a:pt x="1548384" y="12192"/>
                </a:lnTo>
                <a:lnTo>
                  <a:pt x="1170432" y="24384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>
            <a:stCxn id="2" idx="3"/>
          </p:cNvCxnSpPr>
          <p:nvPr/>
        </p:nvCxnSpPr>
        <p:spPr>
          <a:xfrm>
            <a:off x="6398110" y="4769819"/>
            <a:ext cx="2745890" cy="993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020272" y="4869160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740352" y="5013176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8460432" y="5229200"/>
            <a:ext cx="6835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Группа 26"/>
          <p:cNvGrpSpPr/>
          <p:nvPr/>
        </p:nvGrpSpPr>
        <p:grpSpPr>
          <a:xfrm>
            <a:off x="6228184" y="4149080"/>
            <a:ext cx="288032" cy="611660"/>
            <a:chOff x="6228184" y="4149080"/>
            <a:chExt cx="288032" cy="611660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flipH="1" flipV="1">
              <a:off x="6372200" y="4149080"/>
              <a:ext cx="25710" cy="61166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6228184" y="4149080"/>
              <a:ext cx="28803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Группа 27"/>
          <p:cNvGrpSpPr/>
          <p:nvPr/>
        </p:nvGrpSpPr>
        <p:grpSpPr>
          <a:xfrm>
            <a:off x="5724128" y="3573016"/>
            <a:ext cx="288032" cy="611660"/>
            <a:chOff x="6228184" y="4149080"/>
            <a:chExt cx="288032" cy="611660"/>
          </a:xfrm>
        </p:grpSpPr>
        <p:cxnSp>
          <p:nvCxnSpPr>
            <p:cNvPr id="29" name="Прямая соединительная линия 28"/>
            <p:cNvCxnSpPr/>
            <p:nvPr/>
          </p:nvCxnSpPr>
          <p:spPr>
            <a:xfrm flipH="1" flipV="1">
              <a:off x="6372200" y="4149080"/>
              <a:ext cx="25710" cy="61166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6228184" y="4149080"/>
              <a:ext cx="28803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Группа 30"/>
          <p:cNvGrpSpPr/>
          <p:nvPr/>
        </p:nvGrpSpPr>
        <p:grpSpPr>
          <a:xfrm>
            <a:off x="5220072" y="2924944"/>
            <a:ext cx="288032" cy="611660"/>
            <a:chOff x="6228184" y="4149080"/>
            <a:chExt cx="288032" cy="611660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 flipH="1" flipV="1">
              <a:off x="6372200" y="4149080"/>
              <a:ext cx="25710" cy="61166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6228184" y="4149080"/>
              <a:ext cx="28803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Группа 33"/>
          <p:cNvGrpSpPr/>
          <p:nvPr/>
        </p:nvGrpSpPr>
        <p:grpSpPr>
          <a:xfrm>
            <a:off x="4716016" y="2348880"/>
            <a:ext cx="288032" cy="611660"/>
            <a:chOff x="6228184" y="4149080"/>
            <a:chExt cx="288032" cy="611660"/>
          </a:xfrm>
        </p:grpSpPr>
        <p:cxnSp>
          <p:nvCxnSpPr>
            <p:cNvPr id="35" name="Прямая соединительная линия 34"/>
            <p:cNvCxnSpPr/>
            <p:nvPr/>
          </p:nvCxnSpPr>
          <p:spPr>
            <a:xfrm flipH="1" flipV="1">
              <a:off x="6372200" y="4149080"/>
              <a:ext cx="25710" cy="61166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>
              <a:off x="6228184" y="4149080"/>
              <a:ext cx="28803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Группа 36"/>
          <p:cNvGrpSpPr/>
          <p:nvPr/>
        </p:nvGrpSpPr>
        <p:grpSpPr>
          <a:xfrm>
            <a:off x="4211960" y="1772816"/>
            <a:ext cx="288032" cy="611660"/>
            <a:chOff x="6228184" y="4149080"/>
            <a:chExt cx="288032" cy="611660"/>
          </a:xfrm>
        </p:grpSpPr>
        <p:cxnSp>
          <p:nvCxnSpPr>
            <p:cNvPr id="38" name="Прямая соединительная линия 37"/>
            <p:cNvCxnSpPr/>
            <p:nvPr/>
          </p:nvCxnSpPr>
          <p:spPr>
            <a:xfrm flipH="1" flipV="1">
              <a:off x="6372200" y="4149080"/>
              <a:ext cx="25710" cy="61166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>
              <a:off x="6228184" y="4149080"/>
              <a:ext cx="28803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Прямая со стрелкой 40"/>
          <p:cNvCxnSpPr/>
          <p:nvPr/>
        </p:nvCxnSpPr>
        <p:spPr>
          <a:xfrm flipH="1">
            <a:off x="5868144" y="4149080"/>
            <a:ext cx="36004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H="1">
            <a:off x="5364088" y="3573016"/>
            <a:ext cx="36004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H="1">
            <a:off x="4860032" y="2924944"/>
            <a:ext cx="36004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H="1">
            <a:off x="4355976" y="2348880"/>
            <a:ext cx="36004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79512" y="0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Нивелир</a:t>
            </a:r>
            <a:r>
              <a:rPr lang="ru-RU" sz="2800" dirty="0" smtClean="0"/>
              <a:t>-</a:t>
            </a:r>
            <a:r>
              <a:rPr lang="ru-RU" sz="2800" b="1" dirty="0" smtClean="0"/>
              <a:t>прибор для измерения высоты склона</a:t>
            </a:r>
            <a:endParaRPr lang="ru-RU" sz="2800" b="1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611560" y="5733256"/>
            <a:ext cx="7848872" cy="72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Высота склона – </a:t>
            </a:r>
            <a:r>
              <a:rPr lang="ru-RU" sz="2800" b="1" dirty="0" smtClean="0">
                <a:solidFill>
                  <a:srgbClr val="C00000"/>
                </a:solidFill>
              </a:rPr>
              <a:t>5м. </a:t>
            </a:r>
            <a:r>
              <a:rPr lang="ru-RU" sz="2800" b="1" dirty="0" smtClean="0"/>
              <a:t>Зальет ли домик во время весеннего половодья?</a:t>
            </a:r>
            <a:endParaRPr lang="ru-RU" sz="2800" b="1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323528" y="4509120"/>
            <a:ext cx="828092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Относительная высота </a:t>
            </a:r>
            <a:r>
              <a:rPr lang="ru-RU" sz="2800" b="1" dirty="0" smtClean="0"/>
              <a:t>- превышение одной точки над другой</a:t>
            </a:r>
            <a:r>
              <a:rPr lang="ru-RU" b="1" dirty="0" smtClean="0"/>
              <a:t>.</a:t>
            </a:r>
            <a:endParaRPr lang="ru-RU" b="1" dirty="0"/>
          </a:p>
        </p:txBody>
      </p:sp>
      <p:cxnSp>
        <p:nvCxnSpPr>
          <p:cNvPr id="48" name="Прямая со стрелкой 47"/>
          <p:cNvCxnSpPr/>
          <p:nvPr/>
        </p:nvCxnSpPr>
        <p:spPr>
          <a:xfrm flipH="1">
            <a:off x="3779912" y="1772816"/>
            <a:ext cx="43204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63296" y="1412776"/>
            <a:ext cx="8010144" cy="3789144"/>
            <a:chOff x="463296" y="1412776"/>
            <a:chExt cx="8010144" cy="3789144"/>
          </a:xfrm>
        </p:grpSpPr>
        <p:sp>
          <p:nvSpPr>
            <p:cNvPr id="3" name="Полилиния 2"/>
            <p:cNvSpPr/>
            <p:nvPr/>
          </p:nvSpPr>
          <p:spPr>
            <a:xfrm>
              <a:off x="463296" y="1643888"/>
              <a:ext cx="8010144" cy="3558032"/>
            </a:xfrm>
            <a:custGeom>
              <a:avLst/>
              <a:gdLst>
                <a:gd name="connsiteX0" fmla="*/ 0 w 8010144"/>
                <a:gd name="connsiteY0" fmla="*/ 3281680 h 3558032"/>
                <a:gd name="connsiteX1" fmla="*/ 1146048 w 8010144"/>
                <a:gd name="connsiteY1" fmla="*/ 3025648 h 3558032"/>
                <a:gd name="connsiteX2" fmla="*/ 2316480 w 8010144"/>
                <a:gd name="connsiteY2" fmla="*/ 87376 h 3558032"/>
                <a:gd name="connsiteX3" fmla="*/ 5522976 w 8010144"/>
                <a:gd name="connsiteY3" fmla="*/ 2501392 h 3558032"/>
                <a:gd name="connsiteX4" fmla="*/ 8010144 w 8010144"/>
                <a:gd name="connsiteY4" fmla="*/ 2623312 h 3558032"/>
                <a:gd name="connsiteX5" fmla="*/ 8010144 w 8010144"/>
                <a:gd name="connsiteY5" fmla="*/ 2623312 h 3558032"/>
                <a:gd name="connsiteX6" fmla="*/ 8010144 w 8010144"/>
                <a:gd name="connsiteY6" fmla="*/ 2623312 h 3558032"/>
                <a:gd name="connsiteX7" fmla="*/ 8010144 w 8010144"/>
                <a:gd name="connsiteY7" fmla="*/ 2623312 h 3558032"/>
                <a:gd name="connsiteX8" fmla="*/ 8010144 w 8010144"/>
                <a:gd name="connsiteY8" fmla="*/ 2623312 h 3558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010144" h="3558032">
                  <a:moveTo>
                    <a:pt x="0" y="3281680"/>
                  </a:moveTo>
                  <a:cubicBezTo>
                    <a:pt x="379984" y="3419856"/>
                    <a:pt x="759968" y="3558032"/>
                    <a:pt x="1146048" y="3025648"/>
                  </a:cubicBezTo>
                  <a:cubicBezTo>
                    <a:pt x="1532128" y="2493264"/>
                    <a:pt x="1586992" y="174752"/>
                    <a:pt x="2316480" y="87376"/>
                  </a:cubicBezTo>
                  <a:cubicBezTo>
                    <a:pt x="3045968" y="0"/>
                    <a:pt x="4574032" y="2078736"/>
                    <a:pt x="5522976" y="2501392"/>
                  </a:cubicBezTo>
                  <a:cubicBezTo>
                    <a:pt x="6471920" y="2924048"/>
                    <a:pt x="8010144" y="2623312"/>
                    <a:pt x="8010144" y="2623312"/>
                  </a:cubicBezTo>
                  <a:lnTo>
                    <a:pt x="8010144" y="2623312"/>
                  </a:lnTo>
                  <a:lnTo>
                    <a:pt x="8010144" y="2623312"/>
                  </a:lnTo>
                  <a:lnTo>
                    <a:pt x="8010144" y="2623312"/>
                  </a:lnTo>
                  <a:lnTo>
                    <a:pt x="8010144" y="2623312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" name="Группа 3"/>
            <p:cNvGrpSpPr/>
            <p:nvPr/>
          </p:nvGrpSpPr>
          <p:grpSpPr>
            <a:xfrm>
              <a:off x="899592" y="4437112"/>
              <a:ext cx="288032" cy="611660"/>
              <a:chOff x="6228184" y="4149080"/>
              <a:chExt cx="288032" cy="611660"/>
            </a:xfrm>
          </p:grpSpPr>
          <p:cxnSp>
            <p:nvCxnSpPr>
              <p:cNvPr id="5" name="Прямая соединительная линия 4"/>
              <p:cNvCxnSpPr/>
              <p:nvPr/>
            </p:nvCxnSpPr>
            <p:spPr>
              <a:xfrm flipH="1" flipV="1">
                <a:off x="6372200" y="4149080"/>
                <a:ext cx="25710" cy="61166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Прямая соединительная линия 5"/>
              <p:cNvCxnSpPr/>
              <p:nvPr/>
            </p:nvCxnSpPr>
            <p:spPr>
              <a:xfrm>
                <a:off x="6228184" y="4149080"/>
                <a:ext cx="288032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Группа 6"/>
            <p:cNvGrpSpPr/>
            <p:nvPr/>
          </p:nvGrpSpPr>
          <p:grpSpPr>
            <a:xfrm>
              <a:off x="1547664" y="3789040"/>
              <a:ext cx="288032" cy="611660"/>
              <a:chOff x="6228184" y="4149080"/>
              <a:chExt cx="288032" cy="611660"/>
            </a:xfrm>
          </p:grpSpPr>
          <p:cxnSp>
            <p:nvCxnSpPr>
              <p:cNvPr id="8" name="Прямая соединительная линия 7"/>
              <p:cNvCxnSpPr/>
              <p:nvPr/>
            </p:nvCxnSpPr>
            <p:spPr>
              <a:xfrm flipH="1" flipV="1">
                <a:off x="6372200" y="4149080"/>
                <a:ext cx="25710" cy="61166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6228184" y="4149080"/>
                <a:ext cx="288032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Группа 9"/>
            <p:cNvGrpSpPr/>
            <p:nvPr/>
          </p:nvGrpSpPr>
          <p:grpSpPr>
            <a:xfrm>
              <a:off x="1691680" y="3140968"/>
              <a:ext cx="288032" cy="611660"/>
              <a:chOff x="6228184" y="4149080"/>
              <a:chExt cx="288032" cy="611660"/>
            </a:xfrm>
          </p:grpSpPr>
          <p:cxnSp>
            <p:nvCxnSpPr>
              <p:cNvPr id="11" name="Прямая соединительная линия 10"/>
              <p:cNvCxnSpPr/>
              <p:nvPr/>
            </p:nvCxnSpPr>
            <p:spPr>
              <a:xfrm flipH="1" flipV="1">
                <a:off x="6372200" y="4149080"/>
                <a:ext cx="25710" cy="61166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6228184" y="4149080"/>
                <a:ext cx="288032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Группа 12"/>
            <p:cNvGrpSpPr/>
            <p:nvPr/>
          </p:nvGrpSpPr>
          <p:grpSpPr>
            <a:xfrm>
              <a:off x="1835696" y="2564904"/>
              <a:ext cx="288032" cy="611660"/>
              <a:chOff x="6228184" y="4149080"/>
              <a:chExt cx="288032" cy="611660"/>
            </a:xfrm>
          </p:grpSpPr>
          <p:cxnSp>
            <p:nvCxnSpPr>
              <p:cNvPr id="14" name="Прямая соединительная линия 13"/>
              <p:cNvCxnSpPr/>
              <p:nvPr/>
            </p:nvCxnSpPr>
            <p:spPr>
              <a:xfrm flipH="1" flipV="1">
                <a:off x="6372200" y="4149080"/>
                <a:ext cx="25710" cy="61166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6228184" y="4149080"/>
                <a:ext cx="288032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Группа 15"/>
            <p:cNvGrpSpPr/>
            <p:nvPr/>
          </p:nvGrpSpPr>
          <p:grpSpPr>
            <a:xfrm>
              <a:off x="2051720" y="1988840"/>
              <a:ext cx="288032" cy="611660"/>
              <a:chOff x="6228184" y="4149080"/>
              <a:chExt cx="288032" cy="611660"/>
            </a:xfrm>
          </p:grpSpPr>
          <p:cxnSp>
            <p:nvCxnSpPr>
              <p:cNvPr id="17" name="Прямая соединительная линия 16"/>
              <p:cNvCxnSpPr/>
              <p:nvPr/>
            </p:nvCxnSpPr>
            <p:spPr>
              <a:xfrm flipH="1" flipV="1">
                <a:off x="6372200" y="4149080"/>
                <a:ext cx="25710" cy="61166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>
                <a:off x="6228184" y="4149080"/>
                <a:ext cx="288032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Группа 18"/>
            <p:cNvGrpSpPr/>
            <p:nvPr/>
          </p:nvGrpSpPr>
          <p:grpSpPr>
            <a:xfrm>
              <a:off x="2267744" y="1412776"/>
              <a:ext cx="288032" cy="611660"/>
              <a:chOff x="6228184" y="4149080"/>
              <a:chExt cx="288032" cy="611660"/>
            </a:xfrm>
          </p:grpSpPr>
          <p:cxnSp>
            <p:nvCxnSpPr>
              <p:cNvPr id="20" name="Прямая соединительная линия 19"/>
              <p:cNvCxnSpPr/>
              <p:nvPr/>
            </p:nvCxnSpPr>
            <p:spPr>
              <a:xfrm flipH="1" flipV="1">
                <a:off x="6372200" y="4149080"/>
                <a:ext cx="25710" cy="61166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6228184" y="4149080"/>
                <a:ext cx="288032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Группа 21"/>
            <p:cNvGrpSpPr/>
            <p:nvPr/>
          </p:nvGrpSpPr>
          <p:grpSpPr>
            <a:xfrm>
              <a:off x="5796136" y="3501008"/>
              <a:ext cx="288032" cy="611660"/>
              <a:chOff x="6228184" y="4149080"/>
              <a:chExt cx="288032" cy="611660"/>
            </a:xfrm>
          </p:grpSpPr>
          <p:cxnSp>
            <p:nvCxnSpPr>
              <p:cNvPr id="23" name="Прямая соединительная линия 22"/>
              <p:cNvCxnSpPr/>
              <p:nvPr/>
            </p:nvCxnSpPr>
            <p:spPr>
              <a:xfrm flipH="1" flipV="1">
                <a:off x="6372200" y="4149080"/>
                <a:ext cx="25710" cy="61166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6228184" y="4149080"/>
                <a:ext cx="288032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Группа 24"/>
            <p:cNvGrpSpPr/>
            <p:nvPr/>
          </p:nvGrpSpPr>
          <p:grpSpPr>
            <a:xfrm>
              <a:off x="4932040" y="2852936"/>
              <a:ext cx="288032" cy="611660"/>
              <a:chOff x="6228184" y="4149080"/>
              <a:chExt cx="288032" cy="611660"/>
            </a:xfrm>
          </p:grpSpPr>
          <p:cxnSp>
            <p:nvCxnSpPr>
              <p:cNvPr id="26" name="Прямая соединительная линия 25"/>
              <p:cNvCxnSpPr/>
              <p:nvPr/>
            </p:nvCxnSpPr>
            <p:spPr>
              <a:xfrm flipH="1" flipV="1">
                <a:off x="6372200" y="4149080"/>
                <a:ext cx="25710" cy="61166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6228184" y="4149080"/>
                <a:ext cx="288032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Группа 27"/>
            <p:cNvGrpSpPr/>
            <p:nvPr/>
          </p:nvGrpSpPr>
          <p:grpSpPr>
            <a:xfrm>
              <a:off x="4283968" y="2276872"/>
              <a:ext cx="288032" cy="611660"/>
              <a:chOff x="6228184" y="4149080"/>
              <a:chExt cx="288032" cy="611660"/>
            </a:xfrm>
          </p:grpSpPr>
          <p:cxnSp>
            <p:nvCxnSpPr>
              <p:cNvPr id="29" name="Прямая соединительная линия 28"/>
              <p:cNvCxnSpPr/>
              <p:nvPr/>
            </p:nvCxnSpPr>
            <p:spPr>
              <a:xfrm flipH="1" flipV="1">
                <a:off x="6372200" y="4149080"/>
                <a:ext cx="25710" cy="61166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>
                <a:off x="6228184" y="4149080"/>
                <a:ext cx="288032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Группа 30"/>
            <p:cNvGrpSpPr/>
            <p:nvPr/>
          </p:nvGrpSpPr>
          <p:grpSpPr>
            <a:xfrm>
              <a:off x="3635896" y="1700808"/>
              <a:ext cx="288032" cy="611660"/>
              <a:chOff x="6228184" y="4149080"/>
              <a:chExt cx="288032" cy="611660"/>
            </a:xfrm>
          </p:grpSpPr>
          <p:cxnSp>
            <p:nvCxnSpPr>
              <p:cNvPr id="32" name="Прямая соединительная линия 31"/>
              <p:cNvCxnSpPr/>
              <p:nvPr/>
            </p:nvCxnSpPr>
            <p:spPr>
              <a:xfrm flipH="1" flipV="1">
                <a:off x="6372200" y="4149080"/>
                <a:ext cx="25710" cy="61166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>
                <a:off x="6228184" y="4149080"/>
                <a:ext cx="288032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4" name="TextBox 33"/>
          <p:cNvSpPr txBox="1"/>
          <p:nvPr/>
        </p:nvSpPr>
        <p:spPr>
          <a:xfrm>
            <a:off x="539552" y="134076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Запад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88024" y="141277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Восток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51520" y="2708920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5,5 м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92080" y="1988840"/>
            <a:ext cx="7035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4 м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27584" y="0"/>
            <a:ext cx="6552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Какова высота холма?</a:t>
            </a:r>
            <a:endParaRPr lang="ru-RU" sz="4000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0" y="5013176"/>
            <a:ext cx="9144000" cy="8640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Абсолютна высота </a:t>
            </a:r>
            <a:r>
              <a:rPr lang="ru-RU" sz="2800" b="1" dirty="0" smtClean="0"/>
              <a:t>-превышение точки над уровнем Мирового океана.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755576" y="1700808"/>
            <a:ext cx="7632192" cy="3547872"/>
          </a:xfrm>
          <a:custGeom>
            <a:avLst/>
            <a:gdLst>
              <a:gd name="connsiteX0" fmla="*/ 0 w 7632192"/>
              <a:gd name="connsiteY0" fmla="*/ 3068320 h 3547872"/>
              <a:gd name="connsiteX1" fmla="*/ 1328928 w 7632192"/>
              <a:gd name="connsiteY1" fmla="*/ 3080512 h 3547872"/>
              <a:gd name="connsiteX2" fmla="*/ 3206496 w 7632192"/>
              <a:gd name="connsiteY2" fmla="*/ 264160 h 3547872"/>
              <a:gd name="connsiteX3" fmla="*/ 4974336 w 7632192"/>
              <a:gd name="connsiteY3" fmla="*/ 1495552 h 3547872"/>
              <a:gd name="connsiteX4" fmla="*/ 5900928 w 7632192"/>
              <a:gd name="connsiteY4" fmla="*/ 2117344 h 3547872"/>
              <a:gd name="connsiteX5" fmla="*/ 7632192 w 7632192"/>
              <a:gd name="connsiteY5" fmla="*/ 2202688 h 3547872"/>
              <a:gd name="connsiteX6" fmla="*/ 7632192 w 7632192"/>
              <a:gd name="connsiteY6" fmla="*/ 2202688 h 3547872"/>
              <a:gd name="connsiteX7" fmla="*/ 7632192 w 7632192"/>
              <a:gd name="connsiteY7" fmla="*/ 2202688 h 3547872"/>
              <a:gd name="connsiteX8" fmla="*/ 7632192 w 7632192"/>
              <a:gd name="connsiteY8" fmla="*/ 2202688 h 3547872"/>
              <a:gd name="connsiteX9" fmla="*/ 7632192 w 7632192"/>
              <a:gd name="connsiteY9" fmla="*/ 2202688 h 3547872"/>
              <a:gd name="connsiteX10" fmla="*/ 7632192 w 7632192"/>
              <a:gd name="connsiteY10" fmla="*/ 2202688 h 3547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32192" h="3547872">
                <a:moveTo>
                  <a:pt x="0" y="3068320"/>
                </a:moveTo>
                <a:cubicBezTo>
                  <a:pt x="397256" y="3308096"/>
                  <a:pt x="794512" y="3547872"/>
                  <a:pt x="1328928" y="3080512"/>
                </a:cubicBezTo>
                <a:cubicBezTo>
                  <a:pt x="1863344" y="2613152"/>
                  <a:pt x="2598928" y="528320"/>
                  <a:pt x="3206496" y="264160"/>
                </a:cubicBezTo>
                <a:cubicBezTo>
                  <a:pt x="3814064" y="0"/>
                  <a:pt x="4525264" y="1186688"/>
                  <a:pt x="4974336" y="1495552"/>
                </a:cubicBezTo>
                <a:cubicBezTo>
                  <a:pt x="5423408" y="1804416"/>
                  <a:pt x="5457952" y="1999488"/>
                  <a:pt x="5900928" y="2117344"/>
                </a:cubicBezTo>
                <a:cubicBezTo>
                  <a:pt x="6343904" y="2235200"/>
                  <a:pt x="7632192" y="2202688"/>
                  <a:pt x="7632192" y="2202688"/>
                </a:cubicBezTo>
                <a:lnTo>
                  <a:pt x="7632192" y="2202688"/>
                </a:lnTo>
                <a:lnTo>
                  <a:pt x="7632192" y="2202688"/>
                </a:lnTo>
                <a:lnTo>
                  <a:pt x="7632192" y="2202688"/>
                </a:lnTo>
                <a:lnTo>
                  <a:pt x="7632192" y="2202688"/>
                </a:lnTo>
                <a:lnTo>
                  <a:pt x="7632192" y="220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95936" y="1268760"/>
            <a:ext cx="216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.</a:t>
            </a:r>
            <a:endParaRPr lang="ru-RU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524328" y="3284984"/>
            <a:ext cx="216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.</a:t>
            </a:r>
            <a:endParaRPr lang="ru-RU" sz="5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75656" y="4365104"/>
            <a:ext cx="216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.</a:t>
            </a:r>
            <a:endParaRPr lang="ru-RU" sz="5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923928" y="1412776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159,3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403648" y="4509120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127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7524328" y="335699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140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18864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Определите абсолютную высоту холма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771800" y="908720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А.В=159,3 метра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71600" y="4725144"/>
            <a:ext cx="8460431" cy="86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Определите относительную высоту холма относительно западного склона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123728" y="5657671"/>
            <a:ext cx="6480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Определите относительную высоту холма относительно ВОСТОЧНОГО склона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051720" y="4653136"/>
            <a:ext cx="6264696" cy="9361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159,3-127=32,3  метра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123728" y="5589240"/>
            <a:ext cx="6408712" cy="9361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159,3-140-19,3  метра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  <p:bldP spid="11" grpId="0" build="allAtOnce"/>
      <p:bldP spid="12" grpId="0" build="allAtOnce"/>
      <p:bldP spid="13" grpId="0" build="allAtOnce" animBg="1"/>
      <p:bldP spid="14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755576" y="1700808"/>
            <a:ext cx="7632192" cy="3547872"/>
          </a:xfrm>
          <a:custGeom>
            <a:avLst/>
            <a:gdLst>
              <a:gd name="connsiteX0" fmla="*/ 0 w 7632192"/>
              <a:gd name="connsiteY0" fmla="*/ 3068320 h 3547872"/>
              <a:gd name="connsiteX1" fmla="*/ 1328928 w 7632192"/>
              <a:gd name="connsiteY1" fmla="*/ 3080512 h 3547872"/>
              <a:gd name="connsiteX2" fmla="*/ 3206496 w 7632192"/>
              <a:gd name="connsiteY2" fmla="*/ 264160 h 3547872"/>
              <a:gd name="connsiteX3" fmla="*/ 4974336 w 7632192"/>
              <a:gd name="connsiteY3" fmla="*/ 1495552 h 3547872"/>
              <a:gd name="connsiteX4" fmla="*/ 5900928 w 7632192"/>
              <a:gd name="connsiteY4" fmla="*/ 2117344 h 3547872"/>
              <a:gd name="connsiteX5" fmla="*/ 7632192 w 7632192"/>
              <a:gd name="connsiteY5" fmla="*/ 2202688 h 3547872"/>
              <a:gd name="connsiteX6" fmla="*/ 7632192 w 7632192"/>
              <a:gd name="connsiteY6" fmla="*/ 2202688 h 3547872"/>
              <a:gd name="connsiteX7" fmla="*/ 7632192 w 7632192"/>
              <a:gd name="connsiteY7" fmla="*/ 2202688 h 3547872"/>
              <a:gd name="connsiteX8" fmla="*/ 7632192 w 7632192"/>
              <a:gd name="connsiteY8" fmla="*/ 2202688 h 3547872"/>
              <a:gd name="connsiteX9" fmla="*/ 7632192 w 7632192"/>
              <a:gd name="connsiteY9" fmla="*/ 2202688 h 3547872"/>
              <a:gd name="connsiteX10" fmla="*/ 7632192 w 7632192"/>
              <a:gd name="connsiteY10" fmla="*/ 2202688 h 3547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32192" h="3547872">
                <a:moveTo>
                  <a:pt x="0" y="3068320"/>
                </a:moveTo>
                <a:cubicBezTo>
                  <a:pt x="397256" y="3308096"/>
                  <a:pt x="794512" y="3547872"/>
                  <a:pt x="1328928" y="3080512"/>
                </a:cubicBezTo>
                <a:cubicBezTo>
                  <a:pt x="1863344" y="2613152"/>
                  <a:pt x="2598928" y="528320"/>
                  <a:pt x="3206496" y="264160"/>
                </a:cubicBezTo>
                <a:cubicBezTo>
                  <a:pt x="3814064" y="0"/>
                  <a:pt x="4525264" y="1186688"/>
                  <a:pt x="4974336" y="1495552"/>
                </a:cubicBezTo>
                <a:cubicBezTo>
                  <a:pt x="5423408" y="1804416"/>
                  <a:pt x="5457952" y="1999488"/>
                  <a:pt x="5900928" y="2117344"/>
                </a:cubicBezTo>
                <a:cubicBezTo>
                  <a:pt x="6343904" y="2235200"/>
                  <a:pt x="7632192" y="2202688"/>
                  <a:pt x="7632192" y="2202688"/>
                </a:cubicBezTo>
                <a:lnTo>
                  <a:pt x="7632192" y="2202688"/>
                </a:lnTo>
                <a:lnTo>
                  <a:pt x="7632192" y="2202688"/>
                </a:lnTo>
                <a:lnTo>
                  <a:pt x="7632192" y="2202688"/>
                </a:lnTo>
                <a:lnTo>
                  <a:pt x="7632192" y="2202688"/>
                </a:lnTo>
                <a:lnTo>
                  <a:pt x="7632192" y="220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95936" y="1268760"/>
            <a:ext cx="216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.</a:t>
            </a:r>
            <a:endParaRPr lang="ru-RU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524328" y="3284984"/>
            <a:ext cx="216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.</a:t>
            </a:r>
            <a:endParaRPr lang="ru-RU" sz="5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75656" y="4365104"/>
            <a:ext cx="216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.</a:t>
            </a:r>
            <a:endParaRPr lang="ru-RU" sz="5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923928" y="1412776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159,3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403648" y="4509120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127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7524328" y="335699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140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2699792" y="2852936"/>
            <a:ext cx="216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.</a:t>
            </a:r>
            <a:endParaRPr lang="ru-RU" sz="5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627784" y="306896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188640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Какова абсолютная высота холма?</a:t>
            </a:r>
            <a:endParaRPr lang="ru-RU" sz="3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308304" y="188640"/>
            <a:ext cx="1619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159,3 м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99592" y="980728"/>
            <a:ext cx="65353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/>
              <a:t>Какова абсолютная высота точки А?</a:t>
            </a:r>
            <a:endParaRPr lang="ru-RU" sz="28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79512" y="5301208"/>
            <a:ext cx="8784976" cy="936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Горизонтали</a:t>
            </a:r>
            <a:r>
              <a:rPr lang="ru-RU" sz="3200" dirty="0" smtClean="0"/>
              <a:t>- линии на карте, соединяющие точки с одинаковой абсолютной выстой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allAtOnce"/>
      <p:bldP spid="19" grpId="0" build="allAtOnce"/>
      <p:bldP spid="20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55152" y="161710"/>
            <a:ext cx="8010144" cy="3789144"/>
            <a:chOff x="463296" y="1412776"/>
            <a:chExt cx="8010144" cy="3789144"/>
          </a:xfrm>
        </p:grpSpPr>
        <p:sp>
          <p:nvSpPr>
            <p:cNvPr id="3" name="Полилиния 2"/>
            <p:cNvSpPr/>
            <p:nvPr/>
          </p:nvSpPr>
          <p:spPr>
            <a:xfrm>
              <a:off x="463296" y="1643888"/>
              <a:ext cx="8010144" cy="3558032"/>
            </a:xfrm>
            <a:custGeom>
              <a:avLst/>
              <a:gdLst>
                <a:gd name="connsiteX0" fmla="*/ 0 w 8010144"/>
                <a:gd name="connsiteY0" fmla="*/ 3281680 h 3558032"/>
                <a:gd name="connsiteX1" fmla="*/ 1146048 w 8010144"/>
                <a:gd name="connsiteY1" fmla="*/ 3025648 h 3558032"/>
                <a:gd name="connsiteX2" fmla="*/ 2316480 w 8010144"/>
                <a:gd name="connsiteY2" fmla="*/ 87376 h 3558032"/>
                <a:gd name="connsiteX3" fmla="*/ 5522976 w 8010144"/>
                <a:gd name="connsiteY3" fmla="*/ 2501392 h 3558032"/>
                <a:gd name="connsiteX4" fmla="*/ 8010144 w 8010144"/>
                <a:gd name="connsiteY4" fmla="*/ 2623312 h 3558032"/>
                <a:gd name="connsiteX5" fmla="*/ 8010144 w 8010144"/>
                <a:gd name="connsiteY5" fmla="*/ 2623312 h 3558032"/>
                <a:gd name="connsiteX6" fmla="*/ 8010144 w 8010144"/>
                <a:gd name="connsiteY6" fmla="*/ 2623312 h 3558032"/>
                <a:gd name="connsiteX7" fmla="*/ 8010144 w 8010144"/>
                <a:gd name="connsiteY7" fmla="*/ 2623312 h 3558032"/>
                <a:gd name="connsiteX8" fmla="*/ 8010144 w 8010144"/>
                <a:gd name="connsiteY8" fmla="*/ 2623312 h 3558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010144" h="3558032">
                  <a:moveTo>
                    <a:pt x="0" y="3281680"/>
                  </a:moveTo>
                  <a:cubicBezTo>
                    <a:pt x="379984" y="3419856"/>
                    <a:pt x="759968" y="3558032"/>
                    <a:pt x="1146048" y="3025648"/>
                  </a:cubicBezTo>
                  <a:cubicBezTo>
                    <a:pt x="1532128" y="2493264"/>
                    <a:pt x="1586992" y="174752"/>
                    <a:pt x="2316480" y="87376"/>
                  </a:cubicBezTo>
                  <a:cubicBezTo>
                    <a:pt x="3045968" y="0"/>
                    <a:pt x="4574032" y="2078736"/>
                    <a:pt x="5522976" y="2501392"/>
                  </a:cubicBezTo>
                  <a:cubicBezTo>
                    <a:pt x="6471920" y="2924048"/>
                    <a:pt x="8010144" y="2623312"/>
                    <a:pt x="8010144" y="2623312"/>
                  </a:cubicBezTo>
                  <a:lnTo>
                    <a:pt x="8010144" y="2623312"/>
                  </a:lnTo>
                  <a:lnTo>
                    <a:pt x="8010144" y="2623312"/>
                  </a:lnTo>
                  <a:lnTo>
                    <a:pt x="8010144" y="2623312"/>
                  </a:lnTo>
                  <a:lnTo>
                    <a:pt x="8010144" y="2623312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" name="Группа 3"/>
            <p:cNvGrpSpPr/>
            <p:nvPr/>
          </p:nvGrpSpPr>
          <p:grpSpPr>
            <a:xfrm>
              <a:off x="899592" y="4437112"/>
              <a:ext cx="288032" cy="611660"/>
              <a:chOff x="6228184" y="4149080"/>
              <a:chExt cx="288032" cy="611660"/>
            </a:xfrm>
          </p:grpSpPr>
          <p:cxnSp>
            <p:nvCxnSpPr>
              <p:cNvPr id="32" name="Прямая соединительная линия 31"/>
              <p:cNvCxnSpPr/>
              <p:nvPr/>
            </p:nvCxnSpPr>
            <p:spPr>
              <a:xfrm flipH="1" flipV="1">
                <a:off x="6372200" y="4149080"/>
                <a:ext cx="25710" cy="61166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>
                <a:off x="6228184" y="4149080"/>
                <a:ext cx="288032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Группа 4"/>
            <p:cNvGrpSpPr/>
            <p:nvPr/>
          </p:nvGrpSpPr>
          <p:grpSpPr>
            <a:xfrm>
              <a:off x="1547664" y="3789040"/>
              <a:ext cx="288032" cy="611660"/>
              <a:chOff x="6228184" y="4149080"/>
              <a:chExt cx="288032" cy="611660"/>
            </a:xfrm>
          </p:grpSpPr>
          <p:cxnSp>
            <p:nvCxnSpPr>
              <p:cNvPr id="30" name="Прямая соединительная линия 29"/>
              <p:cNvCxnSpPr/>
              <p:nvPr/>
            </p:nvCxnSpPr>
            <p:spPr>
              <a:xfrm flipH="1" flipV="1">
                <a:off x="6372200" y="4149080"/>
                <a:ext cx="25710" cy="61166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6228184" y="4149080"/>
                <a:ext cx="288032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Группа 5"/>
            <p:cNvGrpSpPr/>
            <p:nvPr/>
          </p:nvGrpSpPr>
          <p:grpSpPr>
            <a:xfrm>
              <a:off x="1691680" y="3140968"/>
              <a:ext cx="288032" cy="611660"/>
              <a:chOff x="6228184" y="4149080"/>
              <a:chExt cx="288032" cy="611660"/>
            </a:xfrm>
          </p:grpSpPr>
          <p:cxnSp>
            <p:nvCxnSpPr>
              <p:cNvPr id="28" name="Прямая соединительная линия 27"/>
              <p:cNvCxnSpPr/>
              <p:nvPr/>
            </p:nvCxnSpPr>
            <p:spPr>
              <a:xfrm flipH="1" flipV="1">
                <a:off x="6372200" y="4149080"/>
                <a:ext cx="25710" cy="61166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>
                <a:off x="6228184" y="4149080"/>
                <a:ext cx="288032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Группа 6"/>
            <p:cNvGrpSpPr/>
            <p:nvPr/>
          </p:nvGrpSpPr>
          <p:grpSpPr>
            <a:xfrm>
              <a:off x="1835696" y="2564904"/>
              <a:ext cx="288032" cy="611660"/>
              <a:chOff x="6228184" y="4149080"/>
              <a:chExt cx="288032" cy="611660"/>
            </a:xfrm>
          </p:grpSpPr>
          <p:cxnSp>
            <p:nvCxnSpPr>
              <p:cNvPr id="26" name="Прямая соединительная линия 25"/>
              <p:cNvCxnSpPr/>
              <p:nvPr/>
            </p:nvCxnSpPr>
            <p:spPr>
              <a:xfrm flipH="1" flipV="1">
                <a:off x="6372200" y="4149080"/>
                <a:ext cx="25710" cy="61166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6228184" y="4149080"/>
                <a:ext cx="288032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Группа 7"/>
            <p:cNvGrpSpPr/>
            <p:nvPr/>
          </p:nvGrpSpPr>
          <p:grpSpPr>
            <a:xfrm>
              <a:off x="2051720" y="1988840"/>
              <a:ext cx="288032" cy="611660"/>
              <a:chOff x="6228184" y="4149080"/>
              <a:chExt cx="288032" cy="611660"/>
            </a:xfrm>
          </p:grpSpPr>
          <p:cxnSp>
            <p:nvCxnSpPr>
              <p:cNvPr id="24" name="Прямая соединительная линия 23"/>
              <p:cNvCxnSpPr/>
              <p:nvPr/>
            </p:nvCxnSpPr>
            <p:spPr>
              <a:xfrm flipH="1" flipV="1">
                <a:off x="6372200" y="4149080"/>
                <a:ext cx="25710" cy="61166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6228184" y="4149080"/>
                <a:ext cx="288032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Группа 8"/>
            <p:cNvGrpSpPr/>
            <p:nvPr/>
          </p:nvGrpSpPr>
          <p:grpSpPr>
            <a:xfrm>
              <a:off x="2267744" y="1412776"/>
              <a:ext cx="288032" cy="611660"/>
              <a:chOff x="6228184" y="4149080"/>
              <a:chExt cx="288032" cy="611660"/>
            </a:xfrm>
          </p:grpSpPr>
          <p:cxnSp>
            <p:nvCxnSpPr>
              <p:cNvPr id="22" name="Прямая соединительная линия 21"/>
              <p:cNvCxnSpPr/>
              <p:nvPr/>
            </p:nvCxnSpPr>
            <p:spPr>
              <a:xfrm flipH="1" flipV="1">
                <a:off x="6372200" y="4149080"/>
                <a:ext cx="25710" cy="61166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6228184" y="4149080"/>
                <a:ext cx="288032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Группа 9"/>
            <p:cNvGrpSpPr/>
            <p:nvPr/>
          </p:nvGrpSpPr>
          <p:grpSpPr>
            <a:xfrm>
              <a:off x="5796136" y="3501008"/>
              <a:ext cx="288032" cy="611660"/>
              <a:chOff x="6228184" y="4149080"/>
              <a:chExt cx="288032" cy="611660"/>
            </a:xfrm>
          </p:grpSpPr>
          <p:cxnSp>
            <p:nvCxnSpPr>
              <p:cNvPr id="20" name="Прямая соединительная линия 19"/>
              <p:cNvCxnSpPr/>
              <p:nvPr/>
            </p:nvCxnSpPr>
            <p:spPr>
              <a:xfrm flipH="1" flipV="1">
                <a:off x="6372200" y="4149080"/>
                <a:ext cx="25710" cy="61166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6228184" y="4149080"/>
                <a:ext cx="288032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Группа 10"/>
            <p:cNvGrpSpPr/>
            <p:nvPr/>
          </p:nvGrpSpPr>
          <p:grpSpPr>
            <a:xfrm>
              <a:off x="4932040" y="2852936"/>
              <a:ext cx="288032" cy="611660"/>
              <a:chOff x="6228184" y="4149080"/>
              <a:chExt cx="288032" cy="611660"/>
            </a:xfrm>
          </p:grpSpPr>
          <p:cxnSp>
            <p:nvCxnSpPr>
              <p:cNvPr id="18" name="Прямая соединительная линия 17"/>
              <p:cNvCxnSpPr/>
              <p:nvPr/>
            </p:nvCxnSpPr>
            <p:spPr>
              <a:xfrm flipH="1" flipV="1">
                <a:off x="6372200" y="4149080"/>
                <a:ext cx="25710" cy="61166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6228184" y="4149080"/>
                <a:ext cx="288032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Группа 11"/>
            <p:cNvGrpSpPr/>
            <p:nvPr/>
          </p:nvGrpSpPr>
          <p:grpSpPr>
            <a:xfrm>
              <a:off x="4283968" y="2276872"/>
              <a:ext cx="288032" cy="611660"/>
              <a:chOff x="6228184" y="4149080"/>
              <a:chExt cx="288032" cy="611660"/>
            </a:xfrm>
          </p:grpSpPr>
          <p:cxnSp>
            <p:nvCxnSpPr>
              <p:cNvPr id="16" name="Прямая соединительная линия 15"/>
              <p:cNvCxnSpPr/>
              <p:nvPr/>
            </p:nvCxnSpPr>
            <p:spPr>
              <a:xfrm flipH="1" flipV="1">
                <a:off x="6372200" y="4149080"/>
                <a:ext cx="25710" cy="61166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6228184" y="4149080"/>
                <a:ext cx="288032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Группа 12"/>
            <p:cNvGrpSpPr/>
            <p:nvPr/>
          </p:nvGrpSpPr>
          <p:grpSpPr>
            <a:xfrm>
              <a:off x="3635896" y="1700808"/>
              <a:ext cx="288032" cy="611660"/>
              <a:chOff x="6228184" y="4149080"/>
              <a:chExt cx="288032" cy="611660"/>
            </a:xfrm>
          </p:grpSpPr>
          <p:cxnSp>
            <p:nvCxnSpPr>
              <p:cNvPr id="14" name="Прямая соединительная линия 13"/>
              <p:cNvCxnSpPr/>
              <p:nvPr/>
            </p:nvCxnSpPr>
            <p:spPr>
              <a:xfrm flipH="1" flipV="1">
                <a:off x="6372200" y="4149080"/>
                <a:ext cx="25710" cy="61166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6228184" y="4149080"/>
                <a:ext cx="288032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5" name="Прямая соединительная линия 34"/>
          <p:cNvCxnSpPr/>
          <p:nvPr/>
        </p:nvCxnSpPr>
        <p:spPr>
          <a:xfrm>
            <a:off x="961174" y="3797706"/>
            <a:ext cx="0" cy="22955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3" idx="3"/>
          </p:cNvCxnSpPr>
          <p:nvPr/>
        </p:nvCxnSpPr>
        <p:spPr>
          <a:xfrm>
            <a:off x="5878128" y="2894214"/>
            <a:ext cx="0" cy="3055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Овал 37"/>
          <p:cNvSpPr/>
          <p:nvPr/>
        </p:nvSpPr>
        <p:spPr>
          <a:xfrm>
            <a:off x="925394" y="5526040"/>
            <a:ext cx="4952734" cy="11056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1609246" y="3149634"/>
            <a:ext cx="0" cy="27996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4993622" y="2213530"/>
            <a:ext cx="118306" cy="3735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Овал 43"/>
          <p:cNvSpPr/>
          <p:nvPr/>
        </p:nvSpPr>
        <p:spPr>
          <a:xfrm>
            <a:off x="1609245" y="5608070"/>
            <a:ext cx="3510079" cy="97045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1740407" y="2537974"/>
            <a:ext cx="12855" cy="35408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endCxn id="49" idx="6"/>
          </p:cNvCxnSpPr>
          <p:nvPr/>
        </p:nvCxnSpPr>
        <p:spPr>
          <a:xfrm>
            <a:off x="4332695" y="1619668"/>
            <a:ext cx="131161" cy="4437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Овал 48"/>
          <p:cNvSpPr/>
          <p:nvPr/>
        </p:nvSpPr>
        <p:spPr>
          <a:xfrm>
            <a:off x="1753262" y="5805264"/>
            <a:ext cx="2710594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>
            <a:off x="1897278" y="1925498"/>
            <a:ext cx="118306" cy="4131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endCxn id="56" idx="6"/>
          </p:cNvCxnSpPr>
          <p:nvPr/>
        </p:nvCxnSpPr>
        <p:spPr>
          <a:xfrm>
            <a:off x="3697478" y="1061402"/>
            <a:ext cx="124846" cy="501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Овал 55"/>
          <p:cNvSpPr/>
          <p:nvPr/>
        </p:nvSpPr>
        <p:spPr>
          <a:xfrm>
            <a:off x="2022124" y="5952856"/>
            <a:ext cx="1800200" cy="25202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9" name="Прямая соединительная линия 58"/>
          <p:cNvCxnSpPr>
            <a:stCxn id="38" idx="6"/>
          </p:cNvCxnSpPr>
          <p:nvPr/>
        </p:nvCxnSpPr>
        <p:spPr>
          <a:xfrm flipV="1">
            <a:off x="5878128" y="6068081"/>
            <a:ext cx="206040" cy="107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stCxn id="44" idx="6"/>
          </p:cNvCxnSpPr>
          <p:nvPr/>
        </p:nvCxnSpPr>
        <p:spPr>
          <a:xfrm>
            <a:off x="5119324" y="6093296"/>
            <a:ext cx="1727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4463856" y="6057292"/>
            <a:ext cx="25216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>
            <a:stCxn id="56" idx="6"/>
          </p:cNvCxnSpPr>
          <p:nvPr/>
        </p:nvCxnSpPr>
        <p:spPr>
          <a:xfrm>
            <a:off x="3822324" y="6078870"/>
            <a:ext cx="1736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878128" y="3991395"/>
            <a:ext cx="3158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Берг-штрих</a:t>
            </a:r>
            <a:r>
              <a:rPr lang="ru-RU" sz="2000" b="1" dirty="0" smtClean="0"/>
              <a:t>- линия, показывающая направление склона</a:t>
            </a:r>
            <a:endParaRPr lang="ru-RU" sz="20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197448" y="1329906"/>
            <a:ext cx="118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Запад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976024" y="1514572"/>
            <a:ext cx="1481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Восток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609246" y="3225492"/>
            <a:ext cx="5195002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Какой склон холма круче? </a:t>
            </a:r>
            <a:endParaRPr lang="ru-RU" sz="2800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791448" y="5229200"/>
            <a:ext cx="7308944" cy="120032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Чем чаще расположены горизонтали, тем круче склон.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4" grpId="0" animBg="1"/>
      <p:bldP spid="49" grpId="0" animBg="1"/>
      <p:bldP spid="56" grpId="0" animBg="1"/>
      <p:bldP spid="70" grpId="0"/>
      <p:bldP spid="73" grpId="0" animBg="1"/>
      <p:bldP spid="7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94737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Рисунок 23 на стр.34 учебника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196752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1. Через сколько метров проведены горизонтали?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627784" y="1658417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(Через 5 метров)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1580" y="2420888"/>
            <a:ext cx="648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2.Какой склон холма от села Красное круче, а какой более пологий?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3303993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(</a:t>
            </a:r>
            <a:r>
              <a:rPr lang="ru-RU" sz="2400" b="1" dirty="0" err="1" smtClean="0">
                <a:solidFill>
                  <a:srgbClr val="FF0000"/>
                </a:solidFill>
              </a:rPr>
              <a:t>Юго</a:t>
            </a:r>
            <a:r>
              <a:rPr lang="ru-RU" sz="2400" b="1" dirty="0" smtClean="0">
                <a:solidFill>
                  <a:srgbClr val="FF0000"/>
                </a:solidFill>
              </a:rPr>
              <a:t> -восточный- крутой, Восточный –пологий)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1580" y="4149080"/>
            <a:ext cx="70207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3.Вы едите на велосипеде из села Красное на север и обратно. Куда путь будет легче. Почему?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349642" y="5214391"/>
            <a:ext cx="5940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(Обратно , т.к. едем вниз по склону)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418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3157346" y="2810094"/>
            <a:ext cx="1653449" cy="7200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" name="Группа 12"/>
          <p:cNvGrpSpPr/>
          <p:nvPr/>
        </p:nvGrpSpPr>
        <p:grpSpPr>
          <a:xfrm>
            <a:off x="2123728" y="2348880"/>
            <a:ext cx="4968552" cy="2304256"/>
            <a:chOff x="2123728" y="2348880"/>
            <a:chExt cx="4968552" cy="2304256"/>
          </a:xfrm>
        </p:grpSpPr>
        <p:sp>
          <p:nvSpPr>
            <p:cNvPr id="2" name="Овал 1"/>
            <p:cNvSpPr/>
            <p:nvPr/>
          </p:nvSpPr>
          <p:spPr>
            <a:xfrm>
              <a:off x="2123728" y="2348880"/>
              <a:ext cx="4968552" cy="23042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Овал 2"/>
            <p:cNvSpPr/>
            <p:nvPr/>
          </p:nvSpPr>
          <p:spPr>
            <a:xfrm>
              <a:off x="2378491" y="2564904"/>
              <a:ext cx="3960440" cy="158417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Овал 3"/>
            <p:cNvSpPr/>
            <p:nvPr/>
          </p:nvSpPr>
          <p:spPr>
            <a:xfrm>
              <a:off x="2699792" y="2708920"/>
              <a:ext cx="2736304" cy="115212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478646" y="2577678"/>
              <a:ext cx="101084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dirty="0" smtClean="0"/>
                <a:t>.</a:t>
              </a:r>
              <a:r>
                <a:rPr lang="ru-RU" sz="2800" dirty="0" smtClean="0"/>
                <a:t> 49</a:t>
              </a:r>
              <a:endParaRPr lang="ru-RU" sz="2800" dirty="0"/>
            </a:p>
          </p:txBody>
        </p:sp>
      </p:grpSp>
      <p:sp>
        <p:nvSpPr>
          <p:cNvPr id="7" name="TextBox 6"/>
          <p:cNvSpPr txBox="1"/>
          <p:nvPr/>
        </p:nvSpPr>
        <p:spPr>
          <a:xfrm rot="20146705">
            <a:off x="4553482" y="3496782"/>
            <a:ext cx="697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40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20347460">
            <a:off x="5660286" y="4143725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20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H="1">
            <a:off x="7092280" y="3362671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6372200" y="3356992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4" idx="6"/>
          </p:cNvCxnSpPr>
          <p:nvPr/>
        </p:nvCxnSpPr>
        <p:spPr>
          <a:xfrm>
            <a:off x="5436096" y="3284984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051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205</TotalTime>
  <Words>260</Words>
  <Application>Microsoft Office PowerPoint</Application>
  <PresentationFormat>Экран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Изображение неровностей земной поверхности на плане местности</vt:lpstr>
      <vt:lpstr> Поверхность Земли неровная, а карта плоская. Как на плоской карте изобразить неровности земной поверхности?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параграф №10, задание 22 на стр.21 тренажера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Изображение неровностей земной поверхности на плане местности</dc:title>
  <cp:lastModifiedBy>Пинаева Наталья Николаевна</cp:lastModifiedBy>
  <cp:revision>19</cp:revision>
  <dcterms:modified xsi:type="dcterms:W3CDTF">2013-11-19T08:51:03Z</dcterms:modified>
</cp:coreProperties>
</file>