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7" r:id="rId2"/>
    <p:sldId id="264" r:id="rId3"/>
    <p:sldId id="265" r:id="rId4"/>
    <p:sldId id="266" r:id="rId5"/>
    <p:sldId id="267" r:id="rId6"/>
    <p:sldId id="268" r:id="rId7"/>
    <p:sldId id="258" r:id="rId8"/>
    <p:sldId id="259" r:id="rId9"/>
    <p:sldId id="269" r:id="rId10"/>
    <p:sldId id="270" r:id="rId11"/>
    <p:sldId id="271" r:id="rId12"/>
    <p:sldId id="272" r:id="rId13"/>
    <p:sldId id="260" r:id="rId14"/>
    <p:sldId id="273" r:id="rId15"/>
    <p:sldId id="274" r:id="rId16"/>
    <p:sldId id="275" r:id="rId17"/>
    <p:sldId id="276" r:id="rId18"/>
    <p:sldId id="277" r:id="rId19"/>
    <p:sldId id="261" r:id="rId20"/>
    <p:sldId id="262" r:id="rId21"/>
    <p:sldId id="263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1398" y="-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D5BAF-51B2-44D4-80FD-DCC617FA649A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7FE72-CFEF-4A64-BAE3-43CD75D398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915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andars.ru/student/mirovaya-ekonomika/mbrr.html" TargetMode="External"/><Relationship Id="rId7" Type="http://schemas.openxmlformats.org/officeDocument/2006/relationships/hyperlink" Target="http://www.grandars.ru/student/mirovaya-ekonomika/magi.html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grandars.ru/student/mirovaya-ekonomika/mfk.html" TargetMode="External"/><Relationship Id="rId5" Type="http://schemas.openxmlformats.org/officeDocument/2006/relationships/hyperlink" Target="http://www.grandars.ru/student/mirovaya-ekonomika/mar.html" TargetMode="External"/><Relationship Id="rId4" Type="http://schemas.openxmlformats.org/officeDocument/2006/relationships/hyperlink" Target="http://www.grandars.ru/student/mirovaya-ekonomika/mvf.html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>
                <a:hlinkClick r:id="rId3" tooltip="Международный банк реконструкции и развития"/>
              </a:rPr>
              <a:t>Международный банк реконструкции и развития</a:t>
            </a:r>
            <a:r>
              <a:rPr lang="ru-RU" b="1" dirty="0" smtClean="0"/>
              <a:t> (МБРР</a:t>
            </a:r>
            <a:r>
              <a:rPr lang="ru-RU" dirty="0" smtClean="0"/>
              <a:t>) широко известный как Мировой банк, является основным кредитным учреждением </a:t>
            </a:r>
            <a:r>
              <a:rPr lang="ru-RU" b="1" dirty="0" smtClean="0"/>
              <a:t>группы Всемирного банка</a:t>
            </a:r>
            <a:r>
              <a:rPr lang="ru-RU" dirty="0" smtClean="0"/>
              <a:t> (создан на </a:t>
            </a:r>
            <a:r>
              <a:rPr lang="ru-RU" dirty="0" err="1" smtClean="0"/>
              <a:t>Бреттон-Вудской</a:t>
            </a:r>
            <a:r>
              <a:rPr lang="ru-RU" dirty="0" smtClean="0"/>
              <a:t> конференции в 1944 г). </a:t>
            </a:r>
            <a:r>
              <a:rPr lang="ru-RU" b="1" dirty="0" smtClean="0"/>
              <a:t>В отличие </a:t>
            </a:r>
            <a:r>
              <a:rPr lang="ru-RU" b="1" dirty="0" err="1" smtClean="0"/>
              <a:t>от</a:t>
            </a:r>
            <a:r>
              <a:rPr lang="ru-RU" b="1" dirty="0" err="1" smtClean="0">
                <a:hlinkClick r:id="rId4" tooltip="МВФ"/>
              </a:rPr>
              <a:t>МВФ</a:t>
            </a:r>
            <a:r>
              <a:rPr lang="ru-RU" b="1" dirty="0" smtClean="0"/>
              <a:t>, ВБ предоставляет кредиты для экономического развития стран</a:t>
            </a:r>
            <a:r>
              <a:rPr lang="ru-RU" dirty="0" smtClean="0"/>
              <a:t>. МБРР — самый крупный кредитор проектов развития в развивающихся странах со средним уровнем доходов на душу населения.</a:t>
            </a:r>
          </a:p>
          <a:p>
            <a:r>
              <a:rPr lang="ru-RU" b="1" dirty="0" smtClean="0">
                <a:hlinkClick r:id="rId5" tooltip="Международная ассоциация развития"/>
              </a:rPr>
              <a:t>Международная ассоциация развития</a:t>
            </a:r>
            <a:r>
              <a:rPr lang="ru-RU" b="1" dirty="0" smtClean="0"/>
              <a:t> (МАР</a:t>
            </a:r>
            <a:r>
              <a:rPr lang="ru-RU" dirty="0" smtClean="0"/>
              <a:t>), созданная в 1960 г. Ее цель — оказание помощи самым бедным странам. Право на получение займов из МАР имеют страны с ВВП на душу населения не более 835 долл. МАР предоставляет беспроцентные займы с 30-40-летним сроком погашения и отсрочкой основных платежей в течение первых десяти лет. Членами МАР являются более 160 стран.</a:t>
            </a:r>
          </a:p>
          <a:p>
            <a:r>
              <a:rPr lang="ru-RU" b="1" dirty="0" smtClean="0">
                <a:hlinkClick r:id="rId6" tooltip="Международная финансовая корпорация"/>
              </a:rPr>
              <a:t>Международная финансовая корпорация</a:t>
            </a:r>
            <a:r>
              <a:rPr lang="ru-RU" b="1" dirty="0" smtClean="0"/>
              <a:t> (МФК),</a:t>
            </a:r>
            <a:r>
              <a:rPr lang="ru-RU" dirty="0" smtClean="0"/>
              <a:t> созданная в 1956 г. Ее цель — стимулирование работы частного сектора в развивающихся странах. МФК финансирует проекты частного сектора. Процентные ставки кредиторов зависят от страны и проекта. Погашение займов осуществляется в течение 3-15 лет. Отсрочка платежей возможна в течение первых 3-5 лет. МФК насчитывает более 170 стран-членов.</a:t>
            </a:r>
          </a:p>
          <a:p>
            <a:r>
              <a:rPr lang="ru-RU" b="1" dirty="0" smtClean="0">
                <a:hlinkClick r:id="rId7" tooltip="Многостороннее агентство по гарантированию инвестиций"/>
              </a:rPr>
              <a:t>Многостороннее агентство по гарантированию инвестиций</a:t>
            </a:r>
            <a:r>
              <a:rPr lang="ru-RU" b="1" dirty="0" smtClean="0"/>
              <a:t> (МАГИ).</a:t>
            </a:r>
            <a:r>
              <a:rPr lang="ru-RU" dirty="0" smtClean="0"/>
              <a:t> (Создано в 1982 г.) Цель организации — оказание помощи развивающимся странам в привлечении иностранных инвестиций через предоставление инвесторам гарантий от политических рисков.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7FE72-CFEF-4A64-BAE3-43CD75D398C1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7944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47FD-A03A-4053-A6B7-1E04F313C3FC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4601484-CDBF-4C49-A27F-A857AE6A11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47FD-A03A-4053-A6B7-1E04F313C3FC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1484-CDBF-4C49-A27F-A857AE6A1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47FD-A03A-4053-A6B7-1E04F313C3FC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1484-CDBF-4C49-A27F-A857AE6A1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47FD-A03A-4053-A6B7-1E04F313C3FC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1484-CDBF-4C49-A27F-A857AE6A1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47FD-A03A-4053-A6B7-1E04F313C3FC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1484-CDBF-4C49-A27F-A857AE6A11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47FD-A03A-4053-A6B7-1E04F313C3FC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1484-CDBF-4C49-A27F-A857AE6A1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47FD-A03A-4053-A6B7-1E04F313C3FC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1484-CDBF-4C49-A27F-A857AE6A1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47FD-A03A-4053-A6B7-1E04F313C3FC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1484-CDBF-4C49-A27F-A857AE6A1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47FD-A03A-4053-A6B7-1E04F313C3FC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1484-CDBF-4C49-A27F-A857AE6A1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47FD-A03A-4053-A6B7-1E04F313C3FC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1484-CDBF-4C49-A27F-A857AE6A11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47FD-A03A-4053-A6B7-1E04F313C3FC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1484-CDBF-4C49-A27F-A857AE6A11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FF347FD-A03A-4053-A6B7-1E04F313C3FC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4601484-CDBF-4C49-A27F-A857AE6A11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0%D0%BE%D1%81%D1%81%D0%B8%D1%8F" TargetMode="External"/><Relationship Id="rId13" Type="http://schemas.openxmlformats.org/officeDocument/2006/relationships/image" Target="../media/image6.png"/><Relationship Id="rId3" Type="http://schemas.openxmlformats.org/officeDocument/2006/relationships/hyperlink" Target="http://ru.wikipedia.org/wiki/%D1%EF%E8%F1%EE%EA_%F1%F2%F0%E0%ED_%EF%EE_%F2%EE%F0%E3%EE%E2%EE%EC%F3_%E1%E0%EB%E0%ED%F1%F3" TargetMode="External"/><Relationship Id="rId7" Type="http://schemas.openxmlformats.org/officeDocument/2006/relationships/hyperlink" Target="http://ru.wikipedia.org/wiki/%D0%9A%D0%B8%D1%82%D0%B0%D0%B9%D1%81%D0%BA%D0%B0%D1%8F_%D0%9D%D0%B0%D1%80%D0%BE%D0%B4%D0%BD%D0%B0%D1%8F_%D0%A0%D0%B5%D1%81%D0%BF%D1%83%D0%B1%D0%BB%D0%B8%D0%BA%D0%B0" TargetMode="External"/><Relationship Id="rId12" Type="http://schemas.openxmlformats.org/officeDocument/2006/relationships/image" Target="../media/image5.png"/><Relationship Id="rId2" Type="http://schemas.openxmlformats.org/officeDocument/2006/relationships/hyperlink" Target="http://ru.wikipedia.org/wiki/USD" TargetMode="Externa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3%D0%B5%D1%80%D0%BC%D0%B0%D0%BD%D0%B8%D1%8F" TargetMode="External"/><Relationship Id="rId11" Type="http://schemas.openxmlformats.org/officeDocument/2006/relationships/image" Target="../media/image4.png"/><Relationship Id="rId5" Type="http://schemas.openxmlformats.org/officeDocument/2006/relationships/hyperlink" Target="http://ru.wikipedia.org/wiki/%D0%95%D0%B2%D1%80%D0%BE%D0%BF%D0%B5%D0%B9%D1%81%D0%BA%D0%B8%D0%B9_%D1%81%D0%BE%D1%8E%D0%B7" TargetMode="External"/><Relationship Id="rId15" Type="http://schemas.openxmlformats.org/officeDocument/2006/relationships/image" Target="../media/image8.png"/><Relationship Id="rId10" Type="http://schemas.openxmlformats.org/officeDocument/2006/relationships/hyperlink" Target="http://ru.wikipedia.org/wiki/%D0%AF%D0%BF%D0%BE%D0%BD%D0%B8%D1%8F" TargetMode="External"/><Relationship Id="rId4" Type="http://schemas.openxmlformats.org/officeDocument/2006/relationships/hyperlink" Target="http://ru.wikipedia.org/wiki/%D0%92%D0%92%D0%9F" TargetMode="External"/><Relationship Id="rId9" Type="http://schemas.openxmlformats.org/officeDocument/2006/relationships/hyperlink" Target="http://ru.wikipedia.org/wiki/%D0%A1%D0%B0%D1%83%D0%B4%D0%BE%D0%B2%D1%81%D0%BA%D0%B0%D1%8F_%D0%90%D1%80%D0%B0%D0%B2%D0%B8%D1%8F" TargetMode="External"/><Relationship Id="rId1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1%D0%BE%D0%B5%D0%B4%D0%B8%D0%BD%D1%91%D0%BD%D0%BD%D1%8B%D0%B5_%D0%A8%D1%82%D0%B0%D1%82%D1%8B_%D0%90%D0%BC%D0%B5%D1%80%D0%B8%D0%BA%D0%B8" TargetMode="External"/><Relationship Id="rId13" Type="http://schemas.openxmlformats.org/officeDocument/2006/relationships/image" Target="../media/image14.png"/><Relationship Id="rId3" Type="http://schemas.openxmlformats.org/officeDocument/2006/relationships/hyperlink" Target="http://ru.wikipedia.org/wiki/%D1%EF%E8%F1%EE%EA_%F1%F2%F0%E0%ED_%EF%EE_%F2%EE%F0%E3%EE%E2%EE%EC%F3_%E1%E0%EB%E0%ED%F1%F3" TargetMode="External"/><Relationship Id="rId7" Type="http://schemas.openxmlformats.org/officeDocument/2006/relationships/hyperlink" Target="http://ru.wikipedia.org/wiki/%D0%92%D0%B5%D0%BB%D0%B8%D0%BA%D0%BE%D0%B1%D1%80%D0%B8%D1%82%D0%B0%D0%BD%D0%B8%D1%8F" TargetMode="External"/><Relationship Id="rId12" Type="http://schemas.openxmlformats.org/officeDocument/2006/relationships/image" Target="../media/image13.png"/><Relationship Id="rId2" Type="http://schemas.openxmlformats.org/officeDocument/2006/relationships/hyperlink" Target="http://ru.wikipedia.org/wiki/%D0%A2%D1%83%D1%80%D1%86%D0%B8%D1%8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8%D0%BD%D0%B4%D0%B8%D1%8F" TargetMode="External"/><Relationship Id="rId11" Type="http://schemas.openxmlformats.org/officeDocument/2006/relationships/image" Target="../media/image12.png"/><Relationship Id="rId5" Type="http://schemas.openxmlformats.org/officeDocument/2006/relationships/hyperlink" Target="http://ru.wikipedia.org/wiki/%D0%A4%D1%80%D0%B0%D0%BD%D1%86%D0%B8%D1%8F" TargetMode="External"/><Relationship Id="rId10" Type="http://schemas.openxmlformats.org/officeDocument/2006/relationships/image" Target="../media/image11.png"/><Relationship Id="rId4" Type="http://schemas.openxmlformats.org/officeDocument/2006/relationships/hyperlink" Target="http://ru.wikipedia.org/wiki/%D0%98%D1%81%D0%BF%D0%B0%D0%BD%D0%B8%D1%8F" TargetMode="External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gwto.com/wto.asp?id=5223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andars.ru/student/mirovaya-ekonomika/mvf.html" TargetMode="External"/><Relationship Id="rId2" Type="http://schemas.openxmlformats.org/officeDocument/2006/relationships/hyperlink" Target="http://www.grandars.ru/student/mirovaya-ekonomika/mbrr.html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0%A8%D0%90" TargetMode="External"/><Relationship Id="rId2" Type="http://schemas.openxmlformats.org/officeDocument/2006/relationships/hyperlink" Target="http://ru.wikipedia.org/wiki/%D0%92%D0%B0%D1%88%D0%B8%D0%BD%D0%B3%D1%82%D0%BE%D0%BD_(%D0%BE%D0%BA%D1%80%D1%83%D0%B3_%D0%9A%D0%BE%D0%BB%D1%83%D0%BC%D0%B1%D0%B8%D1%8F)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22_%D0%B8%D1%8E%D0%BB%D1%8F" TargetMode="External"/><Relationship Id="rId13" Type="http://schemas.openxmlformats.org/officeDocument/2006/relationships/image" Target="../media/image15.png"/><Relationship Id="rId3" Type="http://schemas.openxmlformats.org/officeDocument/2006/relationships/hyperlink" Target="http://ru.wikipedia.org/wiki/%D0%92%D0%B0%D1%88%D0%B8%D0%BD%D0%B3%D1%82%D0%BE%D0%BD_(%D0%BE%D0%BA%D1%80%D1%83%D0%B3_%D0%9A%D0%BE%D0%BB%D1%83%D0%BC%D0%B1%D0%B8%D1%8F)" TargetMode="External"/><Relationship Id="rId7" Type="http://schemas.openxmlformats.org/officeDocument/2006/relationships/hyperlink" Target="http://ru.wikipedia.org/wiki/%CC%E5%E6%E4%F3%ED%E0%F0%EE%E4%ED%FB%E9_%E2%E0%EB%FE%F2%ED%FB%E9_%F4%EE%ED%E4" TargetMode="External"/><Relationship Id="rId12" Type="http://schemas.openxmlformats.org/officeDocument/2006/relationships/image" Target="../media/image18.png"/><Relationship Id="rId2" Type="http://schemas.openxmlformats.org/officeDocument/2006/relationships/hyperlink" Target="http://ru.wikipedia.org/wiki/%D0%93%D0%BE%D1%81%D1%83%D0%B4%D0%B0%D1%80%D1%81%D1%82%D0%B2%D0%B0_%E2%80%94_%D1%87%D0%BB%D0%B5%D0%BD%D1%8B_%D0%9C%D0%92%D0%A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A%D1%80%D0%B8%D1%81%D1%82%D0%B8%D0%BD_%D0%9B%D0%B0%D0%B3%D0%B0%D1%80%D0%B4" TargetMode="External"/><Relationship Id="rId11" Type="http://schemas.openxmlformats.org/officeDocument/2006/relationships/hyperlink" Target="http://ru.wikipedia.org/wiki/1945" TargetMode="External"/><Relationship Id="rId5" Type="http://schemas.openxmlformats.org/officeDocument/2006/relationships/hyperlink" Target="http://ru.wikipedia.org/wiki/%D0%A1%D0%BF%D0%B5%D1%86%D0%B8%D0%B0%D0%BB%D0%B8%D0%B7%D0%B8%D1%80%D0%BE%D0%B2%D0%B0%D0%BD%D0%BD%D1%8B%D0%B5_%D1%83%D1%87%D1%80%D0%B5%D0%B6%D0%B4%D0%B5%D0%BD%D0%B8%D1%8F_%D0%9E%D0%9E%D0%9D" TargetMode="External"/><Relationship Id="rId10" Type="http://schemas.openxmlformats.org/officeDocument/2006/relationships/hyperlink" Target="http://ru.wikipedia.org/wiki/27_%D0%B4%D0%B5%D0%BA%D0%B0%D0%B1%D1%80%D1%8F" TargetMode="External"/><Relationship Id="rId4" Type="http://schemas.openxmlformats.org/officeDocument/2006/relationships/hyperlink" Target="http://ru.wikipedia.org/wiki/%D0%A1%D0%A8%D0%90" TargetMode="External"/><Relationship Id="rId9" Type="http://schemas.openxmlformats.org/officeDocument/2006/relationships/hyperlink" Target="http://ru.wikipedia.org/wiki/1944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nyu.edu/dental/nexus/images/winter2009/uncaptial.jpg"/>
          <p:cNvPicPr>
            <a:picLocks noChangeAspect="1" noChangeArrowheads="1"/>
          </p:cNvPicPr>
          <p:nvPr/>
        </p:nvPicPr>
        <p:blipFill>
          <a:blip r:embed="rId2" cstate="email">
            <a:lum bright="30000"/>
          </a:blip>
          <a:srcRect/>
          <a:stretch>
            <a:fillRect/>
          </a:stretch>
        </p:blipFill>
        <p:spPr bwMode="auto">
          <a:xfrm>
            <a:off x="0" y="260648"/>
            <a:ext cx="9144000" cy="6391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22353" y="1412776"/>
            <a:ext cx="8821647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b="1" i="1" dirty="0" smtClean="0"/>
              <a:t>ВСЕМИРНЫЕ</a:t>
            </a:r>
          </a:p>
          <a:p>
            <a:pPr algn="ctr"/>
            <a:r>
              <a:rPr lang="ru-RU" sz="6600" b="1" i="1" dirty="0" smtClean="0"/>
              <a:t>(МЕЖДУНАРОДНЫЕ)</a:t>
            </a:r>
          </a:p>
          <a:p>
            <a:pPr algn="ctr"/>
            <a:r>
              <a:rPr lang="ru-RU" sz="6600" b="1" i="1" dirty="0" smtClean="0"/>
              <a:t> ЭКОНОМИЧЕСКИЕ</a:t>
            </a:r>
          </a:p>
          <a:p>
            <a:pPr algn="ctr"/>
            <a:r>
              <a:rPr lang="ru-RU" sz="6600" b="1" i="1" dirty="0" smtClean="0"/>
              <a:t> ОТНОШЕНИЯ</a:t>
            </a:r>
            <a:endParaRPr lang="ru-RU" sz="6600" b="1" i="1" dirty="0"/>
          </a:p>
        </p:txBody>
      </p:sp>
    </p:spTree>
    <p:extLst>
      <p:ext uri="{BB962C8B-B14F-4D97-AF65-F5344CB8AC3E}">
        <p14:creationId xmlns:p14="http://schemas.microsoft.com/office/powerpoint/2010/main" xmlns="" val="4114714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36521761"/>
              </p:ext>
            </p:extLst>
          </p:nvPr>
        </p:nvGraphicFramePr>
        <p:xfrm>
          <a:off x="179511" y="404664"/>
          <a:ext cx="8784978" cy="6192687"/>
        </p:xfrm>
        <a:graphic>
          <a:graphicData uri="http://schemas.openxmlformats.org/drawingml/2006/table">
            <a:tbl>
              <a:tblPr/>
              <a:tblGrid>
                <a:gridCol w="1152129"/>
                <a:gridCol w="2361861"/>
                <a:gridCol w="1756996"/>
                <a:gridCol w="1756996"/>
                <a:gridCol w="1756996"/>
              </a:tblGrid>
              <a:tr h="187220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/>
                        </a:rPr>
                        <a:t>ранг</a:t>
                      </a:r>
                    </a:p>
                  </a:txBody>
                  <a:tcPr marR="20002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страна</a:t>
                      </a:r>
                    </a:p>
                  </a:txBody>
                  <a:tcPr marR="20002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торговый баланс</a:t>
                      </a:r>
                      <a:br>
                        <a:rPr lang="ru-RU" sz="2400" b="1">
                          <a:effectLst/>
                        </a:rPr>
                      </a:br>
                      <a:r>
                        <a:rPr lang="ru-RU" sz="2400" b="1">
                          <a:effectLst/>
                        </a:rPr>
                        <a:t>(млн </a:t>
                      </a:r>
                      <a:r>
                        <a:rPr lang="ru-RU" sz="2400" b="1" u="none" strike="noStrike">
                          <a:solidFill>
                            <a:srgbClr val="0B0080"/>
                          </a:solidFill>
                          <a:effectLst/>
                          <a:hlinkClick r:id="rId2" tooltip="USD"/>
                        </a:rPr>
                        <a:t>$ США</a:t>
                      </a:r>
                      <a:r>
                        <a:rPr lang="ru-RU" sz="2400" b="1">
                          <a:effectLst/>
                        </a:rPr>
                        <a:t>)</a:t>
                      </a:r>
                      <a:r>
                        <a:rPr lang="ru-RU" sz="2400" b="1" u="none" strike="noStrike" baseline="30000">
                          <a:solidFill>
                            <a:srgbClr val="0B0080"/>
                          </a:solidFill>
                          <a:effectLst/>
                          <a:hlinkClick r:id="rId3"/>
                        </a:rPr>
                        <a:t>[1]</a:t>
                      </a:r>
                      <a:endParaRPr lang="ru-RU" sz="2400" b="1">
                        <a:effectLst/>
                      </a:endParaRPr>
                    </a:p>
                  </a:txBody>
                  <a:tcPr marR="20002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 %% от </a:t>
                      </a:r>
                      <a:r>
                        <a:rPr lang="ru-RU" sz="2400" b="1" u="none" strike="noStrike">
                          <a:solidFill>
                            <a:srgbClr val="0B0080"/>
                          </a:solidFill>
                          <a:effectLst/>
                          <a:hlinkClick r:id="rId4" tooltip="ВВП"/>
                        </a:rPr>
                        <a:t>ВВП</a:t>
                      </a:r>
                      <a:r>
                        <a:rPr lang="ru-RU" sz="2400" b="1" u="none" strike="noStrike" baseline="30000">
                          <a:solidFill>
                            <a:srgbClr val="0B0080"/>
                          </a:solidFill>
                          <a:effectLst/>
                          <a:hlinkClick r:id="rId3"/>
                        </a:rPr>
                        <a:t>[2]</a:t>
                      </a:r>
                      <a:endParaRPr lang="ru-RU" sz="2400" b="1">
                        <a:effectLst/>
                      </a:endParaRPr>
                    </a:p>
                  </a:txBody>
                  <a:tcPr marR="20002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/>
                        </a:rPr>
                        <a:t>год</a:t>
                      </a:r>
                    </a:p>
                  </a:txBody>
                  <a:tcPr marR="20002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—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>
                          <a:effectLst/>
                        </a:rPr>
                        <a:t> </a:t>
                      </a:r>
                      <a:r>
                        <a:rPr lang="ru-RU" sz="2400" b="1" i="1" u="none" strike="noStrike">
                          <a:solidFill>
                            <a:srgbClr val="0B0080"/>
                          </a:solidFill>
                          <a:effectLst/>
                          <a:hlinkClick r:id="rId5" tooltip="Европейский союз"/>
                        </a:rPr>
                        <a:t>Европейский союз</a:t>
                      </a:r>
                      <a:endParaRPr lang="ru-RU" sz="2400" b="1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262 000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—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2007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1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 </a:t>
                      </a:r>
                      <a:r>
                        <a:rPr lang="ru-RU" sz="2400" b="1" u="none" strike="noStrike">
                          <a:solidFill>
                            <a:srgbClr val="0B0080"/>
                          </a:solidFill>
                          <a:effectLst/>
                          <a:hlinkClick r:id="rId6" tooltip="Германия"/>
                        </a:rPr>
                        <a:t>Германия</a:t>
                      </a:r>
                      <a:endParaRPr lang="ru-RU" sz="2400" b="1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217 000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6.6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2010 </a:t>
                      </a:r>
                      <a:r>
                        <a:rPr lang="ru-RU" sz="2400" b="1" u="none" strike="noStrike" baseline="30000">
                          <a:solidFill>
                            <a:srgbClr val="0B0080"/>
                          </a:solidFill>
                          <a:effectLst/>
                          <a:hlinkClick r:id="rId3"/>
                        </a:rPr>
                        <a:t>[3]</a:t>
                      </a:r>
                      <a:endParaRPr lang="ru-RU" sz="2400" b="1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2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 </a:t>
                      </a:r>
                      <a:r>
                        <a:rPr lang="ru-RU" sz="2400" b="1" u="none" strike="noStrike">
                          <a:solidFill>
                            <a:srgbClr val="0B0080"/>
                          </a:solidFill>
                          <a:effectLst/>
                          <a:hlinkClick r:id="rId7" tooltip="Китайская Народная Республика"/>
                        </a:rPr>
                        <a:t>КНР</a:t>
                      </a:r>
                      <a:endParaRPr lang="ru-RU" sz="2400" b="1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199 000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3.5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2010 </a:t>
                      </a:r>
                      <a:r>
                        <a:rPr lang="ru-RU" sz="2400" b="1" u="none" strike="noStrike" baseline="30000">
                          <a:solidFill>
                            <a:srgbClr val="0B0080"/>
                          </a:solidFill>
                          <a:effectLst/>
                          <a:hlinkClick r:id="rId3"/>
                        </a:rPr>
                        <a:t>[3]</a:t>
                      </a:r>
                      <a:endParaRPr lang="ru-RU" sz="2400" b="1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3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 </a:t>
                      </a:r>
                      <a:r>
                        <a:rPr lang="ru-RU" sz="2400" b="1" u="none" strike="noStrike">
                          <a:solidFill>
                            <a:srgbClr val="0B0080"/>
                          </a:solidFill>
                          <a:effectLst/>
                          <a:hlinkClick r:id="rId8" tooltip="Россия"/>
                        </a:rPr>
                        <a:t>Россия</a:t>
                      </a:r>
                      <a:endParaRPr lang="ru-RU" sz="2400" b="1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139 400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9.4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2010 </a:t>
                      </a:r>
                      <a:r>
                        <a:rPr lang="ru-RU" sz="2400" b="1" u="none" strike="noStrike" baseline="30000">
                          <a:solidFill>
                            <a:srgbClr val="0B0080"/>
                          </a:solidFill>
                          <a:effectLst/>
                          <a:hlinkClick r:id="rId3"/>
                        </a:rPr>
                        <a:t>[3]</a:t>
                      </a:r>
                      <a:endParaRPr lang="ru-RU" sz="2400" b="1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4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 </a:t>
                      </a:r>
                      <a:r>
                        <a:rPr lang="ru-RU" sz="2400" b="1" u="none" strike="noStrike">
                          <a:solidFill>
                            <a:srgbClr val="0B0080"/>
                          </a:solidFill>
                          <a:effectLst/>
                          <a:hlinkClick r:id="rId9" tooltip="Саудовская Аравия"/>
                        </a:rPr>
                        <a:t>Саудовская Аравия</a:t>
                      </a:r>
                      <a:endParaRPr lang="ru-RU" sz="2400" b="1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136 130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31.3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2010 </a:t>
                      </a:r>
                      <a:r>
                        <a:rPr lang="ru-RU" sz="2400" b="1" u="none" strike="noStrike" baseline="30000">
                          <a:solidFill>
                            <a:srgbClr val="0B0080"/>
                          </a:solidFill>
                          <a:effectLst/>
                          <a:hlinkClick r:id="rId3"/>
                        </a:rPr>
                        <a:t>[3]</a:t>
                      </a:r>
                      <a:endParaRPr lang="ru-RU" sz="2400" b="1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/>
                        </a:rPr>
                        <a:t>5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/>
                        </a:rPr>
                        <a:t> </a:t>
                      </a:r>
                      <a:r>
                        <a:rPr lang="ru-RU" sz="2400" b="1" u="none" strike="noStrike" dirty="0">
                          <a:solidFill>
                            <a:srgbClr val="0B0080"/>
                          </a:solidFill>
                          <a:effectLst/>
                          <a:hlinkClick r:id="rId10" tooltip="Япония"/>
                        </a:rPr>
                        <a:t>Япония</a:t>
                      </a:r>
                      <a:endParaRPr lang="ru-RU" sz="2400" b="1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/>
                        </a:rPr>
                        <a:t>128 400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/>
                        </a:rPr>
                        <a:t>2.4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/>
                        </a:rPr>
                        <a:t>2010 </a:t>
                      </a:r>
                      <a:r>
                        <a:rPr lang="ru-RU" sz="2400" b="1" u="none" strike="noStrike" baseline="30000" dirty="0">
                          <a:solidFill>
                            <a:srgbClr val="0B0080"/>
                          </a:solidFill>
                          <a:effectLst/>
                          <a:hlinkClick r:id="rId3"/>
                        </a:rPr>
                        <a:t>[3</a:t>
                      </a:r>
                      <a:endParaRPr lang="ru-RU" sz="2400" b="1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 descr="Flag of Europe.sv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73263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lag of Germany.sv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73263"/>
            <a:ext cx="20955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lag of the People's Republic of China.sv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73263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lag of Russia.sv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73263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lag of Saudi Arabia.sv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73263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Flag of Japan.sv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73263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9881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95845876"/>
              </p:ext>
            </p:extLst>
          </p:nvPr>
        </p:nvGraphicFramePr>
        <p:xfrm>
          <a:off x="251520" y="332656"/>
          <a:ext cx="8712970" cy="633670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742594"/>
                <a:gridCol w="1742594"/>
                <a:gridCol w="1742594"/>
                <a:gridCol w="1742594"/>
                <a:gridCol w="1742594"/>
              </a:tblGrid>
              <a:tr h="93877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185</a:t>
                      </a:r>
                      <a:endParaRPr lang="ru-RU" sz="240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 </a:t>
                      </a:r>
                      <a:r>
                        <a:rPr lang="ru-RU" sz="2400" u="none" strike="noStrike">
                          <a:effectLst/>
                          <a:hlinkClick r:id="rId2" tooltip="Турция"/>
                        </a:rPr>
                        <a:t>Турция</a:t>
                      </a:r>
                      <a:endParaRPr lang="ru-RU" sz="2400" b="1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-48 900</a:t>
                      </a:r>
                      <a:endParaRPr lang="ru-RU" sz="2400" b="1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-6.7</a:t>
                      </a:r>
                      <a:endParaRPr lang="ru-RU" sz="2400" b="1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2010 </a:t>
                      </a:r>
                      <a:r>
                        <a:rPr lang="ru-RU" sz="2400" u="none" strike="noStrike" baseline="30000">
                          <a:effectLst/>
                          <a:hlinkClick r:id="rId3"/>
                        </a:rPr>
                        <a:t>[3]</a:t>
                      </a:r>
                      <a:endParaRPr lang="ru-RU" sz="2400" b="1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38771"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186</a:t>
                      </a:r>
                      <a:endParaRPr lang="ru-RU" sz="2400" b="1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 </a:t>
                      </a:r>
                      <a:r>
                        <a:rPr lang="ru-RU" sz="2400" u="none" strike="noStrike">
                          <a:effectLst/>
                          <a:hlinkClick r:id="rId4" tooltip="Испания"/>
                        </a:rPr>
                        <a:t>Испания</a:t>
                      </a:r>
                      <a:endParaRPr lang="ru-RU" sz="2400" b="1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-56 300</a:t>
                      </a:r>
                      <a:endParaRPr lang="ru-RU" sz="2400" b="1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-4.1</a:t>
                      </a:r>
                      <a:endParaRPr lang="ru-RU" sz="2400" b="1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2010 </a:t>
                      </a:r>
                      <a:r>
                        <a:rPr lang="ru-RU" sz="2400" u="none" strike="noStrike" baseline="30000">
                          <a:effectLst/>
                          <a:hlinkClick r:id="rId3"/>
                        </a:rPr>
                        <a:t>[3]</a:t>
                      </a:r>
                      <a:endParaRPr lang="ru-RU" sz="2400" b="1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3877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187</a:t>
                      </a:r>
                      <a:endParaRPr lang="ru-RU" sz="240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 </a:t>
                      </a:r>
                      <a:r>
                        <a:rPr lang="ru-RU" sz="2400" u="none" strike="noStrike">
                          <a:effectLst/>
                          <a:hlinkClick r:id="rId5" tooltip="Франция"/>
                        </a:rPr>
                        <a:t>Франция</a:t>
                      </a:r>
                      <a:endParaRPr lang="ru-RU" sz="2400" b="1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-69 000</a:t>
                      </a:r>
                      <a:endParaRPr lang="ru-RU" sz="2400" b="1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-2.7</a:t>
                      </a:r>
                      <a:endParaRPr lang="ru-RU" sz="2400" b="1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2010 </a:t>
                      </a:r>
                      <a:r>
                        <a:rPr lang="ru-RU" sz="2400" u="none" strike="noStrike" baseline="30000">
                          <a:effectLst/>
                          <a:hlinkClick r:id="rId3"/>
                        </a:rPr>
                        <a:t>[3]</a:t>
                      </a:r>
                      <a:endParaRPr lang="ru-RU" sz="2400" b="1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38771"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188</a:t>
                      </a:r>
                      <a:endParaRPr lang="ru-RU" sz="2400" b="1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 </a:t>
                      </a:r>
                      <a:r>
                        <a:rPr lang="ru-RU" sz="2400" u="none" strike="noStrike">
                          <a:effectLst/>
                          <a:hlinkClick r:id="rId6" tooltip="Индия"/>
                        </a:rPr>
                        <a:t>Индия</a:t>
                      </a:r>
                      <a:endParaRPr lang="ru-RU" sz="2400" b="1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-126 000</a:t>
                      </a:r>
                      <a:endParaRPr lang="ru-RU" sz="2400" b="1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-8.8</a:t>
                      </a:r>
                      <a:endParaRPr lang="ru-RU" sz="2400" b="1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2010 </a:t>
                      </a:r>
                      <a:r>
                        <a:rPr lang="ru-RU" sz="2400" u="none" strike="noStrike" baseline="30000">
                          <a:effectLst/>
                          <a:hlinkClick r:id="rId3"/>
                        </a:rPr>
                        <a:t>[3]</a:t>
                      </a:r>
                      <a:endParaRPr lang="ru-RU" sz="2400" b="1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42849"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189</a:t>
                      </a:r>
                      <a:endParaRPr lang="ru-RU" sz="2400" b="1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 </a:t>
                      </a:r>
                      <a:r>
                        <a:rPr lang="ru-RU" sz="2400" u="none" strike="noStrike">
                          <a:effectLst/>
                          <a:hlinkClick r:id="rId7" tooltip="Великобритания"/>
                        </a:rPr>
                        <a:t>Великобритания</a:t>
                      </a:r>
                      <a:endParaRPr lang="ru-RU" sz="2400" b="1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-140 900</a:t>
                      </a:r>
                      <a:endParaRPr lang="ru-RU" sz="2400" b="1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-6.2</a:t>
                      </a:r>
                      <a:endParaRPr lang="ru-RU" sz="2400" b="1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2010 </a:t>
                      </a:r>
                      <a:r>
                        <a:rPr lang="ru-RU" sz="2400" u="none" strike="noStrike" baseline="30000">
                          <a:effectLst/>
                          <a:hlinkClick r:id="rId3"/>
                        </a:rPr>
                        <a:t>[3]</a:t>
                      </a:r>
                      <a:endParaRPr lang="ru-RU" sz="2400" b="1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3877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190</a:t>
                      </a:r>
                      <a:endParaRPr lang="ru-RU" sz="240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 </a:t>
                      </a:r>
                      <a:r>
                        <a:rPr lang="ru-RU" sz="2400" u="none" strike="noStrike" dirty="0">
                          <a:effectLst/>
                          <a:hlinkClick r:id="rId8" tooltip="Соединённые Штаты Америки"/>
                        </a:rPr>
                        <a:t>США</a:t>
                      </a:r>
                      <a:endParaRPr lang="ru-RU" sz="240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-633 000</a:t>
                      </a:r>
                      <a:endParaRPr lang="ru-RU" sz="240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-4.3</a:t>
                      </a:r>
                      <a:endParaRPr lang="ru-RU" sz="240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2010 </a:t>
                      </a:r>
                      <a:r>
                        <a:rPr lang="ru-RU" sz="2400" u="none" strike="noStrike" baseline="30000" dirty="0">
                          <a:effectLst/>
                          <a:hlinkClick r:id="rId3"/>
                        </a:rPr>
                        <a:t>[3]</a:t>
                      </a:r>
                      <a:endParaRPr lang="ru-RU" sz="240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122" name="Picture 2" descr="Flag of Turkey.sv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0510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lag of Spain.sv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0510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lag of France.sv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0510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Flag of India.sv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0510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Flag of the United Kingdom.sv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0510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Flag of the United States.sv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05100"/>
            <a:ext cx="20955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6326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2373"/>
            <a:ext cx="8964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ВТО (Всемирная торговая организация)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(159 стран)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31597" y="1134638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/>
              <a:t>ВТО – это и организация, и одновременно комплекс правовых документов, своего рода многосторонний торговый договор, определяющий права и обязанности правительств в сфере международной торговли товарами и услугами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5759399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>
                <a:hlinkClick r:id="rId2"/>
              </a:rPr>
              <a:t>http://www.rgwto.com/wto.asp?id=5223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388575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3940" y="4278740"/>
            <a:ext cx="3237148" cy="2427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357" y="133550"/>
            <a:ext cx="8682981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Международные </a:t>
            </a:r>
          </a:p>
          <a:p>
            <a:pPr algn="ctr"/>
            <a:r>
              <a:rPr lang="ru-RU" sz="4000" b="1" dirty="0" smtClean="0"/>
              <a:t>финансово-кредитные отношения</a:t>
            </a:r>
            <a:endParaRPr lang="ru-RU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4684" y="3252810"/>
            <a:ext cx="3697236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/>
              <a:t>1- предоставление</a:t>
            </a:r>
          </a:p>
          <a:p>
            <a:r>
              <a:rPr lang="ru-RU" sz="2800" b="1" dirty="0" smtClean="0"/>
              <a:t> кредитов и займов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62515" y="3252810"/>
            <a:ext cx="4301974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/>
              <a:t>2- экспорт капитала</a:t>
            </a:r>
          </a:p>
          <a:p>
            <a:r>
              <a:rPr lang="ru-RU" sz="2800" b="1" dirty="0" smtClean="0"/>
              <a:t> (прямые инвестиции </a:t>
            </a:r>
          </a:p>
          <a:p>
            <a:r>
              <a:rPr lang="ru-RU" sz="2800" b="1" dirty="0" smtClean="0"/>
              <a:t>в создание объектов)</a:t>
            </a:r>
            <a:endParaRPr lang="ru-RU" sz="2800" b="1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103808" y="2029659"/>
            <a:ext cx="2354560" cy="11039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endCxn id="3" idx="0"/>
          </p:cNvCxnSpPr>
          <p:nvPr/>
        </p:nvCxnSpPr>
        <p:spPr>
          <a:xfrm flipH="1">
            <a:off x="2003302" y="2029659"/>
            <a:ext cx="1848618" cy="12231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2238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425" y="2143614"/>
            <a:ext cx="9172425" cy="468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188640"/>
            <a:ext cx="6480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Группа Всемирного банка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465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0" y="25102"/>
            <a:ext cx="932289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Группу Всемирного банка образуют несколько организаций, выполняющих различные </a:t>
            </a:r>
            <a:r>
              <a:rPr lang="ru-RU" sz="2800" dirty="0" smtClean="0"/>
              <a:t>функции:</a:t>
            </a:r>
            <a:endParaRPr lang="ru-RU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/>
              <a:t>Международный банк реконструкции и развития (МБРР);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/>
              <a:t>Международная ассоциация развития (МАР);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/>
              <a:t>Международная финансовая корпорация (МФК);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/>
              <a:t>Многостороннее агентство по гарантированию инвестиций (МАГИ);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/>
              <a:t>Международный центр по урегулированию инвестиционных споров (МЦУИС).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</a:rPr>
              <a:t>Штаб-квартира Группы располагается в г. Вашингтоне, округ Колумбия, США</a:t>
            </a:r>
            <a:r>
              <a:rPr lang="ru-RU" sz="3600" b="1" dirty="0" smtClean="0">
                <a:solidFill>
                  <a:srgbClr val="C00000"/>
                </a:solidFill>
              </a:rPr>
              <a:t>.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360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476672"/>
            <a:ext cx="882047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hlinkClick r:id="rId2" tooltip="Международный банк реконструкции и развития"/>
              </a:rPr>
              <a:t>Международный банк реконструкции и развития</a:t>
            </a:r>
            <a:r>
              <a:rPr lang="ru-RU" sz="3200" b="1" dirty="0"/>
              <a:t> (МБРР</a:t>
            </a:r>
            <a:r>
              <a:rPr lang="ru-RU" sz="3200" dirty="0"/>
              <a:t>) широко известный как Мировой банк, является основным кредитным учреждением </a:t>
            </a:r>
            <a:r>
              <a:rPr lang="ru-RU" sz="3200" b="1" dirty="0"/>
              <a:t>группы Всемирного банка</a:t>
            </a:r>
            <a:r>
              <a:rPr lang="ru-RU" sz="3200" dirty="0"/>
              <a:t> (создан на </a:t>
            </a:r>
            <a:r>
              <a:rPr lang="ru-RU" sz="3200" dirty="0" err="1"/>
              <a:t>Бреттон-Вудской</a:t>
            </a:r>
            <a:r>
              <a:rPr lang="ru-RU" sz="3200" dirty="0"/>
              <a:t> конференции в 1944 г). </a:t>
            </a:r>
            <a:r>
              <a:rPr lang="ru-RU" sz="3200" b="1" dirty="0"/>
              <a:t>В отличие </a:t>
            </a:r>
            <a:r>
              <a:rPr lang="ru-RU" sz="3200" b="1" dirty="0" smtClean="0"/>
              <a:t>от </a:t>
            </a:r>
            <a:r>
              <a:rPr lang="ru-RU" sz="3200" b="1" dirty="0" smtClean="0">
                <a:hlinkClick r:id="rId3" tooltip="МВФ"/>
              </a:rPr>
              <a:t>МВФ</a:t>
            </a:r>
            <a:r>
              <a:rPr lang="ru-RU" sz="3200" b="1" dirty="0"/>
              <a:t>, ВБ предоставляет кредиты для экономического развития стран</a:t>
            </a:r>
            <a:r>
              <a:rPr lang="ru-RU" sz="3200" dirty="0"/>
              <a:t>. МБРР — самый крупный кредитор проектов развития в развивающихся странах со средним уровнем доходов на душу населения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136719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1639" y="117693"/>
            <a:ext cx="878497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u="sng" dirty="0">
                <a:solidFill>
                  <a:srgbClr val="C00000"/>
                </a:solidFill>
              </a:rPr>
              <a:t>МВФ</a:t>
            </a:r>
            <a:r>
              <a:rPr lang="ru-RU" sz="3600" dirty="0"/>
              <a:t> — межправительственная валютно-кредитная организация по содействию международному валютному сотрудничеству на основе консультаций его членов и представления им кредитов.</a:t>
            </a:r>
          </a:p>
          <a:p>
            <a:r>
              <a:rPr lang="ru-RU" sz="3600" dirty="0"/>
              <a:t> </a:t>
            </a:r>
            <a:r>
              <a:rPr lang="ru-RU" sz="3600" dirty="0" smtClean="0"/>
              <a:t>Был </a:t>
            </a:r>
            <a:r>
              <a:rPr lang="ru-RU" sz="3600" dirty="0"/>
              <a:t>создан по решению </a:t>
            </a:r>
            <a:r>
              <a:rPr lang="ru-RU" sz="3600" dirty="0" err="1"/>
              <a:t>Бреттон-Вудской</a:t>
            </a:r>
            <a:r>
              <a:rPr lang="ru-RU" sz="3600" dirty="0"/>
              <a:t> конференции в 1944 г. при участии делегатов из 44 стран. Функционировать МВФ начал в мае 1946 </a:t>
            </a:r>
            <a:r>
              <a:rPr lang="ru-RU" sz="3600" dirty="0" smtClean="0"/>
              <a:t>г.</a:t>
            </a:r>
            <a:r>
              <a:rPr lang="ru-RU" sz="3600" dirty="0"/>
              <a:t> </a:t>
            </a:r>
            <a:endParaRPr lang="ru-RU" sz="3600" dirty="0" smtClean="0"/>
          </a:p>
          <a:p>
            <a:r>
              <a:rPr lang="ru-RU" sz="3600" dirty="0" smtClean="0"/>
              <a:t>Штаб-квартира в </a:t>
            </a:r>
            <a:r>
              <a:rPr lang="ru-RU" sz="3600" dirty="0"/>
              <a:t> </a:t>
            </a:r>
            <a:r>
              <a:rPr lang="ru-RU" sz="3600" b="1" dirty="0">
                <a:solidFill>
                  <a:srgbClr val="C00000"/>
                </a:solidFill>
                <a:hlinkClick r:id="rId2" tooltip="Вашингтон (округ Колумбия)"/>
              </a:rPr>
              <a:t>Вашингтоне</a:t>
            </a:r>
            <a:r>
              <a:rPr lang="ru-RU" sz="3600" b="1" dirty="0">
                <a:solidFill>
                  <a:srgbClr val="C00000"/>
                </a:solidFill>
              </a:rPr>
              <a:t>, </a:t>
            </a:r>
            <a:r>
              <a:rPr lang="ru-RU" sz="3600" b="1" dirty="0">
                <a:solidFill>
                  <a:srgbClr val="C00000"/>
                </a:solidFill>
                <a:hlinkClick r:id="rId3" tooltip="США"/>
              </a:rPr>
              <a:t>США</a:t>
            </a:r>
            <a:r>
              <a:rPr lang="ru-RU" sz="3600" b="1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67788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99202003"/>
              </p:ext>
            </p:extLst>
          </p:nvPr>
        </p:nvGraphicFramePr>
        <p:xfrm>
          <a:off x="0" y="1844824"/>
          <a:ext cx="8964488" cy="5019287"/>
        </p:xfrm>
        <a:graphic>
          <a:graphicData uri="http://schemas.openxmlformats.org/drawingml/2006/table">
            <a:tbl>
              <a:tblPr/>
              <a:tblGrid>
                <a:gridCol w="4482244"/>
                <a:gridCol w="4482244"/>
              </a:tblGrid>
              <a:tr h="4826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dirty="0">
                          <a:effectLst/>
                        </a:rPr>
                        <a:t>Членство:</a:t>
                      </a:r>
                      <a:endParaRPr lang="ru-RU" sz="2400" b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u="none" strike="noStrike">
                          <a:solidFill>
                            <a:srgbClr val="0B0080"/>
                          </a:solidFill>
                          <a:effectLst/>
                          <a:hlinkClick r:id="rId2" tooltip="Государства — члены МВФ"/>
                        </a:rPr>
                        <a:t>188 государств</a:t>
                      </a:r>
                      <a:endParaRPr lang="ru-RU" sz="2400" b="1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82624"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dirty="0">
                          <a:effectLst/>
                        </a:rPr>
                        <a:t>Штаб-квартира:</a:t>
                      </a:r>
                      <a:endParaRPr lang="ru-RU" sz="2400" b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>
                          <a:effectLst/>
                        </a:rPr>
                        <a:t> </a:t>
                      </a:r>
                      <a:r>
                        <a:rPr lang="ru-RU" sz="2400" b="1" u="none" strike="noStrike">
                          <a:solidFill>
                            <a:srgbClr val="0B0080"/>
                          </a:solidFill>
                          <a:effectLst/>
                          <a:hlinkClick r:id="rId3" tooltip="Вашингтон (округ Колумбия)"/>
                        </a:rPr>
                        <a:t>Вашингтон</a:t>
                      </a:r>
                      <a:r>
                        <a:rPr lang="ru-RU" sz="2400" b="1">
                          <a:effectLst/>
                        </a:rPr>
                        <a:t>, </a:t>
                      </a:r>
                      <a:r>
                        <a:rPr lang="ru-RU" sz="2400" b="1" u="none" strike="noStrike">
                          <a:solidFill>
                            <a:srgbClr val="0B0080"/>
                          </a:solidFill>
                          <a:effectLst/>
                          <a:hlinkClick r:id="rId4" tooltip="США"/>
                        </a:rPr>
                        <a:t>США</a:t>
                      </a:r>
                      <a:endParaRPr lang="ru-RU" sz="2400" b="1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8687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>
                          <a:effectLst/>
                        </a:rPr>
                        <a:t>Тип организации:</a:t>
                      </a:r>
                      <a:endParaRPr lang="ru-RU" sz="2400" b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u="none" strike="noStrike">
                          <a:solidFill>
                            <a:srgbClr val="0B0080"/>
                          </a:solidFill>
                          <a:effectLst/>
                          <a:hlinkClick r:id="rId5" tooltip="Специализированные учреждения ООН"/>
                        </a:rPr>
                        <a:t>Специализированное учреждение ООН</a:t>
                      </a:r>
                      <a:endParaRPr lang="ru-RU" sz="2400" b="1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82624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400" b="1">
                          <a:effectLst/>
                        </a:rPr>
                        <a:t>Руководители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87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>
                          <a:effectLst/>
                        </a:rPr>
                        <a:t>Директор-распорядитель</a:t>
                      </a:r>
                      <a:endParaRPr lang="ru-RU" sz="2400" b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u="none" strike="noStrike" dirty="0">
                          <a:solidFill>
                            <a:srgbClr val="0B0080"/>
                          </a:solidFill>
                          <a:effectLst/>
                          <a:hlinkClick r:id="rId6" tooltip="Кристин Лагард"/>
                        </a:rPr>
                        <a:t>Кристин </a:t>
                      </a:r>
                      <a:r>
                        <a:rPr lang="ru-RU" sz="2400" b="1" u="none" strike="noStrike" dirty="0" err="1">
                          <a:solidFill>
                            <a:srgbClr val="0B0080"/>
                          </a:solidFill>
                          <a:effectLst/>
                          <a:hlinkClick r:id="rId6" tooltip="Кристин Лагард"/>
                        </a:rPr>
                        <a:t>Лагард</a:t>
                      </a:r>
                      <a:r>
                        <a:rPr lang="ru-RU" sz="2400" b="1" u="none" strike="noStrike" baseline="30000" dirty="0">
                          <a:solidFill>
                            <a:srgbClr val="0B0080"/>
                          </a:solidFill>
                          <a:effectLst/>
                          <a:hlinkClick r:id="rId7"/>
                        </a:rPr>
                        <a:t>[1]</a:t>
                      </a:r>
                      <a:endParaRPr lang="ru-RU" sz="2400" b="1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82624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400" b="1">
                          <a:effectLst/>
                        </a:rPr>
                        <a:t>Основание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2624"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>
                          <a:effectLst/>
                        </a:rPr>
                        <a:t>Создание хартии МВФ</a:t>
                      </a:r>
                      <a:endParaRPr lang="ru-RU" sz="2400" b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u="none" strike="noStrike">
                          <a:solidFill>
                            <a:srgbClr val="0B0080"/>
                          </a:solidFill>
                          <a:effectLst/>
                          <a:hlinkClick r:id="rId8" tooltip="22 июля"/>
                        </a:rPr>
                        <a:t>22 июля</a:t>
                      </a:r>
                      <a:r>
                        <a:rPr lang="ru-RU" sz="2400" b="1">
                          <a:effectLst/>
                        </a:rPr>
                        <a:t> </a:t>
                      </a:r>
                      <a:r>
                        <a:rPr lang="ru-RU" sz="2400" b="1" u="none" strike="noStrike">
                          <a:solidFill>
                            <a:srgbClr val="0B0080"/>
                          </a:solidFill>
                          <a:effectLst/>
                          <a:hlinkClick r:id="rId9" tooltip="1944"/>
                        </a:rPr>
                        <a:t>1944</a:t>
                      </a:r>
                      <a:endParaRPr lang="ru-RU" sz="2400" b="1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8687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>
                          <a:effectLst/>
                        </a:rPr>
                        <a:t>Официальная дата создания МВФ</a:t>
                      </a:r>
                      <a:endParaRPr lang="ru-RU" sz="2400" b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u="none" strike="noStrike" dirty="0">
                          <a:solidFill>
                            <a:srgbClr val="0B0080"/>
                          </a:solidFill>
                          <a:effectLst/>
                          <a:hlinkClick r:id="rId10" tooltip="27 декабря"/>
                        </a:rPr>
                        <a:t>27 декабря</a:t>
                      </a:r>
                      <a:r>
                        <a:rPr lang="ru-RU" sz="2400" b="1" dirty="0">
                          <a:effectLst/>
                        </a:rPr>
                        <a:t> </a:t>
                      </a:r>
                      <a:r>
                        <a:rPr lang="ru-RU" sz="2400" b="1" u="none" strike="noStrike" dirty="0">
                          <a:solidFill>
                            <a:srgbClr val="0B0080"/>
                          </a:solidFill>
                          <a:effectLst/>
                          <a:hlinkClick r:id="rId11" tooltip="1945"/>
                        </a:rPr>
                        <a:t>1945</a:t>
                      </a:r>
                      <a:endParaRPr lang="ru-RU" sz="2400" b="1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pic>
        <p:nvPicPr>
          <p:cNvPr id="7174" name="Picture 6" descr="http://upload.wikimedia.org/wikipedia/ru/3/3d/%D0%9C%D0%B5%D0%B6%D0%B4%D1%83%D0%BD%D0%B0%D1%80%D0%BE%D0%B4%D0%BD%D1%8B%D0%B9_%D0%B2%D0%B0%D0%BB%D1%8E%D1%82%D0%BD%D1%8B%D0%B9_%D1%84%D0%BE%D0%BD%D0%B4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-22933"/>
            <a:ext cx="2483768" cy="252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Соединённые Штаты Америки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19300"/>
            <a:ext cx="20955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9904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877" y="223953"/>
            <a:ext cx="8572135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Международное </a:t>
            </a:r>
          </a:p>
          <a:p>
            <a:pPr algn="ctr"/>
            <a:r>
              <a:rPr lang="ru-RU" sz="4000" b="1" dirty="0" smtClean="0"/>
              <a:t>производственное сотрудничество</a:t>
            </a:r>
            <a:endParaRPr lang="ru-RU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1085" y="2398987"/>
            <a:ext cx="4034547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/>
              <a:t>1- международные</a:t>
            </a:r>
          </a:p>
          <a:p>
            <a:r>
              <a:rPr lang="ru-RU" sz="2800" b="1" dirty="0" smtClean="0"/>
              <a:t> специализация </a:t>
            </a:r>
          </a:p>
          <a:p>
            <a:r>
              <a:rPr lang="ru-RU" sz="2800" b="1" dirty="0" smtClean="0"/>
              <a:t>и кооперирование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985511" y="4182739"/>
            <a:ext cx="3504984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/>
              <a:t>2- совместное </a:t>
            </a:r>
          </a:p>
          <a:p>
            <a:r>
              <a:rPr lang="ru-RU" sz="3200" b="1" dirty="0" smtClean="0"/>
              <a:t>производство </a:t>
            </a:r>
          </a:p>
          <a:p>
            <a:r>
              <a:rPr lang="ru-RU" sz="3200" b="1" dirty="0" smtClean="0"/>
              <a:t>продукции (СП)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479236" y="5301208"/>
            <a:ext cx="3557259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/>
              <a:t>3- содействие</a:t>
            </a:r>
          </a:p>
          <a:p>
            <a:r>
              <a:rPr lang="ru-RU" sz="3200" b="1" dirty="0" smtClean="0"/>
              <a:t> в капитальном</a:t>
            </a:r>
          </a:p>
          <a:p>
            <a:r>
              <a:rPr lang="ru-RU" sz="3200" b="1" dirty="0" smtClean="0"/>
              <a:t> строительстве</a:t>
            </a:r>
            <a:endParaRPr lang="ru-RU" sz="3200" b="1" dirty="0"/>
          </a:p>
        </p:txBody>
      </p:sp>
      <p:cxnSp>
        <p:nvCxnSpPr>
          <p:cNvPr id="7" name="Прямая соединительная линия 6"/>
          <p:cNvCxnSpPr>
            <a:endCxn id="3" idx="0"/>
          </p:cNvCxnSpPr>
          <p:nvPr/>
        </p:nvCxnSpPr>
        <p:spPr>
          <a:xfrm flipH="1">
            <a:off x="2118359" y="2162945"/>
            <a:ext cx="2017273" cy="2360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endCxn id="4" idx="0"/>
          </p:cNvCxnSpPr>
          <p:nvPr/>
        </p:nvCxnSpPr>
        <p:spPr>
          <a:xfrm flipH="1">
            <a:off x="3738003" y="2156721"/>
            <a:ext cx="1631884" cy="20260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endCxn id="5" idx="0"/>
          </p:cNvCxnSpPr>
          <p:nvPr/>
        </p:nvCxnSpPr>
        <p:spPr>
          <a:xfrm>
            <a:off x="5940152" y="1988840"/>
            <a:ext cx="1317714" cy="33123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8807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5076"/>
            <a:ext cx="896448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</a:rPr>
              <a:t>Международные экономические отношения </a:t>
            </a:r>
            <a:r>
              <a:rPr lang="ru-RU" sz="2800" dirty="0"/>
              <a:t>- связи, устанавливающиеся между странами мира в результате торговли, миграции рабочей силы, вывоза капитала, международного кредита, валютных отношений и научно-технического сотрудничества.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2715421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СЕВЕР</a:t>
            </a:r>
            <a:endParaRPr lang="ru-RU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148064" y="2751141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ЮГ</a:t>
            </a:r>
            <a:endParaRPr lang="ru-RU" sz="4000" b="1" dirty="0"/>
          </a:p>
        </p:txBody>
      </p:sp>
      <p:cxnSp>
        <p:nvCxnSpPr>
          <p:cNvPr id="8" name="Прямая со стрелкой 7"/>
          <p:cNvCxnSpPr>
            <a:endCxn id="6" idx="1"/>
          </p:cNvCxnSpPr>
          <p:nvPr/>
        </p:nvCxnSpPr>
        <p:spPr>
          <a:xfrm>
            <a:off x="2520131" y="3105084"/>
            <a:ext cx="2627933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19931" y="3717032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СЕВЕР</a:t>
            </a:r>
            <a:endParaRPr lang="ru-RU" sz="4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148064" y="3717032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СЕВЕР</a:t>
            </a:r>
            <a:endParaRPr lang="ru-RU" sz="4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007963" y="4653136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ЮГ</a:t>
            </a:r>
            <a:endParaRPr lang="ru-RU" sz="4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175737" y="4653136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ЮГ</a:t>
            </a:r>
            <a:endParaRPr lang="ru-RU" sz="4000" b="1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2520130" y="4095862"/>
            <a:ext cx="2627933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520129" y="5007079"/>
            <a:ext cx="2627933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3770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2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38988"/>
            <a:ext cx="889248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Научно-техническое сотрудничество</a:t>
            </a:r>
            <a:endParaRPr lang="ru-RU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412776"/>
            <a:ext cx="61927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1- международный обмен </a:t>
            </a:r>
          </a:p>
          <a:p>
            <a:r>
              <a:rPr lang="ru-RU" sz="3200" b="1" dirty="0" smtClean="0"/>
              <a:t>научно-техническими знаниями</a:t>
            </a:r>
          </a:p>
          <a:p>
            <a:r>
              <a:rPr lang="ru-RU" sz="3200" b="1" dirty="0" smtClean="0"/>
              <a:t> (патентами, лицензиями)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840068" y="3789040"/>
            <a:ext cx="536646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2- совместные научные</a:t>
            </a:r>
          </a:p>
          <a:p>
            <a:r>
              <a:rPr lang="ru-RU" sz="3200" b="1" dirty="0" smtClean="0"/>
              <a:t> разработки, проекты  </a:t>
            </a:r>
          </a:p>
          <a:p>
            <a:r>
              <a:rPr lang="ru-RU" sz="3200" b="1" dirty="0" smtClean="0"/>
              <a:t>( МКС, «</a:t>
            </a:r>
            <a:r>
              <a:rPr lang="ru-RU" sz="3200" b="1" dirty="0" err="1" smtClean="0"/>
              <a:t>Интеркосмос</a:t>
            </a:r>
            <a:r>
              <a:rPr lang="ru-RU" sz="3200" b="1" dirty="0" smtClean="0"/>
              <a:t>», </a:t>
            </a:r>
          </a:p>
          <a:p>
            <a:r>
              <a:rPr lang="ru-RU" sz="3200" b="1" dirty="0" smtClean="0"/>
              <a:t>охрана окружающей среды)</a:t>
            </a:r>
            <a:endParaRPr lang="ru-RU" sz="3200" b="1" dirty="0"/>
          </a:p>
        </p:txBody>
      </p:sp>
      <p:cxnSp>
        <p:nvCxnSpPr>
          <p:cNvPr id="6" name="Прямая соединительная линия 5"/>
          <p:cNvCxnSpPr>
            <a:stCxn id="2" idx="2"/>
            <a:endCxn id="3" idx="0"/>
          </p:cNvCxnSpPr>
          <p:nvPr/>
        </p:nvCxnSpPr>
        <p:spPr>
          <a:xfrm flipH="1" flipV="1">
            <a:off x="3347881" y="1412776"/>
            <a:ext cx="1205863" cy="496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02398"/>
            <a:ext cx="2732564" cy="2732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9858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33365"/>
            <a:ext cx="684076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b="1" dirty="0" smtClean="0"/>
              <a:t>Международный туризм</a:t>
            </a:r>
            <a:endParaRPr lang="ru-RU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5960" y="741250"/>
            <a:ext cx="7128328" cy="53520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/>
              <a:t>По целям</a:t>
            </a:r>
            <a:r>
              <a:rPr lang="ru-RU" sz="3200" b="1" i="1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ru-RU" sz="3200" b="1" i="1" dirty="0" smtClean="0"/>
              <a:t>Оздоровительный (рекреационный)</a:t>
            </a:r>
          </a:p>
          <a:p>
            <a:r>
              <a:rPr lang="ru-RU" sz="3200" b="1" i="1" dirty="0" smtClean="0"/>
              <a:t>- Познавательный</a:t>
            </a:r>
          </a:p>
          <a:p>
            <a:pPr marL="285750" indent="-285750">
              <a:buFontTx/>
              <a:buChar char="-"/>
            </a:pPr>
            <a:r>
              <a:rPr lang="ru-RU" sz="3200" b="1" i="1" dirty="0" smtClean="0"/>
              <a:t>Деловой</a:t>
            </a:r>
          </a:p>
          <a:p>
            <a:pPr marL="285750" indent="-285750">
              <a:buFontTx/>
              <a:buChar char="-"/>
            </a:pPr>
            <a:r>
              <a:rPr lang="ru-RU" sz="3200" b="1" i="1" dirty="0" smtClean="0"/>
              <a:t>Научный</a:t>
            </a:r>
          </a:p>
          <a:p>
            <a:pPr marL="285750" indent="-285750">
              <a:buFontTx/>
              <a:buChar char="-"/>
            </a:pPr>
            <a:r>
              <a:rPr lang="ru-RU" sz="3200" b="1" i="1" dirty="0" smtClean="0"/>
              <a:t>Экологический</a:t>
            </a:r>
          </a:p>
          <a:p>
            <a:pPr marL="285750" indent="-285750">
              <a:buFontTx/>
              <a:buChar char="-"/>
            </a:pPr>
            <a:r>
              <a:rPr lang="ru-RU" sz="3200" b="1" i="1" dirty="0" smtClean="0"/>
              <a:t>Экстремальный</a:t>
            </a:r>
          </a:p>
          <a:p>
            <a:pPr marL="285750" indent="-285750">
              <a:buFontTx/>
              <a:buChar char="-"/>
            </a:pPr>
            <a:r>
              <a:rPr lang="ru-RU" sz="3200" b="1" i="1" dirty="0" smtClean="0"/>
              <a:t>Экзотический</a:t>
            </a:r>
          </a:p>
          <a:p>
            <a:pPr marL="285750" indent="-285750">
              <a:buFontTx/>
              <a:buChar char="-"/>
            </a:pPr>
            <a:r>
              <a:rPr lang="ru-RU" sz="3200" b="1" i="1" dirty="0" smtClean="0"/>
              <a:t>Космический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02034" y="3072380"/>
            <a:ext cx="5241966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По способу передвижения:</a:t>
            </a:r>
          </a:p>
          <a:p>
            <a:r>
              <a:rPr lang="ru-RU" sz="3200" b="1" dirty="0" smtClean="0"/>
              <a:t>- Автомобильный</a:t>
            </a:r>
          </a:p>
          <a:p>
            <a:pPr marL="457200" indent="-457200">
              <a:buFontTx/>
              <a:buChar char="-"/>
            </a:pPr>
            <a:r>
              <a:rPr lang="ru-RU" sz="3200" b="1" dirty="0" err="1" smtClean="0"/>
              <a:t>Ж.д</a:t>
            </a:r>
            <a:r>
              <a:rPr lang="ru-RU" sz="3200" b="1" dirty="0" smtClean="0"/>
              <a:t>.</a:t>
            </a:r>
          </a:p>
          <a:p>
            <a:pPr marL="457200" indent="-457200">
              <a:buFontTx/>
              <a:buChar char="-"/>
            </a:pPr>
            <a:r>
              <a:rPr lang="ru-RU" sz="3200" b="1" dirty="0" smtClean="0"/>
              <a:t>Авиа</a:t>
            </a:r>
          </a:p>
          <a:p>
            <a:pPr marL="457200" indent="-457200">
              <a:buFontTx/>
              <a:buChar char="-"/>
            </a:pPr>
            <a:r>
              <a:rPr lang="ru-RU" sz="3200" b="1" dirty="0" smtClean="0"/>
              <a:t>Речной</a:t>
            </a:r>
          </a:p>
          <a:p>
            <a:pPr marL="457200" indent="-457200">
              <a:buFontTx/>
              <a:buChar char="-"/>
            </a:pPr>
            <a:r>
              <a:rPr lang="ru-RU" sz="3200" b="1" dirty="0" smtClean="0"/>
              <a:t>Морской круизный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181806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24" y="2060848"/>
            <a:ext cx="67687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Домашнее задание:</a:t>
            </a:r>
          </a:p>
          <a:p>
            <a:pPr algn="ctr"/>
            <a:r>
              <a:rPr lang="ru-RU" sz="4400" b="1" dirty="0"/>
              <a:t>п</a:t>
            </a:r>
            <a:r>
              <a:rPr lang="ru-RU" sz="4400" b="1" dirty="0" smtClean="0"/>
              <a:t>овторить стр.123-165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xmlns="" val="166021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6764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</a:rPr>
              <a:t>Страны с открытой экономикой </a:t>
            </a:r>
            <a:r>
              <a:rPr lang="ru-RU" sz="2800" dirty="0"/>
              <a:t>- страны, активно участвующие в международных экономических связях, что позволяет им обеспечить значительную, а иногда и преобладающую часть своих доходов.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3861048"/>
            <a:ext cx="88204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Группы стран: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1. Относительно закрытые, с квотой &lt; 10% 2. Страны с </a:t>
            </a:r>
            <a:r>
              <a:rPr lang="ru-RU" sz="2800" dirty="0" smtClean="0"/>
              <a:t>умеренно </a:t>
            </a:r>
            <a:r>
              <a:rPr lang="ru-RU" sz="2800" b="1" dirty="0" smtClean="0"/>
              <a:t>открытой</a:t>
            </a:r>
            <a:r>
              <a:rPr lang="ru-RU" sz="2800" dirty="0"/>
              <a:t> </a:t>
            </a:r>
            <a:r>
              <a:rPr lang="ru-RU" sz="2800" b="1" dirty="0"/>
              <a:t>экономикой</a:t>
            </a:r>
            <a:r>
              <a:rPr lang="ru-RU" sz="2800" dirty="0"/>
              <a:t>, квота от 10 до 25% 3. </a:t>
            </a:r>
            <a:r>
              <a:rPr lang="ru-RU" sz="2800" b="1" dirty="0"/>
              <a:t>Страны</a:t>
            </a:r>
            <a:r>
              <a:rPr lang="ru-RU" sz="2800" dirty="0"/>
              <a:t> </a:t>
            </a:r>
            <a:r>
              <a:rPr lang="ru-RU" sz="2800" b="1" dirty="0"/>
              <a:t>с</a:t>
            </a:r>
            <a:r>
              <a:rPr lang="ru-RU" sz="2800" dirty="0"/>
              <a:t> </a:t>
            </a:r>
            <a:r>
              <a:rPr lang="ru-RU" sz="2800" b="1" dirty="0"/>
              <a:t>открытой</a:t>
            </a:r>
            <a:r>
              <a:rPr lang="ru-RU" sz="2800" dirty="0"/>
              <a:t> </a:t>
            </a:r>
            <a:r>
              <a:rPr lang="ru-RU" sz="2800" b="1" dirty="0"/>
              <a:t>экономикой</a:t>
            </a:r>
            <a:r>
              <a:rPr lang="ru-RU" sz="2800" dirty="0"/>
              <a:t>, квота &gt; 25%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2492896"/>
            <a:ext cx="8820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Экспортная квота- </a:t>
            </a:r>
            <a:r>
              <a:rPr lang="ru-RU" sz="3600" dirty="0" smtClean="0"/>
              <a:t>доля экспорта в создании ВВП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384797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616" y="1412776"/>
            <a:ext cx="85689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Свободная экономическая зона- </a:t>
            </a:r>
            <a:r>
              <a:rPr lang="ru-RU" sz="3600" dirty="0"/>
              <a:t>это город или район с выгодным ЭГП, для которого устанавливаются льготный налоговый и таможенный режим с целью привлечения финансовых, технических и трудовых ресурсов.</a:t>
            </a:r>
          </a:p>
        </p:txBody>
      </p:sp>
    </p:spTree>
    <p:extLst>
      <p:ext uri="{BB962C8B-B14F-4D97-AF65-F5344CB8AC3E}">
        <p14:creationId xmlns:p14="http://schemas.microsoft.com/office/powerpoint/2010/main" xmlns="" val="345334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9512" y="55076"/>
            <a:ext cx="8712968" cy="7386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283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6666"/>
                </a:solidFill>
                <a:effectLst/>
                <a:latin typeface="metaC"/>
                <a:cs typeface="Arial" pitchFamily="34" charset="0"/>
              </a:rPr>
              <a:t>Классификация свободных экономических зон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74014" y="1194230"/>
            <a:ext cx="9252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2400" b="1" u="sng" dirty="0" smtClean="0">
                <a:solidFill>
                  <a:srgbClr val="C00000"/>
                </a:solidFill>
                <a:latin typeface="Tahoma"/>
              </a:rPr>
              <a:t>1.Торговые</a:t>
            </a:r>
            <a:r>
              <a:rPr lang="ru-RU" sz="2400" dirty="0">
                <a:latin typeface="Tahoma"/>
              </a:rPr>
              <a:t> — являются одной из простейших форм СЭЗ. Они существуют с 17-18 вв. Они имеются во многих странах, но более всего они распространены в индустриальных странах.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435404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sz="2400" b="1" u="sng" dirty="0" smtClean="0">
                <a:solidFill>
                  <a:srgbClr val="C00000"/>
                </a:solidFill>
                <a:latin typeface="Tahoma"/>
              </a:rPr>
              <a:t>2.Промышленно-производственные</a:t>
            </a:r>
            <a:r>
              <a:rPr lang="ru-RU" sz="2400" u="sng" dirty="0">
                <a:solidFill>
                  <a:srgbClr val="C00000"/>
                </a:solidFill>
                <a:latin typeface="Tahoma"/>
              </a:rPr>
              <a:t> </a:t>
            </a:r>
            <a:r>
              <a:rPr lang="ru-RU" sz="2400" dirty="0">
                <a:latin typeface="Tahoma"/>
              </a:rPr>
              <a:t>— относятся к зонам второго поколения. Они возникли в результате эволюции торговых зон, когда в них стали ввозить не только товар, но и капитал.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19754" y="4005064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2400" b="1" u="sng" dirty="0" smtClean="0">
                <a:solidFill>
                  <a:srgbClr val="C00000"/>
                </a:solidFill>
                <a:latin typeface="Tahoma"/>
              </a:rPr>
              <a:t>3.Технико-внедренческие</a:t>
            </a:r>
            <a:r>
              <a:rPr lang="ru-RU" sz="2400" u="sng" dirty="0">
                <a:solidFill>
                  <a:srgbClr val="C00000"/>
                </a:solidFill>
                <a:latin typeface="Tahoma"/>
              </a:rPr>
              <a:t> </a:t>
            </a:r>
            <a:r>
              <a:rPr lang="ru-RU" sz="2400" dirty="0">
                <a:latin typeface="Tahoma"/>
              </a:rPr>
              <a:t>— относятся к зонам третьего поколения (1970-80-е годы). В них концентрируются национальные и зарубежные исследовательские фирмы, пользующиеся единой системой налоговых льгот.</a:t>
            </a:r>
          </a:p>
        </p:txBody>
      </p:sp>
    </p:spTree>
    <p:extLst>
      <p:ext uri="{BB962C8B-B14F-4D97-AF65-F5344CB8AC3E}">
        <p14:creationId xmlns:p14="http://schemas.microsoft.com/office/powerpoint/2010/main" xmlns="" val="127145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5245" y="1340768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sz="2400" b="1" u="sng" dirty="0" smtClean="0">
                <a:solidFill>
                  <a:srgbClr val="C00000"/>
                </a:solidFill>
                <a:latin typeface="Tahoma"/>
              </a:rPr>
              <a:t>4.Сервисные зоны- </a:t>
            </a:r>
            <a:r>
              <a:rPr lang="ru-RU" sz="2400" dirty="0" smtClean="0">
                <a:latin typeface="Tahoma"/>
              </a:rPr>
              <a:t>представляют </a:t>
            </a:r>
            <a:r>
              <a:rPr lang="ru-RU" sz="2400" dirty="0">
                <a:latin typeface="Tahoma"/>
              </a:rPr>
              <a:t>собой территории с льготным режимом предпринимательской деятельности для фирм и организаций, оказывающих различные финансово-экономические, страховые и иные услуги.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83047" y="45280"/>
            <a:ext cx="8853348" cy="86177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283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6666"/>
                </a:solidFill>
                <a:effectLst/>
                <a:latin typeface="metaC"/>
                <a:cs typeface="Arial" pitchFamily="34" charset="0"/>
              </a:rPr>
              <a:t>Классификация свободных экономических зон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0652" y="3140968"/>
            <a:ext cx="83858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sz="2400" b="1" u="sng" dirty="0" smtClean="0">
                <a:solidFill>
                  <a:srgbClr val="C00000"/>
                </a:solidFill>
                <a:latin typeface="Tahoma"/>
              </a:rPr>
              <a:t>5.Комплексные</a:t>
            </a:r>
            <a:r>
              <a:rPr lang="ru-RU" sz="2400" u="sng" dirty="0">
                <a:solidFill>
                  <a:srgbClr val="C00000"/>
                </a:solidFill>
                <a:latin typeface="Tahoma"/>
              </a:rPr>
              <a:t> </a:t>
            </a:r>
            <a:r>
              <a:rPr lang="ru-RU" sz="2400" dirty="0">
                <a:latin typeface="Tahoma"/>
              </a:rPr>
              <a:t>— образуются путем установления особого, льготного режима хозяйствования на территории отдельных административных образований.</a:t>
            </a:r>
          </a:p>
        </p:txBody>
      </p:sp>
    </p:spTree>
    <p:extLst>
      <p:ext uri="{BB962C8B-B14F-4D97-AF65-F5344CB8AC3E}">
        <p14:creationId xmlns:p14="http://schemas.microsoft.com/office/powerpoint/2010/main" xmlns="" val="34033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190937" y="365492"/>
            <a:ext cx="8690118" cy="5889823"/>
            <a:chOff x="40907" y="365492"/>
            <a:chExt cx="8690118" cy="5889823"/>
          </a:xfrm>
        </p:grpSpPr>
        <p:sp>
          <p:nvSpPr>
            <p:cNvPr id="3" name="TextBox 2"/>
            <p:cNvSpPr txBox="1"/>
            <p:nvPr/>
          </p:nvSpPr>
          <p:spPr>
            <a:xfrm>
              <a:off x="2627784" y="365492"/>
              <a:ext cx="29517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/>
                <a:t>Формы  ВЭО</a:t>
              </a:r>
              <a:endParaRPr lang="ru-RU" sz="3600" b="1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0907" y="1194093"/>
              <a:ext cx="2982508" cy="95410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800" b="1" i="1" dirty="0" smtClean="0"/>
                <a:t>Мировая </a:t>
              </a:r>
            </a:p>
            <a:p>
              <a:pPr algn="ctr"/>
              <a:r>
                <a:rPr lang="ru-RU" sz="2800" b="1" i="1" dirty="0" smtClean="0"/>
                <a:t>торговля</a:t>
              </a:r>
              <a:endParaRPr lang="ru-RU" sz="2800" b="1" i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644008" y="1536336"/>
              <a:ext cx="4087017" cy="181588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800" b="1" i="1" dirty="0" smtClean="0"/>
                <a:t>Международные</a:t>
              </a:r>
            </a:p>
            <a:p>
              <a:pPr algn="ctr"/>
              <a:r>
                <a:rPr lang="ru-RU" sz="2800" b="1" i="1" dirty="0" smtClean="0"/>
                <a:t>финансово-кредитные</a:t>
              </a:r>
            </a:p>
            <a:p>
              <a:pPr algn="ctr"/>
              <a:r>
                <a:rPr lang="ru-RU" sz="2800" b="1" i="1" dirty="0" smtClean="0"/>
                <a:t>отношения</a:t>
              </a:r>
              <a:endParaRPr lang="ru-RU" sz="2800" b="1" i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2951" y="2825005"/>
              <a:ext cx="3716679" cy="140316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ru-RU" sz="2800" b="1" i="1" dirty="0" smtClean="0"/>
                <a:t>Международное</a:t>
              </a:r>
            </a:p>
            <a:p>
              <a:r>
                <a:rPr lang="ru-RU" sz="2800" b="1" i="1" dirty="0" smtClean="0"/>
                <a:t> производственное</a:t>
              </a:r>
            </a:p>
            <a:p>
              <a:r>
                <a:rPr lang="ru-RU" sz="2800" b="1" i="1" dirty="0" smtClean="0"/>
                <a:t> сотрудничество</a:t>
              </a:r>
              <a:endParaRPr lang="ru-RU" sz="2800" b="1" i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03636" y="3704527"/>
              <a:ext cx="3770802" cy="138499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800" b="1" i="1" dirty="0" smtClean="0"/>
                <a:t>Научно-техническое </a:t>
              </a:r>
            </a:p>
            <a:p>
              <a:pPr algn="ctr"/>
              <a:r>
                <a:rPr lang="ru-RU" sz="2800" b="1" i="1" dirty="0" smtClean="0"/>
                <a:t>сотрудничество</a:t>
              </a:r>
              <a:endParaRPr lang="ru-RU" sz="2800" b="1" i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46974" y="5301208"/>
              <a:ext cx="3332515" cy="95410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800" b="1" i="1" dirty="0" smtClean="0"/>
                <a:t>Международный </a:t>
              </a:r>
            </a:p>
            <a:p>
              <a:pPr algn="ctr"/>
              <a:r>
                <a:rPr lang="ru-RU" sz="2800" b="1" i="1" dirty="0" smtClean="0"/>
                <a:t>туризм</a:t>
              </a:r>
              <a:endParaRPr lang="ru-RU" sz="2800" b="1" i="1" dirty="0"/>
            </a:p>
          </p:txBody>
        </p:sp>
        <p:cxnSp>
          <p:nvCxnSpPr>
            <p:cNvPr id="10" name="Прямая соединительная линия 9"/>
            <p:cNvCxnSpPr>
              <a:endCxn id="8" idx="0"/>
            </p:cNvCxnSpPr>
            <p:nvPr/>
          </p:nvCxnSpPr>
          <p:spPr>
            <a:xfrm flipH="1">
              <a:off x="3913232" y="1052736"/>
              <a:ext cx="111346" cy="424847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>
              <a:endCxn id="5" idx="0"/>
            </p:cNvCxnSpPr>
            <p:nvPr/>
          </p:nvCxnSpPr>
          <p:spPr>
            <a:xfrm>
              <a:off x="5076056" y="895005"/>
              <a:ext cx="1611461" cy="641331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>
              <a:stCxn id="4" idx="0"/>
            </p:cNvCxnSpPr>
            <p:nvPr/>
          </p:nvCxnSpPr>
          <p:spPr>
            <a:xfrm flipV="1">
              <a:off x="1532161" y="921610"/>
              <a:ext cx="1429626" cy="27248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4427984" y="1052736"/>
              <a:ext cx="108012" cy="2651791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flipH="1">
              <a:off x="2843808" y="1006724"/>
              <a:ext cx="619372" cy="1818281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82578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4896544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b="1" dirty="0" smtClean="0"/>
              <a:t>Мировая торговля</a:t>
            </a:r>
            <a:endParaRPr lang="ru-RU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588224" y="123111"/>
            <a:ext cx="239565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200" b="1" dirty="0" smtClean="0"/>
              <a:t>1- товарами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841731"/>
            <a:ext cx="8562863" cy="62478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/>
              <a:t>                 2- предоставление </a:t>
            </a:r>
          </a:p>
          <a:p>
            <a:r>
              <a:rPr lang="ru-RU" sz="3200" b="1" dirty="0" smtClean="0"/>
              <a:t>            международных услуг: </a:t>
            </a:r>
          </a:p>
          <a:p>
            <a:pPr marL="514350" indent="-514350">
              <a:buAutoNum type="arabicPeriod"/>
            </a:pPr>
            <a:r>
              <a:rPr lang="ru-RU" sz="2800" b="1" i="1" dirty="0" smtClean="0"/>
              <a:t>Обслуживание иностранных судов</a:t>
            </a:r>
          </a:p>
          <a:p>
            <a:pPr marL="514350" indent="-514350">
              <a:buAutoNum type="arabicPeriod"/>
            </a:pPr>
            <a:r>
              <a:rPr lang="ru-RU" sz="2800" b="1" i="1" dirty="0" smtClean="0"/>
              <a:t>Фрахт</a:t>
            </a:r>
          </a:p>
          <a:p>
            <a:pPr marL="514350" indent="-514350">
              <a:buAutoNum type="arabicPeriod"/>
            </a:pPr>
            <a:r>
              <a:rPr lang="ru-RU" sz="2800" b="1" i="1" dirty="0" smtClean="0"/>
              <a:t>Международное страхование</a:t>
            </a:r>
          </a:p>
          <a:p>
            <a:pPr marL="514350" indent="-514350">
              <a:buAutoNum type="arabicPeriod"/>
            </a:pPr>
            <a:r>
              <a:rPr lang="ru-RU" sz="2800" b="1" i="1" dirty="0" smtClean="0"/>
              <a:t>Рекламные услуги</a:t>
            </a:r>
          </a:p>
          <a:p>
            <a:pPr marL="514350" indent="-514350">
              <a:buAutoNum type="arabicPeriod"/>
            </a:pPr>
            <a:r>
              <a:rPr lang="ru-RU" sz="2800" b="1" i="1" dirty="0" smtClean="0"/>
              <a:t>Кинопрокат</a:t>
            </a:r>
          </a:p>
          <a:p>
            <a:pPr marL="514350" indent="-514350">
              <a:buAutoNum type="arabicPeriod"/>
            </a:pPr>
            <a:r>
              <a:rPr lang="ru-RU" sz="2800" b="1" i="1" dirty="0" smtClean="0"/>
              <a:t>Аренда научного и производственного </a:t>
            </a:r>
          </a:p>
          <a:p>
            <a:r>
              <a:rPr lang="ru-RU" sz="2800" b="1" i="1" dirty="0" smtClean="0"/>
              <a:t>       оборудования</a:t>
            </a:r>
          </a:p>
          <a:p>
            <a:r>
              <a:rPr lang="ru-RU" sz="2800" b="1" i="1" dirty="0" smtClean="0"/>
              <a:t>7.  Инженерное проектирование</a:t>
            </a:r>
          </a:p>
          <a:p>
            <a:r>
              <a:rPr lang="ru-RU" sz="2800" b="1" i="1" dirty="0" smtClean="0"/>
              <a:t>8.  Обработка научной информации</a:t>
            </a:r>
          </a:p>
          <a:p>
            <a:r>
              <a:rPr lang="ru-RU" sz="2800" b="1" i="1" dirty="0" smtClean="0"/>
              <a:t>9.  Космическая связь</a:t>
            </a:r>
          </a:p>
          <a:p>
            <a:r>
              <a:rPr lang="ru-RU" sz="2800" b="1" i="1" dirty="0" smtClean="0"/>
              <a:t>10.  Обмен производственным опытом («ноу хау»)</a:t>
            </a:r>
            <a:endParaRPr lang="ru-RU" sz="2800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8123" y="838545"/>
            <a:ext cx="2015877" cy="2376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9676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Торговый баланс- </a:t>
            </a:r>
            <a:r>
              <a:rPr lang="ru-RU" sz="3200" dirty="0" smtClean="0"/>
              <a:t>соотношение стоимости ввезенных и вывезенных из нее товаров за один год.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835696" y="2145050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Активный ТБ</a:t>
            </a:r>
            <a:r>
              <a:rPr lang="ru-RU" sz="4000" b="1" dirty="0" smtClean="0">
                <a:solidFill>
                  <a:srgbClr val="00B0F0"/>
                </a:solidFill>
              </a:rPr>
              <a:t>= Э&gt;И</a:t>
            </a:r>
            <a:endParaRPr lang="ru-RU" sz="4000" b="1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10908" y="3280142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Пассивный ТБ </a:t>
            </a:r>
            <a:r>
              <a:rPr lang="ru-RU" sz="4000" b="1" dirty="0" smtClean="0">
                <a:solidFill>
                  <a:srgbClr val="00B0F0"/>
                </a:solidFill>
              </a:rPr>
              <a:t>=Э&lt;И</a:t>
            </a:r>
            <a:endParaRPr lang="ru-RU" sz="4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224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4F4F4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199</TotalTime>
  <Words>573</Words>
  <Application>Microsoft Office PowerPoint</Application>
  <PresentationFormat>Экран (4:3)</PresentationFormat>
  <Paragraphs>198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Аптека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Admin</cp:lastModifiedBy>
  <cp:revision>22</cp:revision>
  <dcterms:created xsi:type="dcterms:W3CDTF">2012-01-16T18:22:22Z</dcterms:created>
  <dcterms:modified xsi:type="dcterms:W3CDTF">2013-12-12T17:53:01Z</dcterms:modified>
</cp:coreProperties>
</file>