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7BF9-2F9F-49DB-9CAB-7AE04FD95F9A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D515-7387-4901-B482-21908DF3F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tdih.nakubani.ru/news/show/?newsid=41933" TargetMode="External"/><Relationship Id="rId2" Type="http://schemas.openxmlformats.org/officeDocument/2006/relationships/hyperlink" Target="http://spo.1september.ru/articlef.php?ID=2008010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tdih.nakubani.ru/news/show/?newsid=25183" TargetMode="External"/><Relationship Id="rId5" Type="http://schemas.openxmlformats.org/officeDocument/2006/relationships/hyperlink" Target="http://www.zlyuk.ru/archives/1076" TargetMode="External"/><Relationship Id="rId4" Type="http://schemas.openxmlformats.org/officeDocument/2006/relationships/hyperlink" Target="http://prm.ru/global/2010-02-12/8750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Тест по теме</a:t>
            </a:r>
            <a:b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«Олимпийские игры»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5410200"/>
            <a:ext cx="4689376" cy="12115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cs typeface="Times New Roman" pitchFamily="18" charset="0"/>
              </a:rPr>
              <a:t>Учитель физической культуры</a:t>
            </a:r>
          </a:p>
          <a:p>
            <a:r>
              <a:rPr lang="ru-RU" sz="2400" dirty="0" smtClean="0">
                <a:solidFill>
                  <a:srgbClr val="0000FF"/>
                </a:solidFill>
                <a:cs typeface="Times New Roman" pitchFamily="18" charset="0"/>
              </a:rPr>
              <a:t>МБОУ «</a:t>
            </a:r>
            <a:r>
              <a:rPr lang="ru-RU" sz="2400" dirty="0" err="1" smtClean="0">
                <a:solidFill>
                  <a:srgbClr val="0000FF"/>
                </a:solidFill>
                <a:cs typeface="Times New Roman" pitchFamily="18" charset="0"/>
              </a:rPr>
              <a:t>Любинская</a:t>
            </a:r>
            <a:r>
              <a:rPr lang="ru-RU" sz="2400" dirty="0" smtClean="0">
                <a:solidFill>
                  <a:srgbClr val="0000FF"/>
                </a:solidFill>
                <a:cs typeface="Times New Roman" pitchFamily="18" charset="0"/>
              </a:rPr>
              <a:t> СОШ№2»</a:t>
            </a:r>
          </a:p>
          <a:p>
            <a:r>
              <a:rPr lang="ru-RU" sz="2400" dirty="0" smtClean="0">
                <a:solidFill>
                  <a:srgbClr val="0000FF"/>
                </a:solidFill>
                <a:cs typeface="Times New Roman" pitchFamily="18" charset="0"/>
              </a:rPr>
              <a:t>Кононова Надежда Викторовна</a:t>
            </a:r>
            <a:endParaRPr lang="ru-RU" sz="2400" dirty="0">
              <a:solidFill>
                <a:srgbClr val="0000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9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9. Что обозначает 5 переплетенных между собой колец: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16832"/>
            <a:ext cx="3672408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количество участников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5" y="2665028"/>
            <a:ext cx="3742371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smtClean="0"/>
              <a:t>единство 5 континентов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20938" y="3429000"/>
            <a:ext cx="2370941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smtClean="0"/>
              <a:t>для красоты</a:t>
            </a:r>
            <a:endParaRPr lang="ru-RU" sz="2400" b="1" dirty="0"/>
          </a:p>
        </p:txBody>
      </p:sp>
      <p:sp>
        <p:nvSpPr>
          <p:cNvPr id="8" name="Волна 7"/>
          <p:cNvSpPr/>
          <p:nvPr/>
        </p:nvSpPr>
        <p:spPr>
          <a:xfrm>
            <a:off x="5638800" y="2286000"/>
            <a:ext cx="152400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9" name="Волна 8"/>
          <p:cNvSpPr/>
          <p:nvPr/>
        </p:nvSpPr>
        <p:spPr>
          <a:xfrm>
            <a:off x="5638800" y="3124200"/>
            <a:ext cx="152400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2362200" y="4150403"/>
            <a:ext cx="4148137" cy="2162175"/>
            <a:chOff x="1653141" y="4149080"/>
            <a:chExt cx="4147981" cy="21621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4149080"/>
              <a:ext cx="238125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Скругленная прямоугольная выноска 12"/>
            <p:cNvSpPr/>
            <p:nvPr/>
          </p:nvSpPr>
          <p:spPr>
            <a:xfrm>
              <a:off x="1653141" y="4436418"/>
              <a:ext cx="1601727" cy="612775"/>
            </a:xfrm>
            <a:prstGeom prst="wedgeRoundRectCallout">
              <a:avLst>
                <a:gd name="adj1" fmla="val 129020"/>
                <a:gd name="adj2" fmla="val 3030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Молодец!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10. Чем награждали олимпийских чемпионов в наше время: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16832"/>
            <a:ext cx="3672408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пальмовыми ветвями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0293" y="2665029"/>
            <a:ext cx="1922770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smtClean="0"/>
              <a:t>медалями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0292" y="3347673"/>
            <a:ext cx="3461708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smtClean="0"/>
              <a:t>лавровыми венками</a:t>
            </a:r>
            <a:endParaRPr lang="ru-RU" sz="2400" b="1" dirty="0"/>
          </a:p>
        </p:txBody>
      </p:sp>
      <p:sp>
        <p:nvSpPr>
          <p:cNvPr id="9" name="Волна 8"/>
          <p:cNvSpPr/>
          <p:nvPr/>
        </p:nvSpPr>
        <p:spPr>
          <a:xfrm>
            <a:off x="5820702" y="2629877"/>
            <a:ext cx="1570697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57893"/>
            <a:ext cx="2406463" cy="20214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03" y="4077072"/>
            <a:ext cx="1967089" cy="2321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57892"/>
            <a:ext cx="2406463" cy="202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33400"/>
            <a:ext cx="8229600" cy="1014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11. </a:t>
            </a:r>
            <a:r>
              <a:rPr lang="ru-RU" b="1" dirty="0" err="1" smtClean="0">
                <a:solidFill>
                  <a:srgbClr val="3333FF"/>
                </a:solidFill>
              </a:rPr>
              <a:t>Олимпиониками</a:t>
            </a:r>
            <a:r>
              <a:rPr lang="ru-RU" b="1" dirty="0" smtClean="0">
                <a:solidFill>
                  <a:srgbClr val="3333FF"/>
                </a:solidFill>
              </a:rPr>
              <a:t> в Древней Греции называли: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600200"/>
            <a:ext cx="4104456" cy="461665"/>
          </a:xfrm>
          <a:prstGeom prst="rect">
            <a:avLst/>
          </a:prstGeom>
          <a:solidFill>
            <a:srgbClr val="3366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жителей Олимпии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362200"/>
            <a:ext cx="4724400" cy="461665"/>
          </a:xfrm>
          <a:prstGeom prst="rect">
            <a:avLst/>
          </a:prstGeom>
          <a:solidFill>
            <a:srgbClr val="33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участников Олимпийских игр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3048000"/>
            <a:ext cx="4800600" cy="461665"/>
          </a:xfrm>
          <a:prstGeom prst="rect">
            <a:avLst/>
          </a:prstGeom>
          <a:solidFill>
            <a:srgbClr val="33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400" b="1" dirty="0"/>
              <a:t>в) победителей Олимпийских игр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3733800"/>
            <a:ext cx="4104456" cy="461665"/>
          </a:xfrm>
          <a:prstGeom prst="rect">
            <a:avLst/>
          </a:prstGeom>
          <a:solidFill>
            <a:srgbClr val="3366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</a:t>
            </a:r>
            <a:r>
              <a:rPr lang="ru-RU" sz="2400" b="1" dirty="0"/>
              <a:t>г) судей Олимпийских игр</a:t>
            </a:r>
          </a:p>
        </p:txBody>
      </p: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4038600" y="4221163"/>
            <a:ext cx="4283075" cy="2162175"/>
            <a:chOff x="1518208" y="4149080"/>
            <a:chExt cx="4282914" cy="2162175"/>
          </a:xfrm>
        </p:grpSpPr>
        <p:pic>
          <p:nvPicPr>
            <p:cNvPr id="41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4149080"/>
              <a:ext cx="238125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Скругленная прямоугольная выноска 9"/>
            <p:cNvSpPr/>
            <p:nvPr/>
          </p:nvSpPr>
          <p:spPr>
            <a:xfrm>
              <a:off x="1518208" y="4436417"/>
              <a:ext cx="1736660" cy="612775"/>
            </a:xfrm>
            <a:prstGeom prst="wedgeRoundRectCallout">
              <a:avLst>
                <a:gd name="adj1" fmla="val 129020"/>
                <a:gd name="adj2" fmla="val 3030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Молодец!</a:t>
              </a:r>
            </a:p>
          </p:txBody>
        </p:sp>
      </p:grpSp>
      <p:sp>
        <p:nvSpPr>
          <p:cNvPr id="11" name="Волна 10"/>
          <p:cNvSpPr/>
          <p:nvPr/>
        </p:nvSpPr>
        <p:spPr>
          <a:xfrm>
            <a:off x="6324600" y="1600200"/>
            <a:ext cx="1676400" cy="554037"/>
          </a:xfrm>
          <a:prstGeom prst="wave">
            <a:avLst/>
          </a:prstGeom>
          <a:ln>
            <a:solidFill>
              <a:srgbClr val="3333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2" name="Волна 11"/>
          <p:cNvSpPr/>
          <p:nvPr/>
        </p:nvSpPr>
        <p:spPr>
          <a:xfrm>
            <a:off x="6324600" y="2438400"/>
            <a:ext cx="1676400" cy="554038"/>
          </a:xfrm>
          <a:prstGeom prst="wave">
            <a:avLst/>
          </a:prstGeom>
          <a:ln>
            <a:solidFill>
              <a:srgbClr val="3333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3" name="Волна 12"/>
          <p:cNvSpPr/>
          <p:nvPr/>
        </p:nvSpPr>
        <p:spPr>
          <a:xfrm>
            <a:off x="6324600" y="3276600"/>
            <a:ext cx="1600200" cy="554037"/>
          </a:xfrm>
          <a:prstGeom prst="wave">
            <a:avLst/>
          </a:prstGeom>
          <a:ln>
            <a:solidFill>
              <a:srgbClr val="3333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</p:spTree>
    <p:extLst>
      <p:ext uri="{BB962C8B-B14F-4D97-AF65-F5344CB8AC3E}">
        <p14:creationId xmlns="" xmlns:p14="http://schemas.microsoft.com/office/powerpoint/2010/main" val="406406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875" y="1628800"/>
            <a:ext cx="3312367" cy="3312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81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3333FF"/>
                </a:solidFill>
              </a:rPr>
              <a:t>Ресурсы: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/>
              </a:rPr>
              <a:t>http://spo.1september.ru/articlef.php?ID=200801008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http://otdih.nakubani.ru/news/show/?newsid=41933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http://prm.ru/global/2010-02-12/87503</a:t>
            </a:r>
            <a:endParaRPr lang="ru-RU" sz="2400" dirty="0" smtClean="0"/>
          </a:p>
          <a:p>
            <a:r>
              <a:rPr lang="en-US" sz="2400" dirty="0" smtClean="0">
                <a:hlinkClick r:id="rId5"/>
              </a:rPr>
              <a:t>http://www.zlyuk.ru/archives/1076</a:t>
            </a:r>
            <a:endParaRPr lang="ru-RU" sz="2400" dirty="0" smtClean="0"/>
          </a:p>
          <a:p>
            <a:r>
              <a:rPr lang="en-US" sz="2400" dirty="0" smtClean="0">
                <a:hlinkClick r:id="rId6"/>
              </a:rPr>
              <a:t>http://otdih.nakubani.ru/news/show/?newsid=25183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  <a:latin typeface="+mn-lt"/>
                <a:cs typeface="Times New Roman" pitchFamily="18" charset="0"/>
              </a:rPr>
              <a:t>1. Впервые в истории человечества Олимпийские игры состоялись: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2924944"/>
            <a:ext cx="201622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в 394 г. н.э</a:t>
            </a:r>
            <a:r>
              <a:rPr lang="ru-RU" sz="24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16832"/>
            <a:ext cx="237626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Times New Roman" pitchFamily="18" charset="0"/>
              </a:rPr>
              <a:t>а) в V в. до н.э.;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126694"/>
            <a:ext cx="2478371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в 776 г. до н.э.;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1844824"/>
            <a:ext cx="208823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err="1"/>
              <a:t>в</a:t>
            </a:r>
            <a:r>
              <a:rPr lang="ru-RU" sz="2400" b="1" dirty="0"/>
              <a:t> I в. н.э.;</a:t>
            </a:r>
          </a:p>
        </p:txBody>
      </p:sp>
      <p:sp>
        <p:nvSpPr>
          <p:cNvPr id="17" name="Волна 16"/>
          <p:cNvSpPr/>
          <p:nvPr/>
        </p:nvSpPr>
        <p:spPr>
          <a:xfrm>
            <a:off x="3810000" y="2057399"/>
            <a:ext cx="1524000" cy="685801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8" name="Волна 17"/>
          <p:cNvSpPr/>
          <p:nvPr/>
        </p:nvSpPr>
        <p:spPr>
          <a:xfrm>
            <a:off x="3810000" y="2895600"/>
            <a:ext cx="1524000" cy="638895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03" y="4077072"/>
            <a:ext cx="1967089" cy="23214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27061"/>
            <a:ext cx="2406463" cy="202142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399" y="4227061"/>
            <a:ext cx="2406463" cy="202142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57893"/>
            <a:ext cx="2406463" cy="202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40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+mn-lt"/>
                <a:cs typeface="Times New Roman" pitchFamily="18" charset="0"/>
              </a:rPr>
              <a:t>2. Кто был первым Олимпийским чемпионом в истории российского олимпийского движения</a:t>
            </a:r>
            <a:r>
              <a:rPr lang="ru-RU" b="1" dirty="0" smtClean="0">
                <a:solidFill>
                  <a:srgbClr val="0000FF"/>
                </a:solidFill>
                <a:latin typeface="+mn-lt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2133600"/>
            <a:ext cx="4369209" cy="461665"/>
          </a:xfrm>
          <a:prstGeom prst="rect">
            <a:avLst/>
          </a:prstGeom>
          <a:solidFill>
            <a:srgbClr val="0000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2400" b="1" dirty="0">
                <a:solidFill>
                  <a:prstClr val="white"/>
                </a:solidFill>
              </a:rPr>
              <a:t>а) </a:t>
            </a:r>
            <a:r>
              <a:rPr lang="ru-RU" sz="2400" b="1" dirty="0" smtClean="0">
                <a:solidFill>
                  <a:prstClr val="white"/>
                </a:solidFill>
              </a:rPr>
              <a:t>Николай Панин-</a:t>
            </a:r>
            <a:r>
              <a:rPr lang="ru-RU" sz="2400" b="1" dirty="0" err="1" smtClean="0">
                <a:solidFill>
                  <a:prstClr val="white"/>
                </a:solidFill>
              </a:rPr>
              <a:t>Коломенкин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2133600"/>
            <a:ext cx="3063211" cy="461665"/>
          </a:xfrm>
          <a:prstGeom prst="rect">
            <a:avLst/>
          </a:prstGeom>
          <a:solidFill>
            <a:srgbClr val="0000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2400" b="1" dirty="0">
                <a:solidFill>
                  <a:prstClr val="white"/>
                </a:solidFill>
              </a:rPr>
              <a:t>б) </a:t>
            </a:r>
            <a:r>
              <a:rPr lang="ru-RU" sz="2400" b="1" dirty="0" smtClean="0">
                <a:solidFill>
                  <a:prstClr val="white"/>
                </a:solidFill>
              </a:rPr>
              <a:t>Александр Петров;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" y="2895600"/>
            <a:ext cx="3752478" cy="461665"/>
          </a:xfrm>
          <a:prstGeom prst="rect">
            <a:avLst/>
          </a:prstGeom>
          <a:solidFill>
            <a:srgbClr val="0000FF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sz="2400" b="1" dirty="0">
                <a:solidFill>
                  <a:prstClr val="white"/>
                </a:solidFill>
              </a:rPr>
              <a:t>в) </a:t>
            </a:r>
            <a:r>
              <a:rPr lang="ru-RU" sz="2400" b="1" dirty="0" smtClean="0">
                <a:solidFill>
                  <a:prstClr val="white"/>
                </a:solidFill>
              </a:rPr>
              <a:t>Николай Орлов - Петров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1200" y="2895600"/>
            <a:ext cx="2971800" cy="46166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b="1" dirty="0">
                <a:solidFill>
                  <a:prstClr val="white"/>
                </a:solidFill>
              </a:rPr>
              <a:t>г</a:t>
            </a:r>
            <a:r>
              <a:rPr lang="ru-RU" sz="2400" b="1" dirty="0">
                <a:solidFill>
                  <a:prstClr val="white"/>
                </a:solidFill>
              </a:rPr>
              <a:t>) </a:t>
            </a:r>
            <a:r>
              <a:rPr lang="ru-RU" sz="2400" b="1" dirty="0" smtClean="0">
                <a:solidFill>
                  <a:prstClr val="white"/>
                </a:solidFill>
              </a:rPr>
              <a:t>Александр </a:t>
            </a:r>
            <a:r>
              <a:rPr lang="ru-RU" sz="2400" b="1" dirty="0" err="1" smtClean="0">
                <a:solidFill>
                  <a:prstClr val="white"/>
                </a:solidFill>
              </a:rPr>
              <a:t>Немов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2743200" y="3810000"/>
            <a:ext cx="1681336" cy="6858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3" name="Волна 12"/>
          <p:cNvSpPr/>
          <p:nvPr/>
        </p:nvSpPr>
        <p:spPr>
          <a:xfrm>
            <a:off x="5181600" y="3733800"/>
            <a:ext cx="1676400" cy="6096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2" name="Группа 14"/>
          <p:cNvGrpSpPr/>
          <p:nvPr/>
        </p:nvGrpSpPr>
        <p:grpSpPr>
          <a:xfrm>
            <a:off x="472215" y="4725144"/>
            <a:ext cx="3759100" cy="1481698"/>
            <a:chOff x="899592" y="4725144"/>
            <a:chExt cx="3759100" cy="1481698"/>
          </a:xfrm>
        </p:grpSpPr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3" name="Группа 17"/>
          <p:cNvGrpSpPr/>
          <p:nvPr/>
        </p:nvGrpSpPr>
        <p:grpSpPr>
          <a:xfrm>
            <a:off x="458299" y="4708257"/>
            <a:ext cx="3759100" cy="1481698"/>
            <a:chOff x="899592" y="4725144"/>
            <a:chExt cx="3759100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4" name="Группа 20"/>
          <p:cNvGrpSpPr/>
          <p:nvPr/>
        </p:nvGrpSpPr>
        <p:grpSpPr>
          <a:xfrm>
            <a:off x="152400" y="4724400"/>
            <a:ext cx="4078915" cy="1457129"/>
            <a:chOff x="579777" y="4749713"/>
            <a:chExt cx="4078915" cy="1457129"/>
          </a:xfrm>
        </p:grpSpPr>
        <p:sp>
          <p:nvSpPr>
            <p:cNvPr id="22" name="Овальная выноска 21"/>
            <p:cNvSpPr/>
            <p:nvPr/>
          </p:nvSpPr>
          <p:spPr>
            <a:xfrm flipH="1">
              <a:off x="579777" y="4749713"/>
              <a:ext cx="22098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ошибочка</a:t>
              </a:r>
              <a:endParaRPr lang="ru-RU" sz="2400" b="1" dirty="0"/>
            </a:p>
          </p:txBody>
        </p:sp>
        <p:pic>
          <p:nvPicPr>
            <p:cNvPr id="2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5" name="Группа 23"/>
          <p:cNvGrpSpPr/>
          <p:nvPr/>
        </p:nvGrpSpPr>
        <p:grpSpPr>
          <a:xfrm>
            <a:off x="4943049" y="4838874"/>
            <a:ext cx="3972350" cy="1536674"/>
            <a:chOff x="4499992" y="4858768"/>
            <a:chExt cx="3972350" cy="1536674"/>
          </a:xfrm>
        </p:grpSpPr>
        <p:pic>
          <p:nvPicPr>
            <p:cNvPr id="2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26" name="Овальная выноска 25"/>
            <p:cNvSpPr/>
            <p:nvPr/>
          </p:nvSpPr>
          <p:spPr>
            <a:xfrm>
              <a:off x="6660231" y="5085184"/>
              <a:ext cx="1812111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отлично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5741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+mn-lt"/>
                <a:cs typeface="Times New Roman" pitchFamily="18" charset="0"/>
              </a:rPr>
              <a:t>3. Когда впервые российские спортсмены приняли участие в Олимпийских играх: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867400" y="3276600"/>
            <a:ext cx="201622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г) </a:t>
            </a:r>
            <a:r>
              <a:rPr lang="ru-RU" sz="2400" b="1" dirty="0" smtClean="0">
                <a:solidFill>
                  <a:prstClr val="white"/>
                </a:solidFill>
              </a:rPr>
              <a:t>в 1880 году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2362200"/>
            <a:ext cx="2095366" cy="46166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а) </a:t>
            </a:r>
            <a:r>
              <a:rPr lang="ru-RU" sz="2400" b="1" dirty="0" smtClean="0">
                <a:solidFill>
                  <a:prstClr val="white"/>
                </a:solidFill>
              </a:rPr>
              <a:t>в 1896 году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3352800"/>
            <a:ext cx="2010037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б) </a:t>
            </a:r>
            <a:r>
              <a:rPr lang="ru-RU" sz="2400" b="1" dirty="0" smtClean="0">
                <a:solidFill>
                  <a:prstClr val="white"/>
                </a:solidFill>
              </a:rPr>
              <a:t>в 1900 году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0" y="2286000"/>
            <a:ext cx="2590688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в) </a:t>
            </a:r>
            <a:r>
              <a:rPr lang="ru-RU" sz="2400" b="1" dirty="0" smtClean="0">
                <a:solidFill>
                  <a:prstClr val="white"/>
                </a:solidFill>
              </a:rPr>
              <a:t>в 1908 году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3733800" y="2133600"/>
            <a:ext cx="1600200" cy="5334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9" name="Волна 8"/>
          <p:cNvSpPr/>
          <p:nvPr/>
        </p:nvSpPr>
        <p:spPr>
          <a:xfrm>
            <a:off x="3733800" y="2739008"/>
            <a:ext cx="1600200" cy="613792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0" name="Волна 9"/>
          <p:cNvSpPr/>
          <p:nvPr/>
        </p:nvSpPr>
        <p:spPr>
          <a:xfrm>
            <a:off x="3733800" y="3429000"/>
            <a:ext cx="1676400" cy="609600"/>
          </a:xfrm>
          <a:prstGeom prst="wave">
            <a:avLst>
              <a:gd name="adj1" fmla="val 12500"/>
              <a:gd name="adj2" fmla="val -845"/>
            </a:avLst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2209800" y="4150403"/>
            <a:ext cx="4300537" cy="2162175"/>
            <a:chOff x="1500746" y="4149080"/>
            <a:chExt cx="4300376" cy="2162175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4149080"/>
              <a:ext cx="238125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Скругленная прямоугольная выноска 13"/>
            <p:cNvSpPr/>
            <p:nvPr/>
          </p:nvSpPr>
          <p:spPr>
            <a:xfrm>
              <a:off x="1500746" y="4418277"/>
              <a:ext cx="1800157" cy="612775"/>
            </a:xfrm>
            <a:prstGeom prst="wedgeRoundRectCallout">
              <a:avLst>
                <a:gd name="adj1" fmla="val 129020"/>
                <a:gd name="adj2" fmla="val 3030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Молодец!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94956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799" y="609129"/>
            <a:ext cx="844639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+mn-lt"/>
                <a:cs typeface="Times New Roman" pitchFamily="18" charset="0"/>
              </a:rPr>
              <a:t>4. В какой стране зародились Олимпийские игры</a:t>
            </a:r>
            <a:r>
              <a:rPr lang="ru-RU" b="1" dirty="0" smtClean="0">
                <a:solidFill>
                  <a:srgbClr val="00B0F0"/>
                </a:solidFill>
                <a:latin typeface="+mn-lt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19800" y="2895600"/>
            <a:ext cx="201622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г) </a:t>
            </a:r>
            <a:r>
              <a:rPr lang="ru-RU" sz="2400" b="1" dirty="0" smtClean="0">
                <a:solidFill>
                  <a:prstClr val="white"/>
                </a:solidFill>
              </a:rPr>
              <a:t>Стокгольм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2057400"/>
            <a:ext cx="237626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а</a:t>
            </a:r>
            <a:r>
              <a:rPr lang="ru-RU" sz="2400" b="1" dirty="0" smtClean="0">
                <a:solidFill>
                  <a:prstClr val="white"/>
                </a:solidFill>
              </a:rPr>
              <a:t>) Франция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971291"/>
            <a:ext cx="2630506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prstClr val="white"/>
                </a:solidFill>
              </a:rPr>
              <a:t>б)Древняя Греция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2057400"/>
            <a:ext cx="208823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white"/>
                </a:solidFill>
              </a:rPr>
              <a:t>в) </a:t>
            </a:r>
            <a:r>
              <a:rPr lang="ru-RU" sz="2400" b="1" dirty="0" smtClean="0">
                <a:solidFill>
                  <a:prstClr val="white"/>
                </a:solidFill>
              </a:rPr>
              <a:t>Лондон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3962400" y="1905000"/>
            <a:ext cx="1600200" cy="651102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9" name="Волна 8"/>
          <p:cNvSpPr/>
          <p:nvPr/>
        </p:nvSpPr>
        <p:spPr>
          <a:xfrm>
            <a:off x="3962400" y="2895600"/>
            <a:ext cx="1649491" cy="6858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57893"/>
            <a:ext cx="2406463" cy="20214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03" y="4077072"/>
            <a:ext cx="1967089" cy="2321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59" y="4227061"/>
            <a:ext cx="2406463" cy="202142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24488"/>
            <a:ext cx="2406463" cy="202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14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20713"/>
            <a:ext cx="839311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5. Через какой промежуток времени проводятся Олимпийские игры: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91200" y="3124200"/>
            <a:ext cx="252028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</a:t>
            </a:r>
            <a:r>
              <a:rPr lang="ru-RU" sz="2400" b="1" dirty="0" smtClean="0"/>
              <a:t>каждые 2 года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2209800"/>
            <a:ext cx="237626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через 5 лет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126694"/>
            <a:ext cx="2001702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smtClean="0"/>
              <a:t>через 8 лет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1200" y="2133600"/>
            <a:ext cx="2206453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smtClean="0"/>
              <a:t>через 4 года</a:t>
            </a:r>
            <a:endParaRPr lang="ru-RU" sz="2400" b="1" dirty="0"/>
          </a:p>
        </p:txBody>
      </p:sp>
      <p:sp>
        <p:nvSpPr>
          <p:cNvPr id="8" name="Волна 7"/>
          <p:cNvSpPr/>
          <p:nvPr/>
        </p:nvSpPr>
        <p:spPr>
          <a:xfrm>
            <a:off x="3886200" y="2029309"/>
            <a:ext cx="1524000" cy="561492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0" name="Волна 9"/>
          <p:cNvSpPr/>
          <p:nvPr/>
        </p:nvSpPr>
        <p:spPr>
          <a:xfrm>
            <a:off x="3886200" y="2881738"/>
            <a:ext cx="1523999" cy="623461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3" name="Группа 10"/>
          <p:cNvGrpSpPr/>
          <p:nvPr/>
        </p:nvGrpSpPr>
        <p:grpSpPr>
          <a:xfrm>
            <a:off x="472215" y="4699831"/>
            <a:ext cx="3759100" cy="1481698"/>
            <a:chOff x="899592" y="4725144"/>
            <a:chExt cx="3759100" cy="1481698"/>
          </a:xfrm>
        </p:grpSpPr>
        <p:sp>
          <p:nvSpPr>
            <p:cNvPr id="12" name="Овальная выноска 11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9" name="Группа 13"/>
          <p:cNvGrpSpPr/>
          <p:nvPr/>
        </p:nvGrpSpPr>
        <p:grpSpPr>
          <a:xfrm>
            <a:off x="490990" y="4674350"/>
            <a:ext cx="3759100" cy="1481698"/>
            <a:chOff x="899592" y="4725144"/>
            <a:chExt cx="3759100" cy="1481698"/>
          </a:xfrm>
        </p:grpSpPr>
        <p:sp>
          <p:nvSpPr>
            <p:cNvPr id="15" name="Овальная выноска 14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1" name="Группа 16"/>
          <p:cNvGrpSpPr/>
          <p:nvPr/>
        </p:nvGrpSpPr>
        <p:grpSpPr>
          <a:xfrm>
            <a:off x="228600" y="4674350"/>
            <a:ext cx="4000768" cy="1481698"/>
            <a:chOff x="657924" y="4725144"/>
            <a:chExt cx="4000768" cy="1481698"/>
          </a:xfrm>
        </p:grpSpPr>
        <p:sp>
          <p:nvSpPr>
            <p:cNvPr id="18" name="Овальная выноска 17"/>
            <p:cNvSpPr/>
            <p:nvPr/>
          </p:nvSpPr>
          <p:spPr>
            <a:xfrm flipH="1">
              <a:off x="657924" y="4725144"/>
              <a:ext cx="22098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ошибочка</a:t>
              </a:r>
              <a:endParaRPr lang="ru-RU" sz="2400" b="1" dirty="0"/>
            </a:p>
          </p:txBody>
        </p:sp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4" name="Группа 19"/>
          <p:cNvGrpSpPr/>
          <p:nvPr/>
        </p:nvGrpSpPr>
        <p:grpSpPr>
          <a:xfrm>
            <a:off x="4943049" y="4838874"/>
            <a:ext cx="3972351" cy="1536674"/>
            <a:chOff x="4499992" y="4858768"/>
            <a:chExt cx="3972351" cy="1536674"/>
          </a:xfrm>
        </p:grpSpPr>
        <p:pic>
          <p:nvPicPr>
            <p:cNvPr id="21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22" name="Овальная выноска 21"/>
            <p:cNvSpPr/>
            <p:nvPr/>
          </p:nvSpPr>
          <p:spPr>
            <a:xfrm>
              <a:off x="6567343" y="5085184"/>
              <a:ext cx="1905000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отлично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6. Как назывались победители древних олимпийских игр: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943600" y="3276600"/>
            <a:ext cx="2520280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</a:t>
            </a:r>
            <a:r>
              <a:rPr lang="ru-RU" sz="2400" b="1" dirty="0" err="1" smtClean="0"/>
              <a:t>спорстменами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2209800"/>
            <a:ext cx="237626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чемпионами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3352800"/>
            <a:ext cx="2759538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err="1" smtClean="0"/>
              <a:t>олимпиониками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3600" y="2209800"/>
            <a:ext cx="244827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smtClean="0"/>
              <a:t>олимпийцами</a:t>
            </a:r>
            <a:endParaRPr lang="ru-RU" sz="2400" b="1" dirty="0"/>
          </a:p>
        </p:txBody>
      </p:sp>
      <p:sp>
        <p:nvSpPr>
          <p:cNvPr id="8" name="Волна 7"/>
          <p:cNvSpPr/>
          <p:nvPr/>
        </p:nvSpPr>
        <p:spPr>
          <a:xfrm>
            <a:off x="4038600" y="1981200"/>
            <a:ext cx="1524000" cy="6858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9" name="Волна 8"/>
          <p:cNvSpPr/>
          <p:nvPr/>
        </p:nvSpPr>
        <p:spPr>
          <a:xfrm>
            <a:off x="4038600" y="2743200"/>
            <a:ext cx="1524000" cy="6858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0" name="Волна 9"/>
          <p:cNvSpPr/>
          <p:nvPr/>
        </p:nvSpPr>
        <p:spPr>
          <a:xfrm>
            <a:off x="4038600" y="3505200"/>
            <a:ext cx="1524000" cy="68580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2362201" y="4343400"/>
            <a:ext cx="4194175" cy="2162175"/>
            <a:chOff x="1607105" y="4149080"/>
            <a:chExt cx="4194017" cy="21621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4149080"/>
              <a:ext cx="238125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Скругленная прямоугольная выноска 12"/>
            <p:cNvSpPr/>
            <p:nvPr/>
          </p:nvSpPr>
          <p:spPr>
            <a:xfrm>
              <a:off x="1607105" y="4436418"/>
              <a:ext cx="1647763" cy="612775"/>
            </a:xfrm>
            <a:prstGeom prst="wedgeRoundRectCallout">
              <a:avLst>
                <a:gd name="adj1" fmla="val 129020"/>
                <a:gd name="adj2" fmla="val 3030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Молодец!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7. От какого слова произошло название «стадион»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3124200"/>
            <a:ext cx="201622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</a:t>
            </a:r>
            <a:r>
              <a:rPr lang="ru-RU" sz="2400" b="1" dirty="0" smtClean="0"/>
              <a:t>площадка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2286000"/>
            <a:ext cx="2376264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дорожка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3124200"/>
            <a:ext cx="2654894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smtClean="0"/>
              <a:t>спортивный зал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2209800"/>
            <a:ext cx="208823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</a:t>
            </a:r>
            <a:r>
              <a:rPr lang="ru-RU" sz="2400" b="1" dirty="0" smtClean="0"/>
              <a:t>стадий</a:t>
            </a:r>
            <a:endParaRPr lang="ru-RU" sz="2400" b="1" dirty="0"/>
          </a:p>
        </p:txBody>
      </p:sp>
      <p:sp>
        <p:nvSpPr>
          <p:cNvPr id="8" name="Волна 7"/>
          <p:cNvSpPr/>
          <p:nvPr/>
        </p:nvSpPr>
        <p:spPr>
          <a:xfrm>
            <a:off x="4191000" y="2286000"/>
            <a:ext cx="160020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9" name="Волна 8"/>
          <p:cNvSpPr/>
          <p:nvPr/>
        </p:nvSpPr>
        <p:spPr>
          <a:xfrm>
            <a:off x="4191000" y="3124200"/>
            <a:ext cx="152400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60" y="4257893"/>
            <a:ext cx="2406463" cy="20214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699" y="4077072"/>
            <a:ext cx="1967089" cy="2321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47" y="4257893"/>
            <a:ext cx="2406463" cy="202142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47" y="4227061"/>
            <a:ext cx="2406463" cy="202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15" y="404664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8. Чему равен один «стадий»: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2936330"/>
            <a:ext cx="1728192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</a:t>
            </a:r>
            <a:r>
              <a:rPr lang="ru-RU" sz="2400" b="1" dirty="0" smtClean="0"/>
              <a:t>100м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9772" y="1909330"/>
            <a:ext cx="1584176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</a:t>
            </a:r>
            <a:r>
              <a:rPr lang="ru-RU" sz="2400" b="1" dirty="0" smtClean="0"/>
              <a:t>197,72м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2315" y="2924943"/>
            <a:ext cx="1491633" cy="461665"/>
          </a:xfrm>
          <a:prstGeom prst="rect">
            <a:avLst/>
          </a:prstGeom>
          <a:solidFill>
            <a:srgbClr val="0000FF"/>
          </a:solidFill>
          <a:ln>
            <a:solidFill>
              <a:srgbClr val="3333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</a:t>
            </a:r>
            <a:r>
              <a:rPr lang="ru-RU" sz="2400" b="1" dirty="0" smtClean="0"/>
              <a:t>300м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1844824"/>
            <a:ext cx="1800200" cy="461665"/>
          </a:xfrm>
          <a:prstGeom prst="rect">
            <a:avLst/>
          </a:prstGeom>
          <a:solidFill>
            <a:srgbClr val="0000FF"/>
          </a:solidFill>
          <a:ln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</a:t>
            </a:r>
            <a:r>
              <a:rPr lang="ru-RU" sz="2400" b="1" dirty="0" smtClean="0"/>
              <a:t>) 197,27м</a:t>
            </a:r>
            <a:endParaRPr lang="ru-RU" sz="2400" b="1" dirty="0"/>
          </a:p>
        </p:txBody>
      </p:sp>
      <p:sp>
        <p:nvSpPr>
          <p:cNvPr id="8" name="Волна 7"/>
          <p:cNvSpPr/>
          <p:nvPr/>
        </p:nvSpPr>
        <p:spPr>
          <a:xfrm>
            <a:off x="3733800" y="2029309"/>
            <a:ext cx="154643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sp>
        <p:nvSpPr>
          <p:cNvPr id="10" name="Волна 9"/>
          <p:cNvSpPr/>
          <p:nvPr/>
        </p:nvSpPr>
        <p:spPr>
          <a:xfrm>
            <a:off x="3733800" y="2832248"/>
            <a:ext cx="1546430" cy="554360"/>
          </a:xfrm>
          <a:prstGeom prst="wave">
            <a:avLst/>
          </a:prstGeom>
          <a:ln>
            <a:solidFill>
              <a:srgbClr val="3333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Подумай!</a:t>
            </a:r>
          </a:p>
        </p:txBody>
      </p:sp>
      <p:grpSp>
        <p:nvGrpSpPr>
          <p:cNvPr id="3" name="Группа 10"/>
          <p:cNvGrpSpPr/>
          <p:nvPr/>
        </p:nvGrpSpPr>
        <p:grpSpPr>
          <a:xfrm>
            <a:off x="472215" y="4699831"/>
            <a:ext cx="3759100" cy="1481698"/>
            <a:chOff x="899592" y="4725144"/>
            <a:chExt cx="3759100" cy="1481698"/>
          </a:xfrm>
        </p:grpSpPr>
        <p:sp>
          <p:nvSpPr>
            <p:cNvPr id="12" name="Овальная выноска 11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9" name="Группа 13"/>
          <p:cNvGrpSpPr/>
          <p:nvPr/>
        </p:nvGrpSpPr>
        <p:grpSpPr>
          <a:xfrm>
            <a:off x="472215" y="4697812"/>
            <a:ext cx="3759100" cy="1481698"/>
            <a:chOff x="899592" y="4725144"/>
            <a:chExt cx="3759100" cy="1481698"/>
          </a:xfrm>
        </p:grpSpPr>
        <p:sp>
          <p:nvSpPr>
            <p:cNvPr id="15" name="Овальная выноска 14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1" name="Группа 16"/>
          <p:cNvGrpSpPr/>
          <p:nvPr/>
        </p:nvGrpSpPr>
        <p:grpSpPr>
          <a:xfrm>
            <a:off x="152399" y="4713984"/>
            <a:ext cx="4078916" cy="1481698"/>
            <a:chOff x="579776" y="4725144"/>
            <a:chExt cx="4078916" cy="1481698"/>
          </a:xfrm>
        </p:grpSpPr>
        <p:sp>
          <p:nvSpPr>
            <p:cNvPr id="18" name="Овальная выноска 17"/>
            <p:cNvSpPr/>
            <p:nvPr/>
          </p:nvSpPr>
          <p:spPr>
            <a:xfrm flipH="1">
              <a:off x="579776" y="4725144"/>
              <a:ext cx="2209799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ошибочка</a:t>
              </a:r>
              <a:endParaRPr lang="ru-RU" sz="2400" b="1" dirty="0"/>
            </a:p>
          </p:txBody>
        </p:sp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4" name="Группа 19"/>
          <p:cNvGrpSpPr/>
          <p:nvPr/>
        </p:nvGrpSpPr>
        <p:grpSpPr>
          <a:xfrm>
            <a:off x="4943049" y="4838874"/>
            <a:ext cx="3972350" cy="1536674"/>
            <a:chOff x="4499992" y="4858768"/>
            <a:chExt cx="3972350" cy="1536674"/>
          </a:xfrm>
        </p:grpSpPr>
        <p:pic>
          <p:nvPicPr>
            <p:cNvPr id="21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22" name="Овальная выноска 21"/>
            <p:cNvSpPr/>
            <p:nvPr/>
          </p:nvSpPr>
          <p:spPr>
            <a:xfrm>
              <a:off x="6660231" y="5085184"/>
              <a:ext cx="1812111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отлично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443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400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Тест по теме  «Олимпийские игры»</vt:lpstr>
      <vt:lpstr>1. Впервые в истории человечества Олимпийские игры состоялись: </vt:lpstr>
      <vt:lpstr>2. Кто был первым Олимпийским чемпионом в истории российского олимпийского движения: </vt:lpstr>
      <vt:lpstr>3. Когда впервые российские спортсмены приняли участие в Олимпийских играх: </vt:lpstr>
      <vt:lpstr>4. В какой стране зародились Олимпийские игры: </vt:lpstr>
      <vt:lpstr>5. Через какой промежуток времени проводятся Олимпийские игры: </vt:lpstr>
      <vt:lpstr>6. Как назывались победители древних олимпийских игр: </vt:lpstr>
      <vt:lpstr>7. От какого слова произошло название «стадион» </vt:lpstr>
      <vt:lpstr>8. Чему равен один «стадий»: </vt:lpstr>
      <vt:lpstr>9. Что обозначает 5 переплетенных между собой колец: </vt:lpstr>
      <vt:lpstr>10. Чем награждали олимпийских чемпионов в наше время: </vt:lpstr>
      <vt:lpstr>11. Олимпиониками в Древней Греции называли: </vt:lpstr>
      <vt:lpstr>Слайд 13</vt:lpstr>
      <vt:lpstr>Ресурсы: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«Олимпийские игры»</dc:title>
  <dc:creator>User</dc:creator>
  <cp:lastModifiedBy>User</cp:lastModifiedBy>
  <cp:revision>12</cp:revision>
  <dcterms:created xsi:type="dcterms:W3CDTF">2014-05-02T11:16:30Z</dcterms:created>
  <dcterms:modified xsi:type="dcterms:W3CDTF">2014-05-02T15:05:22Z</dcterms:modified>
</cp:coreProperties>
</file>