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  <p:sldMasterId id="2147484032" r:id="rId2"/>
  </p:sldMasterIdLst>
  <p:sldIdLst>
    <p:sldId id="256" r:id="rId3"/>
    <p:sldId id="257" r:id="rId4"/>
    <p:sldId id="258" r:id="rId5"/>
    <p:sldId id="259" r:id="rId6"/>
    <p:sldId id="263" r:id="rId7"/>
    <p:sldId id="265" r:id="rId8"/>
    <p:sldId id="266" r:id="rId9"/>
    <p:sldId id="267" r:id="rId10"/>
    <p:sldId id="270" r:id="rId11"/>
    <p:sldId id="269" r:id="rId12"/>
    <p:sldId id="271" r:id="rId13"/>
    <p:sldId id="272" r:id="rId14"/>
    <p:sldId id="273" r:id="rId15"/>
    <p:sldId id="275" r:id="rId16"/>
    <p:sldId id="277" r:id="rId17"/>
    <p:sldId id="278" r:id="rId18"/>
    <p:sldId id="27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30.03.2014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917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30.03.2014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908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30.03.2014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570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30.03.2014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773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30.03.2014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353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30.03.2014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39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30.03.2014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96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30.03.2014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54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30.03.2014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933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30.03.2014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941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30.03.2014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4260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30.03.2014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343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30.03.2014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3933056"/>
            <a:ext cx="6400800" cy="1752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ru-RU" sz="2400" dirty="0" err="1" smtClean="0">
                <a:solidFill>
                  <a:schemeClr val="tx1"/>
                </a:solidFill>
              </a:rPr>
              <a:t>Горощук</a:t>
            </a:r>
            <a:r>
              <a:rPr lang="ru-RU" sz="2400" dirty="0" smtClean="0">
                <a:solidFill>
                  <a:schemeClr val="tx1"/>
                </a:solidFill>
              </a:rPr>
              <a:t> Татьяна Николаевна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Учитель физики и математики 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МОУ-лицей №4 г. Ейска МО </a:t>
            </a:r>
            <a:r>
              <a:rPr lang="ru-RU" sz="2400" dirty="0" err="1" smtClean="0">
                <a:solidFill>
                  <a:schemeClr val="tx1"/>
                </a:solidFill>
              </a:rPr>
              <a:t>Ейский</a:t>
            </a:r>
            <a:r>
              <a:rPr lang="ru-RU" sz="2400" dirty="0" smtClean="0">
                <a:solidFill>
                  <a:schemeClr val="tx1"/>
                </a:solidFill>
              </a:rPr>
              <a:t> район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28083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БЛОКИ. </a:t>
            </a:r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«ЗОЛОТОЕ ПРАВИЛО МЕХАНИКИ»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14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Подвижный блок</a:t>
            </a:r>
            <a:endParaRPr lang="ru-RU" dirty="0"/>
          </a:p>
        </p:txBody>
      </p:sp>
      <p:pic>
        <p:nvPicPr>
          <p:cNvPr id="36" name="Picture 2" descr="E:\08,10,08\Урок № 52 Простые механизмы.files\plecho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lum contrast="30000"/>
          </a:blip>
          <a:srcRect l="16284" t="53521" r="35031" b="2817"/>
          <a:stretch>
            <a:fillRect/>
          </a:stretch>
        </p:blipFill>
        <p:spPr>
          <a:xfrm>
            <a:off x="6156176" y="1428736"/>
            <a:ext cx="2202038" cy="928694"/>
          </a:xfrm>
          <a:noFill/>
        </p:spPr>
      </p:pic>
      <p:sp>
        <p:nvSpPr>
          <p:cNvPr id="4" name="Овал 3"/>
          <p:cNvSpPr/>
          <p:nvPr/>
        </p:nvSpPr>
        <p:spPr>
          <a:xfrm>
            <a:off x="642910" y="2357430"/>
            <a:ext cx="2643206" cy="2643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1285860"/>
            <a:ext cx="2643206" cy="14287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16200000" flipV="1">
            <a:off x="-515701" y="2587347"/>
            <a:ext cx="2321736" cy="4514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Арка 7"/>
          <p:cNvSpPr/>
          <p:nvPr/>
        </p:nvSpPr>
        <p:spPr>
          <a:xfrm rot="10800000">
            <a:off x="642910" y="2500306"/>
            <a:ext cx="2643206" cy="2500330"/>
          </a:xfrm>
          <a:prstGeom prst="blockArc">
            <a:avLst>
              <a:gd name="adj1" fmla="val 10826985"/>
              <a:gd name="adj2" fmla="val 0"/>
              <a:gd name="adj3" fmla="val 36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16200000" flipV="1">
            <a:off x="2448976" y="2908818"/>
            <a:ext cx="1678794" cy="4514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928794" y="3643314"/>
            <a:ext cx="71438" cy="150019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агетная рамка 14"/>
          <p:cNvSpPr/>
          <p:nvPr/>
        </p:nvSpPr>
        <p:spPr>
          <a:xfrm>
            <a:off x="1428728" y="5143512"/>
            <a:ext cx="1071570" cy="642942"/>
          </a:xfrm>
          <a:prstGeom prst="bevel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16200000" flipH="1">
            <a:off x="1954808" y="2331416"/>
            <a:ext cx="10339" cy="2634134"/>
          </a:xfrm>
          <a:prstGeom prst="line">
            <a:avLst/>
          </a:prstGeom>
          <a:ln w="76200">
            <a:solidFill>
              <a:srgbClr val="CA06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2844" y="321468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</a:t>
            </a:r>
            <a:endParaRPr lang="ru-RU" sz="3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rot="5400000">
            <a:off x="750861" y="4892685"/>
            <a:ext cx="2357454" cy="1588"/>
          </a:xfrm>
          <a:prstGeom prst="straightConnector1">
            <a:avLst/>
          </a:prstGeom>
          <a:ln w="76200">
            <a:solidFill>
              <a:srgbClr val="7030A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6200000" flipV="1">
            <a:off x="2715406" y="3071016"/>
            <a:ext cx="1143008" cy="1588"/>
          </a:xfrm>
          <a:prstGeom prst="straightConnector1">
            <a:avLst/>
          </a:prstGeom>
          <a:ln w="76200">
            <a:solidFill>
              <a:srgbClr val="7030A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14480" y="2857496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  <a:endParaRPr lang="ru-RU" sz="4000" b="1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28992" y="3500438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  <a:endParaRPr lang="ru-RU" sz="4000" b="1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00430" y="2357430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endParaRPr lang="ru-RU" sz="4000" b="1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00232" y="6150114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</a:t>
            </a:r>
            <a:endParaRPr lang="ru-RU" sz="4000" b="1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8992" y="2000240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→</a:t>
            </a:r>
            <a:endParaRPr lang="ru-RU" sz="4400" b="1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28794" y="5715016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→</a:t>
            </a:r>
            <a:endParaRPr lang="ru-RU" sz="4400" b="1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86380" y="357166"/>
            <a:ext cx="331806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n>
                  <a:solidFill>
                    <a:srgbClr val="B9EDFF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Условие равновесия:</a:t>
            </a:r>
            <a:endParaRPr lang="ru-RU" sz="2400" b="1" dirty="0">
              <a:ln>
                <a:solidFill>
                  <a:srgbClr val="B9EDFF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643570" y="2357430"/>
            <a:ext cx="2857520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ОВ = 2 ОА</a:t>
            </a:r>
          </a:p>
          <a:p>
            <a:pPr algn="ctr"/>
            <a:r>
              <a:rPr lang="en-US" sz="28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n-US" sz="20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8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=2 L</a:t>
            </a:r>
            <a:r>
              <a:rPr lang="en-US" sz="20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b="1" dirty="0">
              <a:ln>
                <a:solidFill>
                  <a:srgbClr val="FFFF00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 flipV="1">
            <a:off x="642910" y="3571876"/>
            <a:ext cx="1321603" cy="6494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8" idx="0"/>
          </p:cNvCxnSpPr>
          <p:nvPr/>
        </p:nvCxnSpPr>
        <p:spPr>
          <a:xfrm>
            <a:off x="642910" y="3714752"/>
            <a:ext cx="2638648" cy="46059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214546" y="385762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</a:t>
            </a:r>
            <a:r>
              <a:rPr lang="en-US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endParaRPr lang="ru-RU" sz="24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28662" y="3786190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</a:t>
            </a:r>
            <a:r>
              <a:rPr lang="en-US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ru-RU" sz="24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643570" y="3357562"/>
            <a:ext cx="2857520" cy="52322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 = 2 F</a:t>
            </a:r>
            <a:endParaRPr lang="ru-RU" sz="2800" b="1" dirty="0">
              <a:ln>
                <a:solidFill>
                  <a:srgbClr val="FFFF00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857752" y="4286256"/>
            <a:ext cx="4143404" cy="25545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Вывод.</a:t>
            </a:r>
          </a:p>
          <a:p>
            <a:pPr algn="ctr"/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Подвижный блок даёт выигрыш в силе </a:t>
            </a:r>
          </a:p>
          <a:p>
            <a:pPr algn="ctr"/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2 раза.</a:t>
            </a: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19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8" grpId="0" animBg="1"/>
      <p:bldP spid="14" grpId="0" animBg="1"/>
      <p:bldP spid="15" grpId="0" animBg="1"/>
      <p:bldP spid="23" grpId="0"/>
      <p:bldP spid="27" grpId="0"/>
      <p:bldP spid="28" grpId="0"/>
      <p:bldP spid="29" grpId="0"/>
      <p:bldP spid="30" grpId="0"/>
      <p:bldP spid="31" grpId="0"/>
      <p:bldP spid="32" grpId="0"/>
      <p:bldP spid="35" grpId="0" animBg="1"/>
      <p:bldP spid="37" grpId="0" animBg="1"/>
      <p:bldP spid="41" grpId="0"/>
      <p:bldP spid="42" grpId="0"/>
      <p:bldP spid="45" grpId="0" animBg="1"/>
      <p:bldP spid="4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600" b="1" cap="all" dirty="0" smtClean="0"/>
              <a:t>разминка</a:t>
            </a:r>
            <a:endParaRPr lang="ru-RU" sz="3600" b="1" cap="all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3200" dirty="0" smtClean="0"/>
              <a:t>Что такое неподвижный блок?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/>
              <a:t> </a:t>
            </a:r>
            <a:r>
              <a:rPr lang="ru-RU" sz="3200" dirty="0" smtClean="0"/>
              <a:t>Что такое подвижный блок?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/>
              <a:t> </a:t>
            </a:r>
            <a:r>
              <a:rPr lang="ru-RU" sz="3200" dirty="0" smtClean="0"/>
              <a:t>Какой выигрыш в силе дает неподвижный блок?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 smtClean="0"/>
              <a:t>Какой выигрыш в силе дает подвижный блок?</a:t>
            </a:r>
          </a:p>
        </p:txBody>
      </p:sp>
    </p:spTree>
    <p:extLst>
      <p:ext uri="{BB962C8B-B14F-4D97-AF65-F5344CB8AC3E}">
        <p14:creationId xmlns:p14="http://schemas.microsoft.com/office/powerpoint/2010/main" val="336351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6216" y="116632"/>
            <a:ext cx="7467600" cy="11247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Задание 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640960" cy="542121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Подвижный или неподвижный блоки изображены ?</a:t>
            </a:r>
          </a:p>
          <a:p>
            <a:pPr marL="0" indent="0" algn="ctr">
              <a:buNone/>
            </a:pPr>
            <a:endParaRPr lang="ru-RU" sz="2800" b="1" dirty="0"/>
          </a:p>
        </p:txBody>
      </p:sp>
      <p:pic>
        <p:nvPicPr>
          <p:cNvPr id="4" name="Picture 2" descr="C:\Documents and Settings\пк\Рабочий стол\Блоки\069.jpg"/>
          <p:cNvPicPr>
            <a:picLocks noChangeAspect="1" noChangeArrowheads="1"/>
          </p:cNvPicPr>
          <p:nvPr/>
        </p:nvPicPr>
        <p:blipFill>
          <a:blip r:embed="rId2" cstate="print"/>
          <a:srcRect b="11463"/>
          <a:stretch>
            <a:fillRect/>
          </a:stretch>
        </p:blipFill>
        <p:spPr bwMode="auto">
          <a:xfrm>
            <a:off x="1259632" y="3326118"/>
            <a:ext cx="3640384" cy="23660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5" name="Picture 3" descr="C:\Documents and Settings\пк\Рабочий стол\Блоки\067.jpg"/>
          <p:cNvPicPr>
            <a:picLocks noChangeAspect="1" noChangeArrowheads="1"/>
          </p:cNvPicPr>
          <p:nvPr/>
        </p:nvPicPr>
        <p:blipFill>
          <a:blip r:embed="rId3" cstate="print"/>
          <a:srcRect b="5745"/>
          <a:stretch>
            <a:fillRect/>
          </a:stretch>
        </p:blipFill>
        <p:spPr bwMode="auto">
          <a:xfrm>
            <a:off x="5580112" y="2564904"/>
            <a:ext cx="2995836" cy="38884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024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272" cy="136815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>                                                                                                       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Задание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Какую силу нужно приложить к блоку, чтобы поднять груз?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363272" cy="49891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                                   Дано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Р=600Н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Найти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</a:t>
            </a:r>
            <a:r>
              <a:rPr lang="en-US" dirty="0" smtClean="0"/>
              <a:t>F-</a:t>
            </a:r>
            <a:r>
              <a:rPr lang="ru-RU" dirty="0" smtClean="0"/>
              <a:t>?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Решение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Т  Так как перед нами подвижный блок,   то он дает выигрыш в силе в 2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раза, значит, </a:t>
            </a:r>
            <a:r>
              <a:rPr lang="en-US" dirty="0" smtClean="0"/>
              <a:t>F=P/2=300 H</a:t>
            </a:r>
            <a:r>
              <a:rPr lang="ru-RU" dirty="0" smtClean="0"/>
              <a:t>                             </a:t>
            </a:r>
            <a:endParaRPr lang="ru-RU" dirty="0"/>
          </a:p>
        </p:txBody>
      </p:sp>
      <p:pic>
        <p:nvPicPr>
          <p:cNvPr id="4" name="Picture 2" descr="C:\Documents and Settings\пк\Рабочий стол\Блоки\Pic_54,55,56.jpg"/>
          <p:cNvPicPr>
            <a:picLocks noChangeAspect="1" noChangeArrowheads="1"/>
          </p:cNvPicPr>
          <p:nvPr/>
        </p:nvPicPr>
        <p:blipFill>
          <a:blip r:embed="rId2" cstate="print"/>
          <a:srcRect l="28712" r="30349" b="17296"/>
          <a:stretch>
            <a:fillRect/>
          </a:stretch>
        </p:blipFill>
        <p:spPr bwMode="auto">
          <a:xfrm>
            <a:off x="467544" y="1484784"/>
            <a:ext cx="2818572" cy="473663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cxnSp>
        <p:nvCxnSpPr>
          <p:cNvPr id="6" name="Прямая со стрелкой 5"/>
          <p:cNvCxnSpPr/>
          <p:nvPr/>
        </p:nvCxnSpPr>
        <p:spPr>
          <a:xfrm flipV="1">
            <a:off x="2699792" y="2564904"/>
            <a:ext cx="0" cy="122413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051720" y="5157192"/>
            <a:ext cx="0" cy="14401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85984" y="2500306"/>
            <a:ext cx="28575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</a:t>
            </a:r>
            <a:endParaRPr lang="ru-RU" sz="2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12020" y="6040995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</a:t>
            </a:r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742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2571768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Подвижный блок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000364" y="142852"/>
            <a:ext cx="3357586" cy="971536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2800" b="1" cap="all" dirty="0" err="1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неПодвижный</a:t>
            </a:r>
            <a:r>
              <a:rPr lang="ru-RU" sz="2800" b="1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 блок</a:t>
            </a:r>
            <a:endParaRPr lang="ru-RU" sz="2800" b="1" cap="all" dirty="0">
              <a:solidFill>
                <a:srgbClr val="4E3B30"/>
              </a:solidFill>
              <a:effectLst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143638" y="3213892"/>
            <a:ext cx="6143668" cy="158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1071546"/>
            <a:ext cx="8786842" cy="158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3144034" y="3213892"/>
            <a:ext cx="6000792" cy="158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Заголовок 1"/>
          <p:cNvSpPr txBox="1">
            <a:spLocks/>
          </p:cNvSpPr>
          <p:nvPr/>
        </p:nvSpPr>
        <p:spPr>
          <a:xfrm>
            <a:off x="6357950" y="0"/>
            <a:ext cx="2357454" cy="971536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2800" b="1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Рычаг</a:t>
            </a:r>
            <a:endParaRPr lang="ru-RU" sz="2800" b="1" cap="all" dirty="0">
              <a:solidFill>
                <a:srgbClr val="4E3B30"/>
              </a:solidFill>
              <a:effectLst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0034" y="3500438"/>
            <a:ext cx="242889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= F ∙ S</a:t>
            </a:r>
            <a:endParaRPr lang="ru-RU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72264" y="2857496"/>
            <a:ext cx="242889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= F ∙ S</a:t>
            </a:r>
            <a:endParaRPr lang="ru-RU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0034" y="2928934"/>
            <a:ext cx="2428892" cy="523220"/>
          </a:xfrm>
          <a:prstGeom prst="rect">
            <a:avLst/>
          </a:prstGeom>
          <a:solidFill>
            <a:srgbClr val="B9EDFF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 ∙ h = F ∙ 2h</a:t>
            </a: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00100" y="1071546"/>
            <a:ext cx="785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0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800" b="1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43108" y="1071546"/>
            <a:ext cx="785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0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43042" y="128586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85786" y="2000240"/>
            <a:ext cx="785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2h</a:t>
            </a:r>
          </a:p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h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00166" y="214311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71670" y="2000240"/>
            <a:ext cx="785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</a:t>
            </a:r>
          </a:p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0034" y="4143380"/>
            <a:ext cx="242889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A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4795897"/>
            <a:ext cx="3143240" cy="206210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Не даёт выигрыш в работе.</a:t>
            </a:r>
          </a:p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Получая выигрыш в силе в 2 раза, проигрывают в 2 раза в пути</a:t>
            </a:r>
            <a:endParaRPr lang="ru-RU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714744" y="1142984"/>
            <a:ext cx="785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0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800" b="1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500826" y="1142984"/>
            <a:ext cx="785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0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800" b="1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29124" y="135729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143768" y="128586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357686" y="221455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572396" y="1142984"/>
            <a:ext cx="785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0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929190" y="1142984"/>
            <a:ext cx="785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0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857620" y="2000240"/>
            <a:ext cx="5715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</a:t>
            </a:r>
          </a:p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786314" y="2000240"/>
            <a:ext cx="785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</a:t>
            </a:r>
          </a:p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500430" y="2928934"/>
            <a:ext cx="2428892" cy="523220"/>
          </a:xfrm>
          <a:prstGeom prst="rect">
            <a:avLst/>
          </a:prstGeom>
          <a:solidFill>
            <a:srgbClr val="B9EDFF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 ∙ h = F ∙ h</a:t>
            </a: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500430" y="3500438"/>
            <a:ext cx="242889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A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572264" y="3571876"/>
            <a:ext cx="242889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A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215074" y="2143116"/>
            <a:ext cx="2786050" cy="523220"/>
          </a:xfrm>
          <a:prstGeom prst="rect">
            <a:avLst/>
          </a:prstGeom>
          <a:solidFill>
            <a:srgbClr val="B9EDFF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∙ S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F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∙ S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215074" y="4786322"/>
            <a:ext cx="2928926" cy="17859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Не даёт выигрыш в работе.</a:t>
            </a:r>
          </a:p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Получая выигрыш в силе, проигрывают в пути</a:t>
            </a:r>
            <a:endParaRPr lang="ru-RU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286116" y="4786322"/>
            <a:ext cx="2786082" cy="18158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Не даёт выигрыш в работе.</a:t>
            </a:r>
          </a:p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Пути одинаковы, силы одинаковы</a:t>
            </a:r>
            <a:endParaRPr lang="ru-RU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30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2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6" grpId="0"/>
      <p:bldP spid="19" grpId="0" animBg="1"/>
      <p:bldP spid="21" grpId="0" animBg="1"/>
      <p:bldP spid="22" grpId="0" animBg="1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1" grpId="0"/>
      <p:bldP spid="32" grpId="0"/>
      <p:bldP spid="33" grpId="0"/>
      <p:bldP spid="34" grpId="0"/>
      <p:bldP spid="35" grpId="0"/>
      <p:bldP spid="37" grpId="0"/>
      <p:bldP spid="38" grpId="0"/>
      <p:bldP spid="39" grpId="0"/>
      <p:bldP spid="40" grpId="0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459632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«Золотое правило» механики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357430"/>
            <a:ext cx="8686800" cy="287497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Во сколько раз выигрываем в силе, во столько раз проигрываем в расстоянии</a:t>
            </a:r>
            <a:endParaRPr lang="ru-RU" sz="36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10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256584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Груз какого веса груз можно поднять при помощи подвижного блока, прилагая силу 500 Н?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Прилагая силу 240 Н к одному концу рычага, поднят груз 1200 Н на высоту 5 см. 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Чему равен выигрыш в силе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Какова работа по перемещению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Получен ли выигрыш в работе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 сколько раз проиграно в расстоянии</a:t>
            </a:r>
          </a:p>
          <a:p>
            <a:pPr marL="514350" indent="-514350"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34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Параграф 59,60</a:t>
            </a:r>
          </a:p>
          <a:p>
            <a:pPr marL="0" indent="0">
              <a:buNone/>
            </a:pPr>
            <a:r>
              <a:rPr lang="ru-RU" dirty="0" smtClean="0"/>
              <a:t>Упражнение 31 (стр. 149)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748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РАЗМИНКА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6166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dirty="0" smtClean="0"/>
              <a:t>1. В каком из перечисленных явлений под действием силы совершается работа: </a:t>
            </a:r>
          </a:p>
          <a:p>
            <a:pPr marL="0" indent="0" algn="just">
              <a:buNone/>
            </a:pPr>
            <a:r>
              <a:rPr lang="ru-RU" sz="2400" dirty="0" smtClean="0"/>
              <a:t>А) на стол действует вес гири;</a:t>
            </a:r>
          </a:p>
          <a:p>
            <a:pPr marL="0" indent="0" algn="just">
              <a:buNone/>
            </a:pPr>
            <a:r>
              <a:rPr lang="ru-RU" sz="2400" dirty="0" smtClean="0"/>
              <a:t>Б)поршень выталкивается из цилиндра под действием силы давления газа;</a:t>
            </a:r>
          </a:p>
          <a:p>
            <a:pPr marL="0" indent="0" algn="just">
              <a:buNone/>
            </a:pPr>
            <a:r>
              <a:rPr lang="ru-RU" sz="2400" dirty="0" smtClean="0"/>
              <a:t>В) газ давит на стенки баллона.</a:t>
            </a:r>
          </a:p>
          <a:p>
            <a:pPr marL="0" indent="0" algn="just">
              <a:buNone/>
            </a:pPr>
            <a:r>
              <a:rPr lang="ru-RU" sz="2400" dirty="0" smtClean="0"/>
              <a:t>2. В каком из перечисленных ниже явлений сила тяжести совершает работу:</a:t>
            </a:r>
          </a:p>
          <a:p>
            <a:pPr marL="0" indent="0" algn="just">
              <a:buNone/>
            </a:pPr>
            <a:r>
              <a:rPr lang="ru-RU" sz="2400" dirty="0" smtClean="0"/>
              <a:t>А) шар катится по горизонтальной поверхности;</a:t>
            </a:r>
          </a:p>
          <a:p>
            <a:pPr marL="0" indent="0" algn="just">
              <a:buNone/>
            </a:pPr>
            <a:r>
              <a:rPr lang="ru-RU" sz="2400" dirty="0" smtClean="0"/>
              <a:t>Б) искусственный спутник Земли движется по круговой орбите;</a:t>
            </a:r>
          </a:p>
          <a:p>
            <a:pPr marL="0" indent="0" algn="just">
              <a:buNone/>
            </a:pPr>
            <a:r>
              <a:rPr lang="ru-RU" sz="2400" dirty="0" smtClean="0"/>
              <a:t>В) самолет снижается на посадку.</a:t>
            </a:r>
          </a:p>
          <a:p>
            <a:pPr marL="0" indent="0" algn="just">
              <a:buNone/>
            </a:pPr>
            <a:r>
              <a:rPr lang="ru-RU" sz="2400" dirty="0" smtClean="0"/>
              <a:t>3. Поставьте пропущенные буквы в формулы:</a:t>
            </a:r>
          </a:p>
          <a:p>
            <a:pPr marL="0" indent="0" algn="just">
              <a:buNone/>
            </a:pPr>
            <a:r>
              <a:rPr lang="ru-RU" sz="2400" dirty="0" smtClean="0"/>
              <a:t>А) А=</a:t>
            </a:r>
            <a:r>
              <a:rPr lang="en-US" sz="2400" dirty="0" smtClean="0"/>
              <a:t>F                    </a:t>
            </a:r>
            <a:r>
              <a:rPr lang="ru-RU" sz="2400" dirty="0" smtClean="0"/>
              <a:t>В) </a:t>
            </a:r>
            <a:r>
              <a:rPr lang="en-US" sz="2400" dirty="0" smtClean="0"/>
              <a:t>N=A</a:t>
            </a:r>
            <a:r>
              <a:rPr lang="ru-RU" sz="2400" dirty="0" smtClean="0"/>
              <a:t>/ </a:t>
            </a:r>
            <a:r>
              <a:rPr lang="en-US" sz="2400" dirty="0" smtClean="0"/>
              <a:t>                                </a:t>
            </a:r>
            <a:r>
              <a:rPr lang="ru-RU" sz="2400" dirty="0" smtClean="0"/>
              <a:t>Д) А=      </a:t>
            </a:r>
            <a:r>
              <a:rPr lang="en-US" sz="2400" dirty="0" smtClean="0"/>
              <a:t>S</a:t>
            </a:r>
          </a:p>
          <a:p>
            <a:pPr marL="0" indent="0" algn="just">
              <a:buNone/>
            </a:pPr>
            <a:r>
              <a:rPr lang="ru-RU" sz="2400" dirty="0" smtClean="0"/>
              <a:t>Б) </a:t>
            </a:r>
            <a:r>
              <a:rPr lang="en-US" sz="2400" dirty="0" smtClean="0"/>
              <a:t>N=   </a:t>
            </a:r>
            <a:r>
              <a:rPr lang="ru-RU" sz="2400" dirty="0" smtClean="0"/>
              <a:t>/</a:t>
            </a:r>
            <a:r>
              <a:rPr lang="en-US" sz="2400" dirty="0" smtClean="0"/>
              <a:t>t </a:t>
            </a:r>
            <a:r>
              <a:rPr lang="ru-RU" sz="2400" dirty="0" smtClean="0"/>
              <a:t>               Г)     </a:t>
            </a:r>
            <a:r>
              <a:rPr lang="en-US" sz="2400" dirty="0" smtClean="0"/>
              <a:t>=FS                                </a:t>
            </a:r>
            <a:r>
              <a:rPr lang="ru-RU" sz="2400" dirty="0" smtClean="0"/>
              <a:t>Е)    </a:t>
            </a:r>
            <a:r>
              <a:rPr lang="en-US" sz="2400" dirty="0" smtClean="0"/>
              <a:t>= A/</a:t>
            </a:r>
            <a:r>
              <a:rPr lang="en-US" sz="2400" dirty="0"/>
              <a:t>t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2055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56207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РАЗМИНКА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5" y="908720"/>
            <a:ext cx="7812856" cy="521744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4. Поставьте пропущенные единицы физических величин:</a:t>
            </a:r>
          </a:p>
          <a:p>
            <a:pPr marL="0" indent="0" algn="just">
              <a:buNone/>
            </a:pPr>
            <a:r>
              <a:rPr lang="ru-RU" dirty="0" smtClean="0"/>
              <a:t>А) </a:t>
            </a:r>
            <a:r>
              <a:rPr lang="ru-RU" dirty="0" err="1" smtClean="0"/>
              <a:t>Нм</a:t>
            </a:r>
            <a:r>
              <a:rPr lang="ru-RU" dirty="0" smtClean="0"/>
              <a:t>=                    Б) Вт=    /с               В) Дж=Н</a:t>
            </a:r>
          </a:p>
          <a:p>
            <a:pPr marL="0" indent="0" algn="just">
              <a:buNone/>
            </a:pPr>
            <a:r>
              <a:rPr lang="ru-RU" dirty="0" smtClean="0"/>
              <a:t>Г) Вт=Дж/               Д) Дж=    с              Е) Дж=     м</a:t>
            </a: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5. Рычаг –это</a:t>
            </a:r>
          </a:p>
          <a:p>
            <a:pPr marL="0" indent="0" algn="just">
              <a:buNone/>
            </a:pPr>
            <a:r>
              <a:rPr lang="ru-RU" dirty="0" smtClean="0"/>
              <a:t>6. Плечо силы-это</a:t>
            </a:r>
          </a:p>
          <a:p>
            <a:pPr marL="0" indent="0" algn="just">
              <a:buNone/>
            </a:pPr>
            <a:r>
              <a:rPr lang="ru-RU" dirty="0" smtClean="0"/>
              <a:t>7. Сформулируйте правило равновесия рычага</a:t>
            </a:r>
          </a:p>
          <a:p>
            <a:pPr marL="0" indent="0" algn="just">
              <a:buNone/>
            </a:pPr>
            <a:r>
              <a:rPr lang="ru-RU" dirty="0" smtClean="0"/>
              <a:t>8. </a:t>
            </a:r>
            <a:endParaRPr lang="ru-RU" dirty="0"/>
          </a:p>
        </p:txBody>
      </p:sp>
      <p:pic>
        <p:nvPicPr>
          <p:cNvPr id="4" name="Picture 2" descr="E:\08,10,08\Урок № 52 Простые механизмы.files\plecho6.jpg"/>
          <p:cNvPicPr>
            <a:picLocks noChangeAspect="1" noChangeArrowheads="1"/>
          </p:cNvPicPr>
          <p:nvPr/>
        </p:nvPicPr>
        <p:blipFill>
          <a:blip r:embed="rId2" cstate="print">
            <a:lum contrast="30000"/>
          </a:blip>
          <a:srcRect l="16406" t="51592" r="31696"/>
          <a:stretch>
            <a:fillRect/>
          </a:stretch>
        </p:blipFill>
        <p:spPr>
          <a:xfrm>
            <a:off x="1403648" y="4293096"/>
            <a:ext cx="2571768" cy="14401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057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467600" cy="56207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15214" y="836712"/>
            <a:ext cx="8291264" cy="56372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 smtClean="0"/>
              <a:t>Определите силу и выигрыш в силе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3" descr="C:\Documents and Settings\пк\Мои документы\Презентации к урокам\физика\рычаг_момент_силы\1 001.jpg"/>
          <p:cNvPicPr>
            <a:picLocks noChangeAspect="1" noChangeArrowheads="1"/>
          </p:cNvPicPr>
          <p:nvPr/>
        </p:nvPicPr>
        <p:blipFill>
          <a:blip r:embed="rId2" cstate="print"/>
          <a:srcRect t="8824" r="13795"/>
          <a:stretch>
            <a:fillRect/>
          </a:stretch>
        </p:blipFill>
        <p:spPr bwMode="auto">
          <a:xfrm>
            <a:off x="442241" y="1731428"/>
            <a:ext cx="3973319" cy="2057612"/>
          </a:xfrm>
          <a:prstGeom prst="rect">
            <a:avLst/>
          </a:prstGeom>
          <a:noFill/>
        </p:spPr>
      </p:pic>
      <p:pic>
        <p:nvPicPr>
          <p:cNvPr id="5" name="Picture 2" descr="C:\Documents and Settings\пк\Мои документы\Презентации к урокам\физика\рычаг_момент_силы\4.jpg"/>
          <p:cNvPicPr>
            <a:picLocks noChangeAspect="1" noChangeArrowheads="1"/>
          </p:cNvPicPr>
          <p:nvPr/>
        </p:nvPicPr>
        <p:blipFill>
          <a:blip r:embed="rId3" cstate="print"/>
          <a:srcRect l="8647" r="16416" b="10526"/>
          <a:stretch>
            <a:fillRect/>
          </a:stretch>
        </p:blipFill>
        <p:spPr bwMode="auto">
          <a:xfrm rot="5400000">
            <a:off x="5011476" y="3061532"/>
            <a:ext cx="2112324" cy="41434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8494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502" y="116631"/>
            <a:ext cx="7467600" cy="50680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Задача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         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Дано          СИ       Решение</a:t>
            </a:r>
          </a:p>
          <a:p>
            <a:pPr marL="0" indent="0">
              <a:buNone/>
            </a:pPr>
            <a:r>
              <a:rPr lang="ru-RU" dirty="0" smtClean="0"/>
              <a:t>ОА=30 см</a:t>
            </a:r>
            <a:r>
              <a:rPr lang="en-US" dirty="0" smtClean="0"/>
              <a:t>  </a:t>
            </a:r>
            <a:r>
              <a:rPr lang="ru-RU" dirty="0" smtClean="0"/>
              <a:t>0,3 м    Пусть ОА=</a:t>
            </a:r>
            <a:r>
              <a:rPr lang="en-US" dirty="0" smtClean="0"/>
              <a:t>L</a:t>
            </a:r>
            <a:r>
              <a:rPr lang="en-US" sz="2000" dirty="0" smtClean="0"/>
              <a:t>1</a:t>
            </a:r>
            <a:r>
              <a:rPr lang="ru-RU" sz="2000" dirty="0" smtClean="0"/>
              <a:t>     и     </a:t>
            </a:r>
            <a:r>
              <a:rPr lang="ru-RU" dirty="0" smtClean="0"/>
              <a:t>ОВ=</a:t>
            </a:r>
            <a:r>
              <a:rPr lang="en-US" dirty="0"/>
              <a:t> </a:t>
            </a:r>
            <a:r>
              <a:rPr lang="en-US" dirty="0" smtClean="0"/>
              <a:t>L</a:t>
            </a:r>
            <a:r>
              <a:rPr lang="ru-RU" sz="2000" dirty="0" smtClean="0"/>
              <a:t>2</a:t>
            </a: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ОВ=15 см  0,15 м   </a:t>
            </a:r>
          </a:p>
          <a:p>
            <a:pPr marL="0" indent="0">
              <a:buNone/>
            </a:pPr>
            <a:r>
              <a:rPr lang="en-US" dirty="0" smtClean="0"/>
              <a:t>F</a:t>
            </a:r>
            <a:r>
              <a:rPr lang="en-US" sz="2000" dirty="0" smtClean="0"/>
              <a:t>1</a:t>
            </a:r>
            <a:r>
              <a:rPr lang="en-US" sz="1800" dirty="0" smtClean="0"/>
              <a:t>=700 </a:t>
            </a:r>
            <a:r>
              <a:rPr lang="ru-RU" sz="1800" dirty="0" smtClean="0"/>
              <a:t>Н</a:t>
            </a:r>
          </a:p>
          <a:p>
            <a:pPr marL="0" indent="0">
              <a:buNone/>
            </a:pPr>
            <a:r>
              <a:rPr lang="ru-RU" sz="1800" dirty="0" smtClean="0"/>
              <a:t>Найти                                                   </a:t>
            </a:r>
            <a:r>
              <a:rPr lang="en-US" dirty="0" smtClean="0"/>
              <a:t>F</a:t>
            </a:r>
            <a:r>
              <a:rPr lang="en-US" sz="2000" dirty="0" smtClean="0"/>
              <a:t>1</a:t>
            </a:r>
            <a:r>
              <a:rPr lang="en-US" dirty="0" smtClean="0">
                <a:solidFill>
                  <a:prstClr val="black"/>
                </a:solidFill>
              </a:rPr>
              <a:t> L</a:t>
            </a:r>
            <a:r>
              <a:rPr lang="en-US" sz="2000" dirty="0" smtClean="0">
                <a:solidFill>
                  <a:prstClr val="black"/>
                </a:solidFill>
              </a:rPr>
              <a:t>1=</a:t>
            </a:r>
            <a:r>
              <a:rPr lang="en-US" dirty="0" smtClean="0">
                <a:solidFill>
                  <a:prstClr val="black"/>
                </a:solidFill>
              </a:rPr>
              <a:t>P</a:t>
            </a:r>
            <a:r>
              <a:rPr lang="en-US" sz="2000" dirty="0" smtClean="0">
                <a:solidFill>
                  <a:prstClr val="black"/>
                </a:solidFill>
              </a:rPr>
              <a:t>2</a:t>
            </a:r>
            <a:r>
              <a:rPr lang="en-US" dirty="0">
                <a:solidFill>
                  <a:prstClr val="black"/>
                </a:solidFill>
              </a:rPr>
              <a:t> L</a:t>
            </a:r>
            <a:r>
              <a:rPr lang="ru-RU" sz="2000" dirty="0" smtClean="0">
                <a:solidFill>
                  <a:prstClr val="black"/>
                </a:solidFill>
              </a:rPr>
              <a:t>2</a:t>
            </a:r>
            <a:r>
              <a:rPr lang="en-US" sz="2000" dirty="0" smtClean="0">
                <a:solidFill>
                  <a:prstClr val="black"/>
                </a:solidFill>
              </a:rPr>
              <a:t>   </a:t>
            </a:r>
            <a:r>
              <a:rPr lang="en-US" dirty="0" smtClean="0">
                <a:solidFill>
                  <a:prstClr val="black"/>
                </a:solidFill>
              </a:rPr>
              <a:t>700•0,3=P</a:t>
            </a:r>
            <a:r>
              <a:rPr lang="en-US" sz="2000" dirty="0" smtClean="0">
                <a:solidFill>
                  <a:prstClr val="black"/>
                </a:solidFill>
              </a:rPr>
              <a:t>2</a:t>
            </a:r>
            <a:r>
              <a:rPr lang="en-US" dirty="0" smtClean="0">
                <a:solidFill>
                  <a:prstClr val="black"/>
                </a:solidFill>
              </a:rPr>
              <a:t>•0,15</a:t>
            </a:r>
            <a:endParaRPr lang="ru-RU" dirty="0" smtClean="0"/>
          </a:p>
          <a:p>
            <a:pPr marL="0" indent="0">
              <a:buNone/>
            </a:pPr>
            <a:r>
              <a:rPr lang="en-US" sz="2400" dirty="0" smtClean="0"/>
              <a:t>P-</a:t>
            </a:r>
            <a:r>
              <a:rPr lang="ru-RU" sz="2400" dirty="0" smtClean="0"/>
              <a:t>?</a:t>
            </a:r>
            <a:r>
              <a:rPr lang="en-US" sz="2400" dirty="0" smtClean="0"/>
              <a:t>                    </a:t>
            </a:r>
            <a:r>
              <a:rPr lang="ru-RU" sz="2400" dirty="0" smtClean="0"/>
              <a:t>       </a:t>
            </a:r>
            <a:r>
              <a:rPr lang="en-US" sz="2400" dirty="0" smtClean="0"/>
              <a:t>                         </a:t>
            </a:r>
            <a:r>
              <a:rPr lang="en-US" dirty="0" smtClean="0"/>
              <a:t>P</a:t>
            </a:r>
            <a:r>
              <a:rPr lang="en-US" sz="1800" dirty="0" smtClean="0"/>
              <a:t>2</a:t>
            </a:r>
            <a:r>
              <a:rPr lang="en-US" dirty="0" smtClean="0"/>
              <a:t> =1400</a:t>
            </a:r>
            <a:r>
              <a:rPr lang="ru-RU" dirty="0" smtClean="0"/>
              <a:t>Н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Выигрыш в силе Р</a:t>
            </a:r>
            <a:r>
              <a:rPr lang="ru-RU" sz="2000" dirty="0" smtClean="0"/>
              <a:t>2</a:t>
            </a:r>
            <a:r>
              <a:rPr lang="en-US" dirty="0" smtClean="0"/>
              <a:t> </a:t>
            </a:r>
            <a:r>
              <a:rPr lang="ru-RU" dirty="0" smtClean="0"/>
              <a:t>/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Documents and Settings\пк\Мои документы\Презентации к урокам\физика\рычаг_момент_силы\1 001.jpg"/>
          <p:cNvPicPr>
            <a:picLocks noChangeAspect="1" noChangeArrowheads="1"/>
          </p:cNvPicPr>
          <p:nvPr/>
        </p:nvPicPr>
        <p:blipFill>
          <a:blip r:embed="rId2" cstate="print"/>
          <a:srcRect l="6100" t="5882" r="19172"/>
          <a:stretch>
            <a:fillRect/>
          </a:stretch>
        </p:blipFill>
        <p:spPr bwMode="auto">
          <a:xfrm>
            <a:off x="365862" y="818265"/>
            <a:ext cx="3500462" cy="2199879"/>
          </a:xfrm>
          <a:prstGeom prst="rect">
            <a:avLst/>
          </a:prstGeom>
          <a:noFill/>
        </p:spPr>
      </p:pic>
      <p:sp>
        <p:nvSpPr>
          <p:cNvPr id="12" name="WordArt 7"/>
          <p:cNvSpPr>
            <a:spLocks noChangeArrowheads="1" noChangeShapeType="1" noTextEdit="1"/>
          </p:cNvSpPr>
          <p:nvPr/>
        </p:nvSpPr>
        <p:spPr bwMode="auto">
          <a:xfrm>
            <a:off x="857225" y="428604"/>
            <a:ext cx="307394" cy="3896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F</a:t>
            </a:r>
            <a:r>
              <a:rPr lang="ru-RU" sz="2000" b="1" kern="1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1</a:t>
            </a:r>
            <a:endParaRPr lang="ru-RU" sz="3600" b="1" kern="1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13" name="WordArt 7"/>
          <p:cNvSpPr>
            <a:spLocks noChangeArrowheads="1" noChangeShapeType="1" noTextEdit="1"/>
          </p:cNvSpPr>
          <p:nvPr/>
        </p:nvSpPr>
        <p:spPr bwMode="auto">
          <a:xfrm>
            <a:off x="1003115" y="1803668"/>
            <a:ext cx="323007" cy="3896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А</a:t>
            </a:r>
            <a:endParaRPr lang="ru-RU" sz="3600" b="1" kern="1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14" name="WordArt 7"/>
          <p:cNvSpPr>
            <a:spLocks noChangeArrowheads="1" noChangeShapeType="1" noTextEdit="1"/>
          </p:cNvSpPr>
          <p:nvPr/>
        </p:nvSpPr>
        <p:spPr bwMode="auto">
          <a:xfrm>
            <a:off x="2987824" y="1628800"/>
            <a:ext cx="504056" cy="56453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1754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О</a:t>
            </a:r>
            <a:endParaRPr lang="ru-RU" sz="3600" b="1" kern="1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15" name="WordArt 7"/>
          <p:cNvSpPr>
            <a:spLocks noChangeArrowheads="1" noChangeShapeType="1" noTextEdit="1"/>
          </p:cNvSpPr>
          <p:nvPr/>
        </p:nvSpPr>
        <p:spPr bwMode="auto">
          <a:xfrm rot="10800000" flipH="1" flipV="1">
            <a:off x="2017616" y="1628800"/>
            <a:ext cx="538160" cy="56452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kern="1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flipV="1">
            <a:off x="1326122" y="1052736"/>
            <a:ext cx="0" cy="750933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286695" y="1628800"/>
            <a:ext cx="0" cy="140930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2017615" y="3573016"/>
            <a:ext cx="0" cy="2376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059832" y="3573016"/>
            <a:ext cx="0" cy="2376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E:\08,10,08\Урок № 52 Простые механизмы.files\plecho6.jpg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l="16406" t="51592" r="31696"/>
          <a:stretch>
            <a:fillRect/>
          </a:stretch>
        </p:blipFill>
        <p:spPr>
          <a:xfrm>
            <a:off x="3239852" y="4221088"/>
            <a:ext cx="1764196" cy="828092"/>
          </a:xfrm>
          <a:prstGeom prst="rect">
            <a:avLst/>
          </a:prstGeom>
          <a:noFill/>
        </p:spPr>
      </p:pic>
      <p:sp>
        <p:nvSpPr>
          <p:cNvPr id="18" name="WordArt 7"/>
          <p:cNvSpPr>
            <a:spLocks noChangeArrowheads="1" noChangeShapeType="1" noTextEdit="1"/>
          </p:cNvSpPr>
          <p:nvPr/>
        </p:nvSpPr>
        <p:spPr bwMode="auto">
          <a:xfrm>
            <a:off x="2394272" y="2628482"/>
            <a:ext cx="323007" cy="3896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Р</a:t>
            </a:r>
            <a:endParaRPr lang="ru-RU" sz="3600" b="1" kern="1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20" name="WordArt 7"/>
          <p:cNvSpPr>
            <a:spLocks noChangeArrowheads="1" noChangeShapeType="1" noTextEdit="1"/>
          </p:cNvSpPr>
          <p:nvPr/>
        </p:nvSpPr>
        <p:spPr bwMode="auto">
          <a:xfrm>
            <a:off x="1155515" y="1956068"/>
            <a:ext cx="323007" cy="3896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22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3657600" cy="15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3995936" y="620688"/>
            <a:ext cx="4464496" cy="59046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Дано         СИ</a:t>
            </a:r>
          </a:p>
          <a:p>
            <a:pPr marL="0" indent="0">
              <a:buNone/>
            </a:pPr>
            <a:r>
              <a:rPr lang="en-US" dirty="0" smtClean="0"/>
              <a:t>L</a:t>
            </a:r>
            <a:r>
              <a:rPr lang="en-US" sz="2000" dirty="0" smtClean="0"/>
              <a:t>1=</a:t>
            </a:r>
            <a:r>
              <a:rPr lang="en-US" dirty="0" smtClean="0"/>
              <a:t>10 </a:t>
            </a:r>
            <a:r>
              <a:rPr lang="ru-RU" dirty="0" smtClean="0"/>
              <a:t>см     0,1 м</a:t>
            </a:r>
          </a:p>
          <a:p>
            <a:pPr marL="0" indent="0">
              <a:buNone/>
            </a:pPr>
            <a:r>
              <a:rPr lang="en-US" dirty="0" smtClean="0"/>
              <a:t>L</a:t>
            </a:r>
            <a:r>
              <a:rPr lang="en-US" sz="1800" dirty="0" smtClean="0"/>
              <a:t>2 =</a:t>
            </a:r>
            <a:r>
              <a:rPr lang="en-US" dirty="0" smtClean="0"/>
              <a:t>12 </a:t>
            </a:r>
            <a:r>
              <a:rPr lang="ru-RU" dirty="0" smtClean="0"/>
              <a:t>см     0,12 м</a:t>
            </a:r>
          </a:p>
          <a:p>
            <a:pPr marL="0" indent="0">
              <a:buNone/>
            </a:pPr>
            <a:r>
              <a:rPr lang="en-US" dirty="0" smtClean="0"/>
              <a:t>F=600 H</a:t>
            </a:r>
          </a:p>
          <a:p>
            <a:pPr marL="0" indent="0">
              <a:buNone/>
            </a:pPr>
            <a:r>
              <a:rPr lang="ru-RU" dirty="0" smtClean="0"/>
              <a:t>Найти:</a:t>
            </a:r>
          </a:p>
          <a:p>
            <a:pPr marL="0" indent="0">
              <a:buNone/>
            </a:pPr>
            <a:r>
              <a:rPr lang="en-US" dirty="0" smtClean="0"/>
              <a:t>P</a:t>
            </a:r>
            <a:r>
              <a:rPr lang="ru-RU" dirty="0" smtClean="0"/>
              <a:t>- ?</a:t>
            </a:r>
          </a:p>
          <a:p>
            <a:pPr marL="0" indent="0">
              <a:buNone/>
            </a:pPr>
            <a:r>
              <a:rPr lang="ru-RU" dirty="0" smtClean="0"/>
              <a:t>Решение.</a:t>
            </a:r>
          </a:p>
          <a:p>
            <a:pPr marL="0" indent="0">
              <a:buNone/>
            </a:pPr>
            <a:r>
              <a:rPr lang="ru-RU" dirty="0" smtClean="0"/>
              <a:t>                       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600•0,12=Р•0,1</a:t>
            </a:r>
          </a:p>
          <a:p>
            <a:pPr marL="0" indent="0">
              <a:buNone/>
            </a:pPr>
            <a:r>
              <a:rPr lang="ru-RU" dirty="0" smtClean="0"/>
              <a:t>Р=720 Н</a:t>
            </a:r>
          </a:p>
          <a:p>
            <a:pPr marL="0" indent="0">
              <a:buNone/>
            </a:pPr>
            <a:r>
              <a:rPr lang="ru-RU" dirty="0" smtClean="0"/>
              <a:t>Выигрыш в силе  720/600=1,2</a:t>
            </a:r>
            <a:endParaRPr lang="ru-RU" dirty="0"/>
          </a:p>
        </p:txBody>
      </p:sp>
      <p:pic>
        <p:nvPicPr>
          <p:cNvPr id="8" name="Picture 2" descr="E:\08,10,08\Урок № 52 Простые механизмы.files\plecho6.jpg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l="16406" t="51592" r="31696"/>
          <a:stretch>
            <a:fillRect/>
          </a:stretch>
        </p:blipFill>
        <p:spPr>
          <a:xfrm>
            <a:off x="5868144" y="3240713"/>
            <a:ext cx="2089270" cy="10001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4025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блок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3970784" cy="32403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КОЛЕСО С ЖЕЛОБОМ, УКРЕПЛЕННОЕ В ОБОЙМЕ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4" descr="C:\Documents and Settings\пк\Рабочий стол\Блоки\Pic_54,55,56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 r="68421" b="35182"/>
          <a:stretch>
            <a:fillRect/>
          </a:stretch>
        </p:blipFill>
        <p:spPr bwMode="auto">
          <a:xfrm>
            <a:off x="5410366" y="1556792"/>
            <a:ext cx="2618018" cy="41764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410866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6356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блок</a:t>
            </a:r>
            <a:endParaRPr lang="ru-RU" sz="40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3657600" cy="10313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неподвижный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>
          <a:xfrm>
            <a:off x="4932040" y="1268760"/>
            <a:ext cx="3744416" cy="9593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подвижный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395536" y="2708920"/>
            <a:ext cx="3960440" cy="34251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/>
              <a:t>Это блок</a:t>
            </a:r>
            <a:r>
              <a:rPr lang="ru-RU" sz="3200" b="1" dirty="0" smtClean="0"/>
              <a:t>, ось </a:t>
            </a:r>
            <a:r>
              <a:rPr lang="ru-RU" sz="3200" b="1" dirty="0"/>
              <a:t>которого закреплена и не поднимается и не опускается вместе с грузом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half" idx="4"/>
          </p:nvPr>
        </p:nvSpPr>
        <p:spPr>
          <a:xfrm>
            <a:off x="4953000" y="2708920"/>
            <a:ext cx="3733800" cy="34251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/>
              <a:t>Это блок, ось которого поднимается и опускается вместе с грузом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2987824" y="899530"/>
            <a:ext cx="792088" cy="2520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788024" y="899530"/>
            <a:ext cx="720080" cy="331781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45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Неподвижный блок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 rot="5400000">
            <a:off x="2536016" y="2607464"/>
            <a:ext cx="2071702" cy="142877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214546" y="2357430"/>
            <a:ext cx="2714644" cy="2786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71736" y="1428736"/>
            <a:ext cx="2000264" cy="214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3911993" y="4731949"/>
            <a:ext cx="2035983" cy="1588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Арка 12"/>
          <p:cNvSpPr/>
          <p:nvPr/>
        </p:nvSpPr>
        <p:spPr>
          <a:xfrm>
            <a:off x="2214546" y="2357430"/>
            <a:ext cx="2714644" cy="2786082"/>
          </a:xfrm>
          <a:prstGeom prst="blockArc">
            <a:avLst>
              <a:gd name="adj1" fmla="val 10827354"/>
              <a:gd name="adj2" fmla="val 0"/>
              <a:gd name="adj3" fmla="val 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1197348" y="4731949"/>
            <a:ext cx="2035983" cy="1588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Багетная рамка 14"/>
          <p:cNvSpPr/>
          <p:nvPr/>
        </p:nvSpPr>
        <p:spPr>
          <a:xfrm>
            <a:off x="1428728" y="5572140"/>
            <a:ext cx="1571636" cy="928694"/>
          </a:xfrm>
          <a:prstGeom prst="beve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072066" y="3286124"/>
            <a:ext cx="6030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</a:t>
            </a:r>
            <a:endParaRPr lang="ru-RU" sz="54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357290" y="3143248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</a:t>
            </a:r>
            <a:endParaRPr lang="ru-RU" sz="54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86116" y="3857628"/>
            <a:ext cx="6222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endParaRPr lang="ru-RU" sz="54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000628" y="5643578"/>
            <a:ext cx="7777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</a:t>
            </a:r>
            <a:r>
              <a:rPr lang="en-US" sz="3200" b="1" cap="none" spc="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ru-RU" sz="54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214942" y="5143512"/>
            <a:ext cx="35719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→</a:t>
            </a:r>
            <a:endParaRPr lang="ru-RU" sz="54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357422" y="5072074"/>
            <a:ext cx="5000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→</a:t>
            </a:r>
            <a:endParaRPr lang="ru-RU" sz="54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285984" y="5643578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</a:t>
            </a:r>
            <a:endParaRPr lang="ru-RU" sz="54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rot="10800000" flipH="1">
            <a:off x="2214546" y="3714752"/>
            <a:ext cx="2714644" cy="1588"/>
          </a:xfrm>
          <a:prstGeom prst="line">
            <a:avLst/>
          </a:prstGeom>
          <a:ln w="76200">
            <a:solidFill>
              <a:srgbClr val="CA06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1108051" y="4892685"/>
            <a:ext cx="2214578" cy="1588"/>
          </a:xfrm>
          <a:prstGeom prst="straightConnector1">
            <a:avLst/>
          </a:prstGeom>
          <a:ln w="76200">
            <a:solidFill>
              <a:srgbClr val="7030A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3822695" y="4892685"/>
            <a:ext cx="2214578" cy="1588"/>
          </a:xfrm>
          <a:prstGeom prst="straightConnector1">
            <a:avLst/>
          </a:prstGeom>
          <a:ln w="76200">
            <a:solidFill>
              <a:srgbClr val="7030A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2143108" y="3571876"/>
            <a:ext cx="1428760" cy="1588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3571868" y="3571876"/>
            <a:ext cx="1428760" cy="1588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643174" y="292893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</a:t>
            </a:r>
            <a:r>
              <a:rPr lang="en-US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ru-RU" sz="28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000496" y="292893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</a:t>
            </a:r>
            <a:r>
              <a:rPr lang="en-US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ru-RU" sz="28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286380" y="285728"/>
            <a:ext cx="3714744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Условие равновесия:</a:t>
            </a:r>
            <a:endParaRPr lang="en-US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" name="Picture 2" descr="E:\08,10,08\Урок № 52 Простые механизмы.files\plecho6.jpg"/>
          <p:cNvPicPr>
            <a:picLocks noChangeAspect="1" noChangeArrowheads="1"/>
          </p:cNvPicPr>
          <p:nvPr/>
        </p:nvPicPr>
        <p:blipFill>
          <a:blip r:embed="rId2" cstate="print">
            <a:lum contrast="30000"/>
          </a:blip>
          <a:srcRect l="15445" t="52113" r="35031"/>
          <a:stretch>
            <a:fillRect/>
          </a:stretch>
        </p:blipFill>
        <p:spPr>
          <a:xfrm>
            <a:off x="6215074" y="857232"/>
            <a:ext cx="2357454" cy="121444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sp>
        <p:nvSpPr>
          <p:cNvPr id="42" name="TextBox 41"/>
          <p:cNvSpPr txBox="1"/>
          <p:nvPr/>
        </p:nvSpPr>
        <p:spPr>
          <a:xfrm>
            <a:off x="6215074" y="2143116"/>
            <a:ext cx="2357454" cy="107721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ОА=ОВ</a:t>
            </a:r>
          </a:p>
          <a:p>
            <a:pPr algn="ctr"/>
            <a:r>
              <a:rPr lang="en-US" sz="32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n-US" sz="24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2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=L</a:t>
            </a:r>
            <a:r>
              <a:rPr lang="en-US" sz="24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b="1" dirty="0">
              <a:ln>
                <a:solidFill>
                  <a:srgbClr val="FFFF00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84168" y="3286124"/>
            <a:ext cx="2357454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P=F</a:t>
            </a:r>
            <a:r>
              <a:rPr lang="ru-RU" sz="32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b="1" dirty="0">
              <a:ln>
                <a:solidFill>
                  <a:srgbClr val="FFFF00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929322" y="4071943"/>
            <a:ext cx="3214678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Вывод: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Неподвижный блок не даёт выигрыш в силе.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Меняет направление действия силы.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54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build="p" animBg="1"/>
      <p:bldP spid="5" grpId="0" animBg="1"/>
      <p:bldP spid="13" grpId="0" animBg="1"/>
      <p:bldP spid="15" grpId="0" animBg="1"/>
      <p:bldP spid="19" grpId="0"/>
      <p:bldP spid="20" grpId="0"/>
      <p:bldP spid="21" grpId="0"/>
      <p:bldP spid="23" grpId="0"/>
      <p:bldP spid="24" grpId="0"/>
      <p:bldP spid="25" grpId="0"/>
      <p:bldP spid="26" grpId="0"/>
      <p:bldP spid="38" grpId="0"/>
      <p:bldP spid="39" grpId="0"/>
      <p:bldP spid="40" grpId="0" animBg="1"/>
      <p:bldP spid="43" grpId="0" animBg="1"/>
      <p:bldP spid="4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157</TotalTime>
  <Words>646</Words>
  <Application>Microsoft Office PowerPoint</Application>
  <PresentationFormat>Экран (4:3)</PresentationFormat>
  <Paragraphs>168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Трек</vt:lpstr>
      <vt:lpstr>Справедливость</vt:lpstr>
      <vt:lpstr>БЛОКИ.  «ЗОЛОТОЕ ПРАВИЛО МЕХАНИКИ»</vt:lpstr>
      <vt:lpstr>РАЗМИНКА</vt:lpstr>
      <vt:lpstr>РАЗМИНКА</vt:lpstr>
      <vt:lpstr>Задание</vt:lpstr>
      <vt:lpstr>Задача</vt:lpstr>
      <vt:lpstr>Презентация PowerPoint</vt:lpstr>
      <vt:lpstr>блок</vt:lpstr>
      <vt:lpstr>блок</vt:lpstr>
      <vt:lpstr>Неподвижный блок</vt:lpstr>
      <vt:lpstr>Подвижный блок</vt:lpstr>
      <vt:lpstr>разминка</vt:lpstr>
      <vt:lpstr> Задание  </vt:lpstr>
      <vt:lpstr>                                                                                                                     Задание Какую силу нужно приложить к блоку, чтобы поднять груз?  </vt:lpstr>
      <vt:lpstr>Подвижный блок</vt:lpstr>
      <vt:lpstr>«Золотое правило» механики</vt:lpstr>
      <vt:lpstr>Задание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БЛОКИ. «ЗОЛОТОЕ ПРАВИЛО МЕХАНИКИ»</dc:title>
  <dc:creator>1</dc:creator>
  <cp:lastModifiedBy>1</cp:lastModifiedBy>
  <cp:revision>17</cp:revision>
  <dcterms:created xsi:type="dcterms:W3CDTF">2014-03-30T11:25:10Z</dcterms:created>
  <dcterms:modified xsi:type="dcterms:W3CDTF">2014-03-30T14:13:21Z</dcterms:modified>
</cp:coreProperties>
</file>