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8" r:id="rId6"/>
    <p:sldId id="270" r:id="rId7"/>
    <p:sldId id="269" r:id="rId8"/>
    <p:sldId id="271" r:id="rId9"/>
    <p:sldId id="272" r:id="rId10"/>
    <p:sldId id="262" r:id="rId11"/>
    <p:sldId id="261" r:id="rId12"/>
    <p:sldId id="273" r:id="rId13"/>
    <p:sldId id="274" r:id="rId14"/>
    <p:sldId id="263" r:id="rId15"/>
    <p:sldId id="265" r:id="rId16"/>
    <p:sldId id="266" r:id="rId17"/>
    <p:sldId id="267" r:id="rId18"/>
    <p:sldId id="275" r:id="rId19"/>
    <p:sldId id="276"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5437BB-0589-4E31-A5B1-7654120DD233}" type="datetimeFigureOut">
              <a:rPr lang="ru-RU" smtClean="0"/>
              <a:t>18.09.2012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808AAA-5AF2-4F46-928F-9A191C4A754D}"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437BB-0589-4E31-A5B1-7654120DD233}" type="datetimeFigureOut">
              <a:rPr lang="ru-RU" smtClean="0"/>
              <a:t>18.09.2012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08AAA-5AF2-4F46-928F-9A191C4A754D}"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14488"/>
            <a:ext cx="7772400" cy="2171714"/>
          </a:xfrm>
        </p:spPr>
        <p:txBody>
          <a:bodyPr>
            <a:normAutofit/>
          </a:bodyPr>
          <a:lstStyle/>
          <a:p>
            <a:r>
              <a:rPr lang="ru-RU" b="1" cap="all" dirty="0">
                <a:solidFill>
                  <a:srgbClr val="FFFF00"/>
                </a:solidFill>
                <a:latin typeface="Times New Roman" pitchFamily="18" charset="0"/>
                <a:cs typeface="Times New Roman" pitchFamily="18" charset="0"/>
              </a:rPr>
              <a:t>МОШЕННИЧЕСТВО НА </a:t>
            </a:r>
            <a:r>
              <a:rPr lang="ru-RU" b="1" cap="all" dirty="0" smtClean="0">
                <a:solidFill>
                  <a:srgbClr val="FFFF00"/>
                </a:solidFill>
                <a:latin typeface="Times New Roman" pitchFamily="18" charset="0"/>
                <a:cs typeface="Times New Roman" pitchFamily="18" charset="0"/>
              </a:rPr>
              <a:t>ФИНАНСОВЫХ РЫНКАХ</a:t>
            </a:r>
            <a:r>
              <a:rPr lang="ru-RU" dirty="0"/>
              <a:t/>
            </a:r>
            <a:br>
              <a:rPr lang="ru-RU" dirty="0"/>
            </a:br>
            <a:endParaRPr lang="ru-RU" dirty="0"/>
          </a:p>
        </p:txBody>
      </p:sp>
      <p:sp>
        <p:nvSpPr>
          <p:cNvPr id="3" name="Подзаголовок 2"/>
          <p:cNvSpPr>
            <a:spLocks noGrp="1"/>
          </p:cNvSpPr>
          <p:nvPr>
            <p:ph type="subTitle" idx="1"/>
          </p:nvPr>
        </p:nvSpPr>
        <p:spPr>
          <a:xfrm>
            <a:off x="1035819" y="5429264"/>
            <a:ext cx="7072362" cy="1214446"/>
          </a:xfrm>
        </p:spPr>
        <p:txBody>
          <a:bodyPr>
            <a:normAutofit fontScale="92500" lnSpcReduction="20000"/>
          </a:bodyPr>
          <a:lstStyle/>
          <a:p>
            <a:r>
              <a:rPr lang="ru-RU" b="1" dirty="0" smtClean="0">
                <a:solidFill>
                  <a:srgbClr val="FFFF00"/>
                </a:solidFill>
                <a:latin typeface="Times New Roman" pitchFamily="18" charset="0"/>
                <a:cs typeface="Times New Roman" pitchFamily="18" charset="0"/>
              </a:rPr>
              <a:t>Лукьянова М.В. директор ,учитель истории и обществознания МБОУ Зимовниковской СОШ №1</a:t>
            </a:r>
            <a:endParaRPr lang="ru-RU" b="1" dirty="0">
              <a:solidFill>
                <a:srgbClr val="FFFF00"/>
              </a:solidFill>
              <a:latin typeface="Times New Roman" pitchFamily="18" charset="0"/>
              <a:cs typeface="Times New Roman" pitchFamily="18" charset="0"/>
            </a:endParaRPr>
          </a:p>
        </p:txBody>
      </p:sp>
      <p:pic>
        <p:nvPicPr>
          <p:cNvPr id="1026" name="Picture 2" descr="C:\Users\User\AppData\Local\Microsoft\Windows\Temporary Internet Files\Content.IE5\9WRIYGMI\MC900441529[1].wmf"/>
          <p:cNvPicPr>
            <a:picLocks noChangeAspect="1" noChangeArrowheads="1"/>
          </p:cNvPicPr>
          <p:nvPr/>
        </p:nvPicPr>
        <p:blipFill>
          <a:blip r:embed="rId2"/>
          <a:srcRect/>
          <a:stretch>
            <a:fillRect/>
          </a:stretch>
        </p:blipFill>
        <p:spPr bwMode="auto">
          <a:xfrm>
            <a:off x="0" y="0"/>
            <a:ext cx="1841500" cy="1644650"/>
          </a:xfrm>
          <a:prstGeom prst="rect">
            <a:avLst/>
          </a:prstGeom>
          <a:noFill/>
        </p:spPr>
      </p:pic>
      <p:pic>
        <p:nvPicPr>
          <p:cNvPr id="1027" name="Picture 3" descr="C:\Users\User\AppData\Local\Microsoft\Windows\Temporary Internet Files\Content.IE5\S56QJ3U7\MC900440391[1].png"/>
          <p:cNvPicPr>
            <a:picLocks noChangeAspect="1" noChangeArrowheads="1"/>
          </p:cNvPicPr>
          <p:nvPr/>
        </p:nvPicPr>
        <p:blipFill>
          <a:blip r:embed="rId3"/>
          <a:srcRect/>
          <a:stretch>
            <a:fillRect/>
          </a:stretch>
        </p:blipFill>
        <p:spPr bwMode="auto">
          <a:xfrm>
            <a:off x="3643322" y="3429000"/>
            <a:ext cx="1857356" cy="1857356"/>
          </a:xfrm>
          <a:prstGeom prst="rect">
            <a:avLst/>
          </a:prstGeom>
          <a:noFill/>
        </p:spPr>
      </p:pic>
      <p:pic>
        <p:nvPicPr>
          <p:cNvPr id="1028" name="Picture 4" descr="C:\Users\User\AppData\Local\Microsoft\Windows\Temporary Internet Files\Content.IE5\9WRIYGMI\MC900439847[1].wmf"/>
          <p:cNvPicPr>
            <a:picLocks noChangeAspect="1" noChangeArrowheads="1"/>
          </p:cNvPicPr>
          <p:nvPr/>
        </p:nvPicPr>
        <p:blipFill>
          <a:blip r:embed="rId4"/>
          <a:srcRect/>
          <a:stretch>
            <a:fillRect/>
          </a:stretch>
        </p:blipFill>
        <p:spPr bwMode="auto">
          <a:xfrm>
            <a:off x="3536950" y="357166"/>
            <a:ext cx="2070100" cy="1301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Microsoft\Windows\Temporary Internet Files\Content.IE5\S56QJ3U7\MP900385427[1].jpg"/>
          <p:cNvPicPr>
            <a:picLocks noChangeAspect="1" noChangeArrowheads="1"/>
          </p:cNvPicPr>
          <p:nvPr/>
        </p:nvPicPr>
        <p:blipFill>
          <a:blip r:embed="rId2"/>
          <a:srcRect/>
          <a:stretch>
            <a:fillRect/>
          </a:stretch>
        </p:blipFill>
        <p:spPr bwMode="auto">
          <a:xfrm>
            <a:off x="2689106" y="792949"/>
            <a:ext cx="3765787" cy="5272102"/>
          </a:xfrm>
          <a:prstGeom prst="rect">
            <a:avLst/>
          </a:prstGeom>
          <a:noFill/>
        </p:spPr>
      </p:pic>
      <p:pic>
        <p:nvPicPr>
          <p:cNvPr id="3" name="Picture 3" descr="C:\Users\User\AppData\Local\Microsoft\Windows\Temporary Internet Files\Content.IE5\O7IPHJ1P\MP900385343[1].jpg"/>
          <p:cNvPicPr>
            <a:picLocks noChangeAspect="1" noChangeArrowheads="1"/>
          </p:cNvPicPr>
          <p:nvPr/>
        </p:nvPicPr>
        <p:blipFill>
          <a:blip r:embed="rId3" cstate="print"/>
          <a:srcRect/>
          <a:stretch>
            <a:fillRect/>
          </a:stretch>
        </p:blipFill>
        <p:spPr bwMode="auto">
          <a:xfrm>
            <a:off x="0" y="0"/>
            <a:ext cx="1775729" cy="2486020"/>
          </a:xfrm>
          <a:prstGeom prst="rect">
            <a:avLst/>
          </a:prstGeom>
          <a:noFill/>
        </p:spPr>
      </p:pic>
      <p:pic>
        <p:nvPicPr>
          <p:cNvPr id="4" name="Picture 2" descr="C:\Users\User\AppData\Local\Microsoft\Windows\Temporary Internet Files\Content.IE5\9WRIYGMI\MP900385400[1].jpg"/>
          <p:cNvPicPr>
            <a:picLocks noChangeAspect="1" noChangeArrowheads="1"/>
          </p:cNvPicPr>
          <p:nvPr/>
        </p:nvPicPr>
        <p:blipFill>
          <a:blip r:embed="rId4" cstate="print"/>
          <a:srcRect/>
          <a:stretch>
            <a:fillRect/>
          </a:stretch>
        </p:blipFill>
        <p:spPr bwMode="auto">
          <a:xfrm>
            <a:off x="6762764" y="5072074"/>
            <a:ext cx="2381235" cy="17859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3030" y="214290"/>
            <a:ext cx="6257940" cy="1143000"/>
          </a:xfrm>
        </p:spPr>
        <p:txBody>
          <a:bodyPr>
            <a:normAutofit fontScale="90000"/>
          </a:bodyPr>
          <a:lstStyle/>
          <a:p>
            <a:r>
              <a:rPr lang="ru-RU" sz="2400" b="1" dirty="0" smtClean="0">
                <a:solidFill>
                  <a:schemeClr val="bg1"/>
                </a:solidFill>
                <a:latin typeface="Times New Roman" pitchFamily="18" charset="0"/>
                <a:cs typeface="Times New Roman" pitchFamily="18" charset="0"/>
              </a:rPr>
              <a:t>Несколько полезных советов и рекомендаций держателю платежной карты для безопасного использования .</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0" y="1214422"/>
            <a:ext cx="9144000" cy="5643578"/>
          </a:xfrm>
        </p:spPr>
        <p:txBody>
          <a:bodyPr>
            <a:normAutofit fontScale="47500" lnSpcReduction="20000"/>
          </a:bodyPr>
          <a:lstStyle/>
          <a:p>
            <a:r>
              <a:rPr lang="ru-RU" sz="4900" b="1" dirty="0" smtClean="0">
                <a:solidFill>
                  <a:srgbClr val="FFFF00"/>
                </a:solidFill>
                <a:latin typeface="Times New Roman" pitchFamily="18" charset="0"/>
                <a:cs typeface="Times New Roman" pitchFamily="18" charset="0"/>
              </a:rPr>
              <a:t>– </a:t>
            </a:r>
            <a:r>
              <a:rPr lang="ru-RU" sz="4900" b="1" dirty="0">
                <a:solidFill>
                  <a:srgbClr val="FFFF00"/>
                </a:solidFill>
                <a:latin typeface="Times New Roman" pitchFamily="18" charset="0"/>
                <a:cs typeface="Times New Roman" pitchFamily="18" charset="0"/>
              </a:rPr>
              <a:t>При получении в банке карт обязательно их подписывать;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Хранить номер карты и личный идентификационный номер (ПИН-код) в тайне от других;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Периодически проверять, все ли ваши карты на месте;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Поддерживать связь с менеджерами ваших счетов относительно состояния вашего счета, регулярно проверять выписки со счета;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Уведомлять банк об изменении адреса проживания, телефона, места работы и т.п.;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Всегда иметь при себе номер карты и телефоны банка;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Сохранять выданные экземпляры слипов и кассовых чеков с подписью в течение трех месяцев;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Уничтожать любые документы, в которых уже нет необходимости, где указан номер вашей карты;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Не хранить пин-код в доступном для других лиц виде, необходимо запомнить пин-код; </a:t>
            </a:r>
            <a:br>
              <a:rPr lang="ru-RU" sz="4900" b="1" dirty="0">
                <a:solidFill>
                  <a:srgbClr val="FFFF00"/>
                </a:solidFill>
                <a:latin typeface="Times New Roman" pitchFamily="18" charset="0"/>
                <a:cs typeface="Times New Roman" pitchFamily="18" charset="0"/>
              </a:rPr>
            </a:br>
            <a:r>
              <a:rPr lang="ru-RU" sz="4900" b="1" dirty="0">
                <a:solidFill>
                  <a:srgbClr val="FFFF00"/>
                </a:solidFill>
                <a:latin typeface="Times New Roman" pitchFamily="18" charset="0"/>
                <a:cs typeface="Times New Roman" pitchFamily="18" charset="0"/>
              </a:rPr>
              <a:t>– При вводе пин-кода следить, чтобы вводимые цифры не были видны посторонним лицам; </a:t>
            </a:r>
            <a:br>
              <a:rPr lang="ru-RU" sz="4900" b="1" dirty="0">
                <a:solidFill>
                  <a:srgbClr val="FFFF00"/>
                </a:solidFill>
                <a:latin typeface="Times New Roman" pitchFamily="18" charset="0"/>
                <a:cs typeface="Times New Roman" pitchFamily="18" charset="0"/>
              </a:rPr>
            </a:br>
            <a:endParaRPr lang="ru-RU" sz="4900" b="1" dirty="0">
              <a:solidFill>
                <a:srgbClr val="FFFF00"/>
              </a:solidFill>
              <a:latin typeface="Times New Roman" pitchFamily="18" charset="0"/>
              <a:cs typeface="Times New Roman" pitchFamily="18" charset="0"/>
            </a:endParaRPr>
          </a:p>
          <a:p>
            <a:endParaRPr lang="ru-RU" dirty="0"/>
          </a:p>
        </p:txBody>
      </p:sp>
      <p:pic>
        <p:nvPicPr>
          <p:cNvPr id="30722" name="Picture 2" descr="C:\Users\User\AppData\Local\Microsoft\Windows\Temporary Internet Files\Content.IE5\O7IPHJ1P\MM900234771[1].gif"/>
          <p:cNvPicPr>
            <a:picLocks noChangeAspect="1" noChangeArrowheads="1" noCrop="1"/>
          </p:cNvPicPr>
          <p:nvPr/>
        </p:nvPicPr>
        <p:blipFill>
          <a:blip r:embed="rId2"/>
          <a:srcRect/>
          <a:stretch>
            <a:fillRect/>
          </a:stretch>
        </p:blipFill>
        <p:spPr bwMode="auto">
          <a:xfrm>
            <a:off x="7883937" y="4572008"/>
            <a:ext cx="1260063" cy="857256"/>
          </a:xfrm>
          <a:prstGeom prst="rect">
            <a:avLst/>
          </a:prstGeom>
          <a:noFill/>
        </p:spPr>
      </p:pic>
      <p:pic>
        <p:nvPicPr>
          <p:cNvPr id="30725" name="Picture 5" descr="C:\Users\User\AppData\Local\Microsoft\Windows\Temporary Internet Files\Content.IE5\S56QJ3U7\MC900343947[1].wmf"/>
          <p:cNvPicPr>
            <a:picLocks noChangeAspect="1" noChangeArrowheads="1"/>
          </p:cNvPicPr>
          <p:nvPr/>
        </p:nvPicPr>
        <p:blipFill>
          <a:blip r:embed="rId3"/>
          <a:srcRect/>
          <a:stretch>
            <a:fillRect/>
          </a:stretch>
        </p:blipFill>
        <p:spPr bwMode="auto">
          <a:xfrm>
            <a:off x="0" y="0"/>
            <a:ext cx="1466698" cy="116494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65918"/>
            <a:ext cx="6858016" cy="6126163"/>
          </a:xfrm>
        </p:spPr>
        <p:txBody>
          <a:bodyPr>
            <a:normAutofit lnSpcReduction="10000"/>
          </a:bodyPr>
          <a:lstStyle/>
          <a:p>
            <a:r>
              <a:rPr lang="ru-RU" sz="2200" b="1" dirty="0" smtClean="0">
                <a:solidFill>
                  <a:srgbClr val="FFFF00"/>
                </a:solidFill>
                <a:latin typeface="Times New Roman" pitchFamily="18" charset="0"/>
                <a:cs typeface="Times New Roman" pitchFamily="18" charset="0"/>
              </a:rPr>
              <a:t>– Не передавать карту другому лицу, следить чтобы, в предприятиях торговли и сервиса все операции с картой производились в вашем присутствии; </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Наводить справки о незнакомых компаниях в местной организации по защите прав потребителей; </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Не передавать другим информацию, которой могут воспользоваться мошенники;</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Не давать никому свой пароль доступа к своему счету через Интернет; </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Не предоставлять никому информацию о своем счете, если только вы не совершаете покупку с использованием этого счета; </a:t>
            </a:r>
            <a:br>
              <a:rPr lang="ru-RU" sz="2200" b="1" dirty="0" smtClean="0">
                <a:solidFill>
                  <a:srgbClr val="FFFF00"/>
                </a:solidFill>
                <a:latin typeface="Times New Roman" pitchFamily="18" charset="0"/>
                <a:cs typeface="Times New Roman" pitchFamily="18" charset="0"/>
              </a:rPr>
            </a:br>
            <a:r>
              <a:rPr lang="ru-RU" sz="2200" b="1" dirty="0" smtClean="0">
                <a:solidFill>
                  <a:srgbClr val="FFFF00"/>
                </a:solidFill>
                <a:latin typeface="Times New Roman" pitchFamily="18" charset="0"/>
                <a:cs typeface="Times New Roman" pitchFamily="18" charset="0"/>
              </a:rPr>
              <a:t>– Контролируйте пользование дополнительными картами членами вашей семьи (женой/мужем, ребенком, родителями). Вы несете полную ответственность по всем операциям, произведенным по дополнительным картам. </a:t>
            </a:r>
          </a:p>
          <a:p>
            <a:endParaRPr lang="ru-RU" dirty="0"/>
          </a:p>
        </p:txBody>
      </p:sp>
      <p:pic>
        <p:nvPicPr>
          <p:cNvPr id="29699" name="Picture 3" descr="C:\Users\User\AppData\Local\Microsoft\Windows\Temporary Internet Files\Content.IE5\O7IPHJ1P\MP900427702[1].jpg"/>
          <p:cNvPicPr>
            <a:picLocks noChangeAspect="1" noChangeArrowheads="1"/>
          </p:cNvPicPr>
          <p:nvPr/>
        </p:nvPicPr>
        <p:blipFill>
          <a:blip r:embed="rId2" cstate="print"/>
          <a:srcRect/>
          <a:stretch>
            <a:fillRect/>
          </a:stretch>
        </p:blipFill>
        <p:spPr bwMode="auto">
          <a:xfrm>
            <a:off x="6863581" y="3429000"/>
            <a:ext cx="2280419" cy="3429000"/>
          </a:xfrm>
          <a:prstGeom prst="rect">
            <a:avLst/>
          </a:prstGeom>
          <a:noFill/>
        </p:spPr>
      </p:pic>
      <p:pic>
        <p:nvPicPr>
          <p:cNvPr id="29700" name="Picture 4" descr="C:\Users\User\AppData\Local\Microsoft\Windows\Temporary Internet Files\Content.IE5\ZVPHZEKU\MP900316776[1].jpg"/>
          <p:cNvPicPr>
            <a:picLocks noChangeAspect="1" noChangeArrowheads="1"/>
          </p:cNvPicPr>
          <p:nvPr/>
        </p:nvPicPr>
        <p:blipFill>
          <a:blip r:embed="rId3"/>
          <a:srcRect/>
          <a:stretch>
            <a:fillRect/>
          </a:stretch>
        </p:blipFill>
        <p:spPr bwMode="auto">
          <a:xfrm>
            <a:off x="6786582" y="0"/>
            <a:ext cx="2357418" cy="15716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52157" y="357166"/>
            <a:ext cx="563968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Мошенничество в Интернете</a:t>
            </a:r>
            <a:endParaRPr kumimoji="0" lang="ru-RU" sz="3200" b="0"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13314" name="Picture 2" descr="C:\Users\User\AppData\Local\Microsoft\Windows\Temporary Internet Files\Content.IE5\S56QJ3U7\MM900318057[1].gif"/>
          <p:cNvPicPr>
            <a:picLocks noChangeAspect="1" noChangeArrowheads="1" noCrop="1"/>
          </p:cNvPicPr>
          <p:nvPr/>
        </p:nvPicPr>
        <p:blipFill>
          <a:blip r:embed="rId2"/>
          <a:srcRect/>
          <a:stretch>
            <a:fillRect/>
          </a:stretch>
        </p:blipFill>
        <p:spPr bwMode="auto">
          <a:xfrm>
            <a:off x="7643834" y="214290"/>
            <a:ext cx="1357320" cy="1327157"/>
          </a:xfrm>
          <a:prstGeom prst="rect">
            <a:avLst/>
          </a:prstGeom>
          <a:noFill/>
        </p:spPr>
      </p:pic>
      <p:pic>
        <p:nvPicPr>
          <p:cNvPr id="13315" name="Picture 3" descr="C:\Users\User\AppData\Local\Microsoft\Windows\Temporary Internet Files\Content.IE5\ZVPHZEKU\MM900395716[1].gif"/>
          <p:cNvPicPr>
            <a:picLocks noChangeAspect="1" noChangeArrowheads="1" noCrop="1"/>
          </p:cNvPicPr>
          <p:nvPr/>
        </p:nvPicPr>
        <p:blipFill>
          <a:blip r:embed="rId3"/>
          <a:srcRect/>
          <a:stretch>
            <a:fillRect/>
          </a:stretch>
        </p:blipFill>
        <p:spPr bwMode="auto">
          <a:xfrm>
            <a:off x="3825473" y="2682473"/>
            <a:ext cx="1493053" cy="1493053"/>
          </a:xfrm>
          <a:prstGeom prst="rect">
            <a:avLst/>
          </a:prstGeom>
          <a:noFill/>
        </p:spPr>
      </p:pic>
      <p:pic>
        <p:nvPicPr>
          <p:cNvPr id="13316" name="Picture 4" descr="C:\Users\User\AppData\Local\Microsoft\Windows\Temporary Internet Files\Content.IE5\S56QJ3U7\MM900395708[1].gif"/>
          <p:cNvPicPr>
            <a:picLocks noChangeAspect="1" noChangeArrowheads="1" noCrop="1"/>
          </p:cNvPicPr>
          <p:nvPr/>
        </p:nvPicPr>
        <p:blipFill>
          <a:blip r:embed="rId4"/>
          <a:srcRect/>
          <a:stretch>
            <a:fillRect/>
          </a:stretch>
        </p:blipFill>
        <p:spPr bwMode="auto">
          <a:xfrm>
            <a:off x="285720" y="5572140"/>
            <a:ext cx="1071570" cy="1050559"/>
          </a:xfrm>
          <a:prstGeom prst="rect">
            <a:avLst/>
          </a:prstGeom>
          <a:noFill/>
        </p:spPr>
      </p:pic>
      <p:sp>
        <p:nvSpPr>
          <p:cNvPr id="6" name="Прямоугольник 5"/>
          <p:cNvSpPr/>
          <p:nvPr/>
        </p:nvSpPr>
        <p:spPr>
          <a:xfrm>
            <a:off x="142844" y="1500174"/>
            <a:ext cx="4977645" cy="523220"/>
          </a:xfrm>
          <a:prstGeom prst="rect">
            <a:avLst/>
          </a:prstGeom>
        </p:spPr>
        <p:txBody>
          <a:bodyPr wrap="none">
            <a:spAutoFit/>
          </a:bodyPr>
          <a:lstStyle/>
          <a:p>
            <a:r>
              <a:rPr lang="ru-RU" sz="2800" b="1" dirty="0">
                <a:solidFill>
                  <a:srgbClr val="FFFF00"/>
                </a:solidFill>
                <a:latin typeface="Times New Roman" pitchFamily="18" charset="0"/>
                <a:cs typeface="Times New Roman" pitchFamily="18" charset="0"/>
              </a:rPr>
              <a:t>«Отмывание грязных денег» </a:t>
            </a:r>
          </a:p>
        </p:txBody>
      </p:sp>
      <p:sp>
        <p:nvSpPr>
          <p:cNvPr id="7" name="Прямоугольник 6"/>
          <p:cNvSpPr/>
          <p:nvPr/>
        </p:nvSpPr>
        <p:spPr>
          <a:xfrm>
            <a:off x="4572000" y="5143512"/>
            <a:ext cx="4025526" cy="523220"/>
          </a:xfrm>
          <a:prstGeom prst="rect">
            <a:avLst/>
          </a:prstGeom>
        </p:spPr>
        <p:txBody>
          <a:bodyPr wrap="none">
            <a:spAutoFit/>
          </a:bodyPr>
          <a:lstStyle/>
          <a:p>
            <a:r>
              <a:rPr lang="ru-RU" sz="2800" b="1" dirty="0">
                <a:solidFill>
                  <a:srgbClr val="FFFF00"/>
                </a:solidFill>
                <a:latin typeface="Times New Roman" pitchFamily="18" charset="0"/>
                <a:cs typeface="Times New Roman" pitchFamily="18" charset="0"/>
              </a:rPr>
              <a:t>«Выигрыш в лотерею» </a:t>
            </a:r>
          </a:p>
        </p:txBody>
      </p:sp>
      <p:sp>
        <p:nvSpPr>
          <p:cNvPr id="8" name="Прямоугольник 7"/>
          <p:cNvSpPr/>
          <p:nvPr/>
        </p:nvSpPr>
        <p:spPr>
          <a:xfrm>
            <a:off x="5286380" y="1928802"/>
            <a:ext cx="3273204" cy="523220"/>
          </a:xfrm>
          <a:prstGeom prst="rect">
            <a:avLst/>
          </a:prstGeom>
        </p:spPr>
        <p:txBody>
          <a:bodyPr wrap="none">
            <a:spAutoFit/>
          </a:bodyPr>
          <a:lstStyle/>
          <a:p>
            <a:r>
              <a:rPr lang="ru-RU" sz="2800" b="1" dirty="0">
                <a:solidFill>
                  <a:srgbClr val="FFFF00"/>
                </a:solidFill>
                <a:latin typeface="Times New Roman" pitchFamily="18" charset="0"/>
                <a:cs typeface="Times New Roman" pitchFamily="18" charset="0"/>
              </a:rPr>
              <a:t>«Женщина в беде» </a:t>
            </a:r>
          </a:p>
        </p:txBody>
      </p:sp>
      <p:sp>
        <p:nvSpPr>
          <p:cNvPr id="9" name="Прямоугольник 8"/>
          <p:cNvSpPr/>
          <p:nvPr/>
        </p:nvSpPr>
        <p:spPr>
          <a:xfrm>
            <a:off x="0" y="4214818"/>
            <a:ext cx="4572000" cy="954107"/>
          </a:xfrm>
          <a:prstGeom prst="rect">
            <a:avLst/>
          </a:prstGeom>
        </p:spPr>
        <p:txBody>
          <a:bodyPr>
            <a:spAutoFit/>
          </a:bodyPr>
          <a:lstStyle/>
          <a:p>
            <a:pPr algn="ctr"/>
            <a:r>
              <a:rPr lang="ru-RU" sz="2800" b="1" dirty="0">
                <a:solidFill>
                  <a:srgbClr val="FFFF00"/>
                </a:solidFill>
                <a:latin typeface="Times New Roman" pitchFamily="18" charset="0"/>
                <a:cs typeface="Times New Roman" pitchFamily="18" charset="0"/>
              </a:rPr>
              <a:t>«Работа, от которой невозможно отказаться» </a:t>
            </a:r>
          </a:p>
        </p:txBody>
      </p:sp>
      <p:pic>
        <p:nvPicPr>
          <p:cNvPr id="13317" name="Picture 5" descr="C:\Users\User\AppData\Local\Microsoft\Windows\Temporary Internet Files\Content.IE5\O7IPHJ1P\MM900283587[1].gif"/>
          <p:cNvPicPr>
            <a:picLocks noChangeAspect="1" noChangeArrowheads="1" noCrop="1"/>
          </p:cNvPicPr>
          <p:nvPr/>
        </p:nvPicPr>
        <p:blipFill>
          <a:blip r:embed="rId5"/>
          <a:srcRect/>
          <a:stretch>
            <a:fillRect/>
          </a:stretch>
        </p:blipFill>
        <p:spPr bwMode="auto">
          <a:xfrm>
            <a:off x="6715140" y="3429000"/>
            <a:ext cx="1519246" cy="123438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User\AppData\Local\Microsoft\Windows\Temporary Internet Files\Content.IE5\9WRIYGMI\MM900283268[1].gif"/>
          <p:cNvPicPr>
            <a:picLocks noChangeAspect="1" noChangeArrowheads="1" noCrop="1"/>
          </p:cNvPicPr>
          <p:nvPr/>
        </p:nvPicPr>
        <p:blipFill>
          <a:blip r:embed="rId2"/>
          <a:srcRect/>
          <a:stretch>
            <a:fillRect/>
          </a:stretch>
        </p:blipFill>
        <p:spPr bwMode="auto">
          <a:xfrm>
            <a:off x="4029517" y="214290"/>
            <a:ext cx="1084965" cy="1071570"/>
          </a:xfrm>
          <a:prstGeom prst="rect">
            <a:avLst/>
          </a:prstGeom>
          <a:noFill/>
        </p:spPr>
      </p:pic>
      <p:pic>
        <p:nvPicPr>
          <p:cNvPr id="12290" name="Picture 2" descr="C:\Users\User\AppData\Local\Microsoft\Windows\Temporary Internet Files\Content.IE5\9WRIYGMI\MM900286747[1].gif"/>
          <p:cNvPicPr>
            <a:picLocks noChangeAspect="1" noChangeArrowheads="1" noCrop="1"/>
          </p:cNvPicPr>
          <p:nvPr/>
        </p:nvPicPr>
        <p:blipFill>
          <a:blip r:embed="rId3"/>
          <a:srcRect/>
          <a:stretch>
            <a:fillRect/>
          </a:stretch>
        </p:blipFill>
        <p:spPr bwMode="auto">
          <a:xfrm>
            <a:off x="285720" y="214290"/>
            <a:ext cx="1046291" cy="1000132"/>
          </a:xfrm>
          <a:prstGeom prst="rect">
            <a:avLst/>
          </a:prstGeom>
          <a:noFill/>
        </p:spPr>
      </p:pic>
      <p:sp>
        <p:nvSpPr>
          <p:cNvPr id="5" name="Содержимое 4"/>
          <p:cNvSpPr>
            <a:spLocks noGrp="1"/>
          </p:cNvSpPr>
          <p:nvPr>
            <p:ph idx="1"/>
          </p:nvPr>
        </p:nvSpPr>
        <p:spPr>
          <a:xfrm>
            <a:off x="0" y="1357298"/>
            <a:ext cx="9144000" cy="5500702"/>
          </a:xfrm>
        </p:spPr>
        <p:txBody>
          <a:bodyPr>
            <a:normAutofit fontScale="40000" lnSpcReduction="20000"/>
          </a:bodyPr>
          <a:lstStyle/>
          <a:p>
            <a:pPr algn="ctr"/>
            <a:r>
              <a:rPr lang="ru-RU" sz="5000" b="1" u="sng" dirty="0">
                <a:solidFill>
                  <a:schemeClr val="bg1"/>
                </a:solidFill>
                <a:latin typeface="Times New Roman" pitchFamily="18" charset="0"/>
                <a:cs typeface="Times New Roman" pitchFamily="18" charset="0"/>
              </a:rPr>
              <a:t>Как обезопасить себя от интернет-мошенников </a:t>
            </a:r>
            <a:endParaRPr lang="ru-RU" sz="5000" b="1" u="sng" dirty="0" smtClean="0">
              <a:solidFill>
                <a:schemeClr val="bg1"/>
              </a:solidFill>
              <a:latin typeface="Times New Roman" pitchFamily="18" charset="0"/>
              <a:cs typeface="Times New Roman" pitchFamily="18" charset="0"/>
            </a:endParaRPr>
          </a:p>
          <a:p>
            <a:pPr algn="ctr"/>
            <a:r>
              <a:rPr lang="ru-RU" sz="5000" dirty="0" smtClean="0">
                <a:solidFill>
                  <a:srgbClr val="FFFF00"/>
                </a:solidFill>
                <a:latin typeface="Times New Roman" pitchFamily="18" charset="0"/>
                <a:cs typeface="Times New Roman" pitchFamily="18" charset="0"/>
              </a:rPr>
              <a:t>На </a:t>
            </a:r>
            <a:r>
              <a:rPr lang="ru-RU" sz="5000" dirty="0">
                <a:solidFill>
                  <a:srgbClr val="FFFF00"/>
                </a:solidFill>
                <a:latin typeface="Times New Roman" pitchFamily="18" charset="0"/>
                <a:cs typeface="Times New Roman" pitchFamily="18" charset="0"/>
              </a:rPr>
              <a:t>вашем компьютере должны быть в обязательном порядке установлены специальные программы, отвечающие за безопасность от вирусов. Антивирусную базу необходимо обновлять хотя бы раз в неделю. Отказавшись от посещения сайтов, содержащих сомнительный контент, вы значительно снизите вероятность заражения </a:t>
            </a:r>
            <a:r>
              <a:rPr lang="ru-RU" sz="5000" dirty="0" smtClean="0">
                <a:solidFill>
                  <a:srgbClr val="FFFF00"/>
                </a:solidFill>
                <a:latin typeface="Times New Roman" pitchFamily="18" charset="0"/>
                <a:cs typeface="Times New Roman" pitchFamily="18" charset="0"/>
              </a:rPr>
              <a:t>вашего компьютера вирусом</a:t>
            </a:r>
            <a:r>
              <a:rPr lang="ru-RU" sz="5000" dirty="0">
                <a:solidFill>
                  <a:srgbClr val="FFFF00"/>
                </a:solidFill>
                <a:latin typeface="Times New Roman" pitchFamily="18" charset="0"/>
                <a:cs typeface="Times New Roman" pitchFamily="18" charset="0"/>
              </a:rPr>
              <a:t>. В основном это сайты, предлагающие скачать контрафактную </a:t>
            </a:r>
            <a:r>
              <a:rPr lang="ru-RU" sz="5000" dirty="0" smtClean="0">
                <a:solidFill>
                  <a:srgbClr val="FFFF00"/>
                </a:solidFill>
                <a:latin typeface="Times New Roman" pitchFamily="18" charset="0"/>
                <a:cs typeface="Times New Roman" pitchFamily="18" charset="0"/>
              </a:rPr>
              <a:t>аудио и </a:t>
            </a:r>
            <a:r>
              <a:rPr lang="ru-RU" sz="5000" dirty="0">
                <a:solidFill>
                  <a:srgbClr val="FFFF00"/>
                </a:solidFill>
                <a:latin typeface="Times New Roman" pitchFamily="18" charset="0"/>
                <a:cs typeface="Times New Roman" pitchFamily="18" charset="0"/>
              </a:rPr>
              <a:t>видеопродукцию и порно-сайты. Файлы, выложенные на этих ресурсах, часто содержат вредоносные программы.</a:t>
            </a:r>
          </a:p>
          <a:p>
            <a:pPr algn="ctr"/>
            <a:r>
              <a:rPr lang="ru-RU" sz="5000" dirty="0">
                <a:solidFill>
                  <a:srgbClr val="FFFF00"/>
                </a:solidFill>
                <a:latin typeface="Times New Roman" pitchFamily="18" charset="0"/>
                <a:cs typeface="Times New Roman" pitchFamily="18" charset="0"/>
              </a:rPr>
              <a:t>Внимательно относитесь к письмам, которые приходят на электронную почту с неизвестных адресов (спам). Такие послания часто содержат вложения, в которых скрываются «трояны», «черви» или другие вредоносные вирусы.</a:t>
            </a:r>
          </a:p>
          <a:p>
            <a:pPr algn="ctr"/>
            <a:r>
              <a:rPr lang="ru-RU" sz="5000" dirty="0">
                <a:solidFill>
                  <a:srgbClr val="FFFF00"/>
                </a:solidFill>
                <a:latin typeface="Times New Roman" pitchFamily="18" charset="0"/>
                <a:cs typeface="Times New Roman" pitchFamily="18" charset="0"/>
              </a:rPr>
              <a:t>Внимательно прочитывайте бланки уведомлений банков, копии счетов и прочую конфиденциальную информацию, приходящую к вам по электронной почте. Документы могут быть подделками, с помощью которых злоумышленник пытается узнать ваши персональные данные. Если есть сомнения, обратитесь в свой банк за подтверждением. </a:t>
            </a:r>
            <a:r>
              <a:rPr lang="ru-RU" sz="5000" b="1" u="sng" dirty="0">
                <a:solidFill>
                  <a:schemeClr val="bg1"/>
                </a:solidFill>
                <a:latin typeface="Times New Roman" pitchFamily="18" charset="0"/>
                <a:cs typeface="Times New Roman" pitchFamily="18" charset="0"/>
              </a:rPr>
              <a:t>Возьмите за правило: никому в Сети нельзя доверять свои персональные данные – номера счетов, web-кошельков, пароли доступа и прочее.</a:t>
            </a:r>
          </a:p>
          <a:p>
            <a:pPr algn="ctr"/>
            <a:r>
              <a:rPr lang="ru-RU" sz="5000" dirty="0">
                <a:solidFill>
                  <a:srgbClr val="FFFF00"/>
                </a:solidFill>
                <a:latin typeface="Times New Roman" pitchFamily="18" charset="0"/>
                <a:cs typeface="Times New Roman" pitchFamily="18" charset="0"/>
              </a:rPr>
              <a:t>И помните, мошенники эксплуатируют самые простые человеческие чувства – жадность, гордость, любовь к «клубничке», лень.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User\AppData\Local\Microsoft\Windows\Temporary Internet Files\Content.IE5\9WRIYGMI\MP900438475[1].jpg"/>
          <p:cNvPicPr>
            <a:picLocks noChangeAspect="1" noChangeArrowheads="1"/>
          </p:cNvPicPr>
          <p:nvPr/>
        </p:nvPicPr>
        <p:blipFill>
          <a:blip r:embed="rId2"/>
          <a:srcRect/>
          <a:stretch>
            <a:fillRect/>
          </a:stretch>
        </p:blipFill>
        <p:spPr bwMode="auto">
          <a:xfrm>
            <a:off x="1606296" y="228600"/>
            <a:ext cx="5931408" cy="640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AppData\Local\Microsoft\Windows\Temporary Internet Files\Content.IE5\9WRIYGMI\MP900321180[1].jpg"/>
          <p:cNvPicPr>
            <a:picLocks noChangeAspect="1" noChangeArrowheads="1"/>
          </p:cNvPicPr>
          <p:nvPr/>
        </p:nvPicPr>
        <p:blipFill>
          <a:blip r:embed="rId2"/>
          <a:srcRect/>
          <a:stretch>
            <a:fillRect/>
          </a:stretch>
        </p:blipFill>
        <p:spPr bwMode="auto">
          <a:xfrm>
            <a:off x="714348" y="1142984"/>
            <a:ext cx="1121083" cy="1571612"/>
          </a:xfrm>
          <a:prstGeom prst="rect">
            <a:avLst/>
          </a:prstGeom>
          <a:noFill/>
        </p:spPr>
      </p:pic>
      <p:pic>
        <p:nvPicPr>
          <p:cNvPr id="9219" name="Picture 3" descr="C:\Users\User\AppData\Local\Microsoft\Windows\Temporary Internet Files\Content.IE5\O7IPHJ1P\MP900321181[1].jpg"/>
          <p:cNvPicPr>
            <a:picLocks noChangeAspect="1" noChangeArrowheads="1"/>
          </p:cNvPicPr>
          <p:nvPr/>
        </p:nvPicPr>
        <p:blipFill>
          <a:blip r:embed="rId3"/>
          <a:srcRect/>
          <a:stretch>
            <a:fillRect/>
          </a:stretch>
        </p:blipFill>
        <p:spPr bwMode="auto">
          <a:xfrm>
            <a:off x="0" y="0"/>
            <a:ext cx="1049748" cy="1471610"/>
          </a:xfrm>
          <a:prstGeom prst="rect">
            <a:avLst/>
          </a:prstGeom>
          <a:noFill/>
        </p:spPr>
      </p:pic>
      <p:pic>
        <p:nvPicPr>
          <p:cNvPr id="9220" name="Picture 4" descr="C:\Users\User\AppData\Local\Microsoft\Windows\Temporary Internet Files\Content.IE5\ZVPHZEKU\MP900321182[1].jpg"/>
          <p:cNvPicPr>
            <a:picLocks noChangeAspect="1" noChangeArrowheads="1"/>
          </p:cNvPicPr>
          <p:nvPr/>
        </p:nvPicPr>
        <p:blipFill>
          <a:blip r:embed="rId4"/>
          <a:srcRect/>
          <a:stretch>
            <a:fillRect/>
          </a:stretch>
        </p:blipFill>
        <p:spPr bwMode="auto">
          <a:xfrm>
            <a:off x="1571604" y="2357430"/>
            <a:ext cx="1202626" cy="1685924"/>
          </a:xfrm>
          <a:prstGeom prst="rect">
            <a:avLst/>
          </a:prstGeom>
          <a:noFill/>
        </p:spPr>
      </p:pic>
      <p:pic>
        <p:nvPicPr>
          <p:cNvPr id="9221" name="Picture 5" descr="C:\Users\User\AppData\Local\Microsoft\Windows\Temporary Internet Files\Content.IE5\S56QJ3U7\MP900423675[1].jpg"/>
          <p:cNvPicPr>
            <a:picLocks noChangeAspect="1" noChangeArrowheads="1"/>
          </p:cNvPicPr>
          <p:nvPr/>
        </p:nvPicPr>
        <p:blipFill>
          <a:blip r:embed="rId5" cstate="print"/>
          <a:srcRect/>
          <a:stretch>
            <a:fillRect/>
          </a:stretch>
        </p:blipFill>
        <p:spPr bwMode="auto">
          <a:xfrm>
            <a:off x="6286512" y="714356"/>
            <a:ext cx="2428868" cy="2428868"/>
          </a:xfrm>
          <a:prstGeom prst="rect">
            <a:avLst/>
          </a:prstGeom>
          <a:noFill/>
        </p:spPr>
      </p:pic>
      <p:sp>
        <p:nvSpPr>
          <p:cNvPr id="9222" name="Rectangle 6"/>
          <p:cNvSpPr>
            <a:spLocks noChangeArrowheads="1"/>
          </p:cNvSpPr>
          <p:nvPr/>
        </p:nvSpPr>
        <p:spPr bwMode="auto">
          <a:xfrm>
            <a:off x="2096803" y="142852"/>
            <a:ext cx="495039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Мошенничество с кредитами</a:t>
            </a:r>
            <a:endParaRPr kumimoji="0" lang="ru-RU" sz="2800" b="0" i="0" u="sng"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TextBox 6"/>
          <p:cNvSpPr txBox="1"/>
          <p:nvPr/>
        </p:nvSpPr>
        <p:spPr>
          <a:xfrm>
            <a:off x="2321703" y="4214818"/>
            <a:ext cx="4500594" cy="1384995"/>
          </a:xfrm>
          <a:prstGeom prst="rect">
            <a:avLst/>
          </a:prstGeom>
          <a:noFill/>
        </p:spPr>
        <p:txBody>
          <a:bodyPr wrap="square" rtlCol="0">
            <a:spAutoFit/>
          </a:bodyPr>
          <a:lstStyle/>
          <a:p>
            <a:pPr algn="ctr"/>
            <a:r>
              <a:rPr lang="ru-RU" sz="2800" dirty="0" smtClean="0">
                <a:solidFill>
                  <a:schemeClr val="bg1"/>
                </a:solidFill>
                <a:latin typeface="Times New Roman" pitchFamily="18" charset="0"/>
                <a:cs typeface="Times New Roman" pitchFamily="18" charset="0"/>
              </a:rPr>
              <a:t>Быстрое оформление кредита с минимальным количеством документов</a:t>
            </a:r>
            <a:endParaRPr lang="ru-RU" sz="2800" dirty="0">
              <a:solidFill>
                <a:schemeClr val="bg1"/>
              </a:solidFill>
              <a:latin typeface="Times New Roman" pitchFamily="18" charset="0"/>
              <a:cs typeface="Times New Roman" pitchFamily="18" charset="0"/>
            </a:endParaRPr>
          </a:p>
        </p:txBody>
      </p:sp>
      <p:sp>
        <p:nvSpPr>
          <p:cNvPr id="8" name="TextBox 7"/>
          <p:cNvSpPr txBox="1"/>
          <p:nvPr/>
        </p:nvSpPr>
        <p:spPr>
          <a:xfrm>
            <a:off x="2821769" y="1071546"/>
            <a:ext cx="3500462" cy="1384995"/>
          </a:xfrm>
          <a:prstGeom prst="rect">
            <a:avLst/>
          </a:prstGeom>
          <a:noFill/>
        </p:spPr>
        <p:txBody>
          <a:bodyPr wrap="square" rtlCol="0">
            <a:spAutoFit/>
          </a:bodyPr>
          <a:lstStyle/>
          <a:p>
            <a:pPr algn="ctr"/>
            <a:r>
              <a:rPr lang="ru-RU" sz="2800" dirty="0" smtClean="0">
                <a:solidFill>
                  <a:schemeClr val="bg1"/>
                </a:solidFill>
                <a:latin typeface="Times New Roman" pitchFamily="18" charset="0"/>
                <a:cs typeface="Times New Roman" pitchFamily="18" charset="0"/>
              </a:rPr>
              <a:t>Приобретение в кредит за счет чужого паспорта</a:t>
            </a:r>
            <a:endParaRPr lang="ru-RU" sz="2800" dirty="0">
              <a:solidFill>
                <a:schemeClr val="bg1"/>
              </a:solidFill>
              <a:latin typeface="Times New Roman" pitchFamily="18" charset="0"/>
              <a:cs typeface="Times New Roman" pitchFamily="18" charset="0"/>
            </a:endParaRPr>
          </a:p>
        </p:txBody>
      </p:sp>
      <p:sp>
        <p:nvSpPr>
          <p:cNvPr id="9" name="TextBox 8"/>
          <p:cNvSpPr txBox="1"/>
          <p:nvPr/>
        </p:nvSpPr>
        <p:spPr>
          <a:xfrm>
            <a:off x="1035819" y="5786454"/>
            <a:ext cx="7072362" cy="830997"/>
          </a:xfrm>
          <a:prstGeom prst="rect">
            <a:avLst/>
          </a:prstGeom>
          <a:noFill/>
        </p:spPr>
        <p:txBody>
          <a:bodyPr wrap="square" rtlCol="0">
            <a:spAutoFit/>
          </a:bodyPr>
          <a:lstStyle/>
          <a:p>
            <a:pPr algn="ctr"/>
            <a:r>
              <a:rPr lang="ru-RU" sz="2400" dirty="0" smtClean="0">
                <a:solidFill>
                  <a:schemeClr val="bg1"/>
                </a:solidFill>
                <a:latin typeface="Times New Roman" pitchFamily="18" charset="0"/>
                <a:cs typeface="Times New Roman" pitchFamily="18" charset="0"/>
              </a:rPr>
              <a:t>Оформление кредита на друзей, родственников без последующей выплаты</a:t>
            </a:r>
            <a:endParaRPr lang="ru-RU" sz="2400" dirty="0">
              <a:solidFill>
                <a:schemeClr val="bg1"/>
              </a:solidFill>
              <a:latin typeface="Times New Roman" pitchFamily="18" charset="0"/>
              <a:cs typeface="Times New Roman" pitchFamily="18" charset="0"/>
            </a:endParaRPr>
          </a:p>
        </p:txBody>
      </p:sp>
      <p:pic>
        <p:nvPicPr>
          <p:cNvPr id="9223" name="Picture 7" descr="C:\Users\User\AppData\Local\Microsoft\Windows\Temporary Internet Files\Content.IE5\O7IPHJ1P\MM900336494[1].gif"/>
          <p:cNvPicPr>
            <a:picLocks noChangeAspect="1" noChangeArrowheads="1" noCrop="1"/>
          </p:cNvPicPr>
          <p:nvPr/>
        </p:nvPicPr>
        <p:blipFill>
          <a:blip r:embed="rId6"/>
          <a:srcRect/>
          <a:stretch>
            <a:fillRect/>
          </a:stretch>
        </p:blipFill>
        <p:spPr bwMode="auto">
          <a:xfrm>
            <a:off x="7715272" y="3643314"/>
            <a:ext cx="952505" cy="990605"/>
          </a:xfrm>
          <a:prstGeom prst="rect">
            <a:avLst/>
          </a:prstGeom>
          <a:noFill/>
        </p:spPr>
      </p:pic>
      <p:pic>
        <p:nvPicPr>
          <p:cNvPr id="9224" name="Picture 8" descr="C:\Users\User\AppData\Local\Microsoft\Windows\Temporary Internet Files\Content.IE5\ZVPHZEKU\MM900283207[1].gif"/>
          <p:cNvPicPr>
            <a:picLocks noChangeAspect="1" noChangeArrowheads="1" noCrop="1"/>
          </p:cNvPicPr>
          <p:nvPr/>
        </p:nvPicPr>
        <p:blipFill>
          <a:blip r:embed="rId7"/>
          <a:srcRect/>
          <a:stretch>
            <a:fillRect/>
          </a:stretch>
        </p:blipFill>
        <p:spPr bwMode="auto">
          <a:xfrm>
            <a:off x="3910012" y="2890837"/>
            <a:ext cx="1323975" cy="1076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chemeClr val="bg1"/>
                </a:solidFill>
                <a:latin typeface="Times New Roman" pitchFamily="18" charset="0"/>
                <a:cs typeface="Times New Roman" pitchFamily="18" charset="0"/>
              </a:rPr>
              <a:t>Мошенничество на рынке недвижимости</a:t>
            </a:r>
            <a:r>
              <a:rPr lang="ru-RU" dirty="0"/>
              <a:t/>
            </a:r>
            <a:br>
              <a:rPr lang="ru-RU" dirty="0"/>
            </a:br>
            <a:endParaRPr lang="ru-RU" dirty="0"/>
          </a:p>
        </p:txBody>
      </p:sp>
      <p:pic>
        <p:nvPicPr>
          <p:cNvPr id="32770" name="Picture 2" descr="C:\Users\User\AppData\Local\Microsoft\Windows\Temporary Internet Files\Content.IE5\O7IPHJ1P\MP900442233[1].jpg"/>
          <p:cNvPicPr>
            <a:picLocks noChangeAspect="1" noChangeArrowheads="1"/>
          </p:cNvPicPr>
          <p:nvPr/>
        </p:nvPicPr>
        <p:blipFill>
          <a:blip r:embed="rId2" cstate="print"/>
          <a:srcRect/>
          <a:stretch>
            <a:fillRect/>
          </a:stretch>
        </p:blipFill>
        <p:spPr bwMode="auto">
          <a:xfrm>
            <a:off x="785786" y="3429000"/>
            <a:ext cx="1995766" cy="2857496"/>
          </a:xfrm>
          <a:prstGeom prst="rect">
            <a:avLst/>
          </a:prstGeom>
          <a:noFill/>
        </p:spPr>
      </p:pic>
      <p:pic>
        <p:nvPicPr>
          <p:cNvPr id="32771" name="Picture 3" descr="C:\Users\User\AppData\Local\Microsoft\Windows\Temporary Internet Files\Content.IE5\ZVPHZEKU\MP900442457[1].jpg"/>
          <p:cNvPicPr>
            <a:picLocks noChangeAspect="1" noChangeArrowheads="1"/>
          </p:cNvPicPr>
          <p:nvPr/>
        </p:nvPicPr>
        <p:blipFill>
          <a:blip r:embed="rId3" cstate="print"/>
          <a:srcRect/>
          <a:stretch>
            <a:fillRect/>
          </a:stretch>
        </p:blipFill>
        <p:spPr bwMode="auto">
          <a:xfrm>
            <a:off x="0" y="1000108"/>
            <a:ext cx="2959904" cy="1967466"/>
          </a:xfrm>
          <a:prstGeom prst="rect">
            <a:avLst/>
          </a:prstGeom>
          <a:noFill/>
        </p:spPr>
      </p:pic>
      <p:sp>
        <p:nvSpPr>
          <p:cNvPr id="32772" name="Rectangle 4"/>
          <p:cNvSpPr>
            <a:spLocks noChangeArrowheads="1"/>
          </p:cNvSpPr>
          <p:nvPr/>
        </p:nvSpPr>
        <p:spPr bwMode="auto">
          <a:xfrm>
            <a:off x="4572000" y="928670"/>
            <a:ext cx="457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Наиболее опасным способом мошенничества является продажа квартир, домов, владельцы которых были насильно лишены прав собственности на жилье. Потенциальные объекты – одинокие люди (пенсионеры), алкоголики, наркоманы, психически нездоровые граждане. Их либо физически уничтожают, либо вывозят за пределы населенного пункта. Такое жилье на продажу сразу не выставляется. Оно проходит процедуру «отмывания», совершается несколько сделок по продаже жилья до момента продажи добросовестному приобретателю.</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126163"/>
          </a:xfrm>
        </p:spPr>
        <p:txBody>
          <a:bodyPr>
            <a:normAutofit/>
          </a:bodyPr>
          <a:lstStyle/>
          <a:p>
            <a:r>
              <a:rPr lang="ru-RU" sz="2000" b="1" dirty="0" smtClean="0">
                <a:solidFill>
                  <a:schemeClr val="bg1"/>
                </a:solidFill>
                <a:latin typeface="Times New Roman" pitchFamily="18" charset="0"/>
                <a:cs typeface="Times New Roman" pitchFamily="18" charset="0"/>
              </a:rPr>
              <a:t>Также распространено мошенничество, когда сделки совершаются с имуществом, отягощенным юридическими запрещениями или неисполненными обязательствами, такими, как следственный, судебный или прокурорский арест, отказ в регистрации прав, семейный, наследственный или жилищный спор, залог, ущемление прав несовершеннолетних и т.п. </a:t>
            </a:r>
          </a:p>
          <a:p>
            <a:r>
              <a:rPr lang="ru-RU" sz="2000" b="1" dirty="0" smtClean="0">
                <a:solidFill>
                  <a:schemeClr val="bg1"/>
                </a:solidFill>
                <a:latin typeface="Times New Roman" pitchFamily="18" charset="0"/>
                <a:cs typeface="Times New Roman" pitchFamily="18" charset="0"/>
              </a:rPr>
              <a:t> Мошенничество в виде обещания предоставить жилье и земельные участки, по так называемой в народе «госпрограмме». </a:t>
            </a:r>
          </a:p>
          <a:p>
            <a:r>
              <a:rPr lang="ru-RU" sz="2000" b="1" dirty="0" smtClean="0">
                <a:solidFill>
                  <a:schemeClr val="bg1"/>
                </a:solidFill>
                <a:latin typeface="Times New Roman" pitchFamily="18" charset="0"/>
                <a:cs typeface="Times New Roman" pitchFamily="18" charset="0"/>
              </a:rPr>
              <a:t>Аренда или продажа чужих квартир</a:t>
            </a:r>
          </a:p>
          <a:p>
            <a:r>
              <a:rPr lang="ru-RU" sz="2000" b="1" dirty="0" smtClean="0">
                <a:solidFill>
                  <a:schemeClr val="bg1"/>
                </a:solidFill>
                <a:latin typeface="Times New Roman" pitchFamily="18" charset="0"/>
                <a:cs typeface="Times New Roman" pitchFamily="18" charset="0"/>
              </a:rPr>
              <a:t>Мошенничество с подлинными или фальшивыми доверенностями, когда преступники под любым благовидным предлогом (обманом, угрозой) получают от владельца квартиры генеральную доверенность на право совершать любые сделки с квартирой или подделывают ее, затем оформляют договор купли-продажи квартиры без участия владельца. </a:t>
            </a:r>
          </a:p>
          <a:p>
            <a:r>
              <a:rPr lang="ru-RU" sz="2000" b="1" dirty="0">
                <a:solidFill>
                  <a:schemeClr val="bg1"/>
                </a:solidFill>
                <a:latin typeface="Times New Roman" pitchFamily="18" charset="0"/>
                <a:cs typeface="Times New Roman" pitchFamily="18" charset="0"/>
              </a:rPr>
              <a:t>Распространено также мошенничество с авансами. Покупатель дает мошеннику аванс, а последний благополучно скрывается. </a:t>
            </a:r>
            <a:endParaRPr lang="ru-RU" sz="2000" b="1" dirty="0" smtClean="0">
              <a:solidFill>
                <a:schemeClr val="bg1"/>
              </a:solidFill>
              <a:latin typeface="Times New Roman" pitchFamily="18" charset="0"/>
              <a:cs typeface="Times New Roman" pitchFamily="18" charset="0"/>
            </a:endParaRPr>
          </a:p>
          <a:p>
            <a:endParaRPr lang="ru-RU" sz="2000" b="1" dirty="0">
              <a:solidFill>
                <a:schemeClr val="bg1"/>
              </a:solidFill>
              <a:latin typeface="Times New Roman" pitchFamily="18" charset="0"/>
              <a:cs typeface="Times New Roman" pitchFamily="18" charset="0"/>
            </a:endParaRPr>
          </a:p>
        </p:txBody>
      </p:sp>
      <p:pic>
        <p:nvPicPr>
          <p:cNvPr id="33794" name="Picture 2" descr="C:\Users\User\AppData\Local\Microsoft\Windows\Temporary Internet Files\Content.IE5\S56QJ3U7\MM900282993[1].gif"/>
          <p:cNvPicPr>
            <a:picLocks noChangeAspect="1" noChangeArrowheads="1" noCrop="1"/>
          </p:cNvPicPr>
          <p:nvPr/>
        </p:nvPicPr>
        <p:blipFill>
          <a:blip r:embed="rId2"/>
          <a:srcRect/>
          <a:stretch>
            <a:fillRect/>
          </a:stretch>
        </p:blipFill>
        <p:spPr bwMode="auto">
          <a:xfrm>
            <a:off x="3874291" y="5462582"/>
            <a:ext cx="1395418" cy="13954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Microsoft\Windows\Temporary Internet Files\Content.IE5\O7IPHJ1P\MP900443632[1].jpg"/>
          <p:cNvPicPr>
            <a:picLocks noChangeAspect="1" noChangeArrowheads="1"/>
          </p:cNvPicPr>
          <p:nvPr/>
        </p:nvPicPr>
        <p:blipFill>
          <a:blip r:embed="rId2"/>
          <a:srcRect/>
          <a:stretch>
            <a:fillRect/>
          </a:stretch>
        </p:blipFill>
        <p:spPr bwMode="auto">
          <a:xfrm>
            <a:off x="2446719" y="2214554"/>
            <a:ext cx="4250561" cy="3469796"/>
          </a:xfrm>
          <a:prstGeom prst="rect">
            <a:avLst/>
          </a:prstGeom>
          <a:noFill/>
        </p:spPr>
      </p:pic>
      <p:sp>
        <p:nvSpPr>
          <p:cNvPr id="3" name="Прямоугольник 2"/>
          <p:cNvSpPr/>
          <p:nvPr/>
        </p:nvSpPr>
        <p:spPr>
          <a:xfrm>
            <a:off x="0" y="357166"/>
            <a:ext cx="9144000" cy="1077218"/>
          </a:xfrm>
          <a:prstGeom prst="rect">
            <a:avLst/>
          </a:prstGeom>
        </p:spPr>
        <p:txBody>
          <a:bodyPr wrap="square">
            <a:spAutoFit/>
          </a:bodyPr>
          <a:lstStyle/>
          <a:p>
            <a:pPr algn="ctr"/>
            <a:r>
              <a:rPr lang="ru-RU" sz="3200" b="1" dirty="0">
                <a:solidFill>
                  <a:srgbClr val="FFFF00"/>
                </a:solidFill>
                <a:latin typeface="Times New Roman" pitchFamily="18" charset="0"/>
                <a:cs typeface="Times New Roman" pitchFamily="18" charset="0"/>
              </a:rPr>
              <a:t>Формы и виды криминальных проявлений в современной кредитно-финансовой </a:t>
            </a:r>
            <a:r>
              <a:rPr lang="ru-RU" sz="3200" b="1" dirty="0" smtClean="0">
                <a:solidFill>
                  <a:srgbClr val="FFFF00"/>
                </a:solidFill>
                <a:latin typeface="Times New Roman" pitchFamily="18" charset="0"/>
                <a:cs typeface="Times New Roman" pitchFamily="18" charset="0"/>
              </a:rPr>
              <a:t>сфере. </a:t>
            </a:r>
            <a:endParaRPr lang="ru-RU" sz="3200" b="1" dirty="0">
              <a:solidFill>
                <a:srgbClr val="FFFF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01" y="1857364"/>
            <a:ext cx="8643998" cy="4572032"/>
          </a:xfrm>
        </p:spPr>
        <p:txBody>
          <a:bodyPr>
            <a:normAutofit fontScale="55000" lnSpcReduction="20000"/>
          </a:bodyPr>
          <a:lstStyle/>
          <a:p>
            <a:r>
              <a:rPr lang="ru-RU" sz="3500" b="1" dirty="0" smtClean="0">
                <a:solidFill>
                  <a:schemeClr val="bg1"/>
                </a:solidFill>
                <a:latin typeface="Times New Roman" pitchFamily="18" charset="0"/>
                <a:cs typeface="Times New Roman" pitchFamily="18" charset="0"/>
              </a:rPr>
              <a:t>● </a:t>
            </a:r>
            <a:r>
              <a:rPr lang="ru-RU" sz="3500" b="1" dirty="0">
                <a:solidFill>
                  <a:schemeClr val="bg1"/>
                </a:solidFill>
                <a:latin typeface="Times New Roman" pitchFamily="18" charset="0"/>
                <a:cs typeface="Times New Roman" pitchFamily="18" charset="0"/>
              </a:rPr>
              <a:t>Никогда не отдавать посторонним лицам документы (на жилье, удостоверяющие личность и др.), если есть сомнения в целесообразности их передачи.</a:t>
            </a:r>
          </a:p>
          <a:p>
            <a:r>
              <a:rPr lang="ru-RU" sz="3500" b="1" dirty="0">
                <a:solidFill>
                  <a:schemeClr val="bg1"/>
                </a:solidFill>
                <a:latin typeface="Times New Roman" pitchFamily="18" charset="0"/>
                <a:cs typeface="Times New Roman" pitchFamily="18" charset="0"/>
              </a:rPr>
              <a:t>● При покупке жилья требовать встречи с доверителем (хозяином жилья) для прояснения интересующих вопросов, если продавец действует по доверенности.</a:t>
            </a:r>
          </a:p>
          <a:p>
            <a:r>
              <a:rPr lang="ru-RU" sz="3500" b="1" dirty="0">
                <a:solidFill>
                  <a:schemeClr val="bg1"/>
                </a:solidFill>
                <a:latin typeface="Times New Roman" pitchFamily="18" charset="0"/>
                <a:cs typeface="Times New Roman" pitchFamily="18" charset="0"/>
              </a:rPr>
              <a:t>● Помнить, что выплачивать аванс нужно крайне осторожно и только в том случае, если есть уверенность, что получающий его человек не обманет.</a:t>
            </a:r>
          </a:p>
          <a:p>
            <a:r>
              <a:rPr lang="ru-RU" sz="3500" b="1" dirty="0">
                <a:solidFill>
                  <a:schemeClr val="bg1"/>
                </a:solidFill>
                <a:latin typeface="Times New Roman" pitchFamily="18" charset="0"/>
                <a:cs typeface="Times New Roman" pitchFamily="18" charset="0"/>
              </a:rPr>
              <a:t>● При заключении договора купли-продажи указывать настоящую сумму сделки и не занижать ее, так как, если при заключении договора по каким-либо причинам фактическая сумма имущества была занижена, после расторжения договора обратно будет получена только та сумма, которая была указана в договоре.</a:t>
            </a:r>
          </a:p>
          <a:p>
            <a:r>
              <a:rPr lang="ru-RU" sz="3500" b="1" dirty="0">
                <a:solidFill>
                  <a:schemeClr val="bg1"/>
                </a:solidFill>
                <a:latin typeface="Times New Roman" pitchFamily="18" charset="0"/>
                <a:cs typeface="Times New Roman" pitchFamily="18" charset="0"/>
              </a:rPr>
              <a:t>● При сдаче жилья в аренду или его найме постараться заключить договор аренды с указанием сторон (паспортные данные, адреса, приложить копии документов, удостоверяющие личность).</a:t>
            </a:r>
          </a:p>
          <a:p>
            <a:endParaRPr lang="ru-RU" dirty="0"/>
          </a:p>
        </p:txBody>
      </p:sp>
      <p:sp>
        <p:nvSpPr>
          <p:cNvPr id="4" name="TextBox 3"/>
          <p:cNvSpPr txBox="1"/>
          <p:nvPr/>
        </p:nvSpPr>
        <p:spPr>
          <a:xfrm>
            <a:off x="2928926" y="500042"/>
            <a:ext cx="3143272" cy="646331"/>
          </a:xfrm>
          <a:prstGeom prst="rect">
            <a:avLst/>
          </a:prstGeom>
          <a:noFill/>
        </p:spPr>
        <p:txBody>
          <a:bodyPr wrap="square" rtlCol="0">
            <a:spAutoFit/>
          </a:bodyPr>
          <a:lstStyle/>
          <a:p>
            <a:pPr algn="ctr"/>
            <a:r>
              <a:rPr lang="ru-RU" sz="3600" b="1" dirty="0" smtClean="0">
                <a:solidFill>
                  <a:srgbClr val="FFFF00"/>
                </a:solidFill>
                <a:latin typeface="Times New Roman" pitchFamily="18" charset="0"/>
                <a:cs typeface="Times New Roman" pitchFamily="18" charset="0"/>
              </a:rPr>
              <a:t>ПРАВИЛА</a:t>
            </a:r>
            <a:endParaRPr lang="ru-RU" sz="3600" b="1" dirty="0">
              <a:solidFill>
                <a:srgbClr val="FFFF00"/>
              </a:solidFill>
              <a:latin typeface="Times New Roman" pitchFamily="18" charset="0"/>
              <a:cs typeface="Times New Roman" pitchFamily="18" charset="0"/>
            </a:endParaRPr>
          </a:p>
        </p:txBody>
      </p:sp>
      <p:pic>
        <p:nvPicPr>
          <p:cNvPr id="34818" name="Picture 2" descr="C:\Users\User\AppData\Local\Microsoft\Windows\Temporary Internet Files\Content.IE5\9WRIYGMI\MC900370484[1].wmf"/>
          <p:cNvPicPr>
            <a:picLocks noChangeAspect="1" noChangeArrowheads="1"/>
          </p:cNvPicPr>
          <p:nvPr/>
        </p:nvPicPr>
        <p:blipFill>
          <a:blip r:embed="rId2"/>
          <a:srcRect/>
          <a:stretch>
            <a:fillRect/>
          </a:stretch>
        </p:blipFill>
        <p:spPr bwMode="auto">
          <a:xfrm>
            <a:off x="7982700" y="0"/>
            <a:ext cx="1161299" cy="1214422"/>
          </a:xfrm>
          <a:prstGeom prst="rect">
            <a:avLst/>
          </a:prstGeom>
          <a:noFill/>
        </p:spPr>
      </p:pic>
      <p:pic>
        <p:nvPicPr>
          <p:cNvPr id="34819" name="Picture 3" descr="C:\Users\User\AppData\Local\Microsoft\Windows\Temporary Internet Files\Content.IE5\O7IPHJ1P\MC900370482[1].wmf"/>
          <p:cNvPicPr>
            <a:picLocks noChangeAspect="1" noChangeArrowheads="1"/>
          </p:cNvPicPr>
          <p:nvPr/>
        </p:nvPicPr>
        <p:blipFill>
          <a:blip r:embed="rId3"/>
          <a:srcRect/>
          <a:stretch>
            <a:fillRect/>
          </a:stretch>
        </p:blipFill>
        <p:spPr bwMode="auto">
          <a:xfrm>
            <a:off x="0" y="0"/>
            <a:ext cx="1174090" cy="181874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4525963"/>
          </a:xfrm>
        </p:spPr>
        <p:txBody>
          <a:bodyPr>
            <a:normAutofit fontScale="62500" lnSpcReduction="20000"/>
          </a:bodyPr>
          <a:lstStyle/>
          <a:p>
            <a:r>
              <a:rPr lang="ru-RU" b="1" dirty="0" smtClean="0">
                <a:solidFill>
                  <a:schemeClr val="bg1"/>
                </a:solidFill>
                <a:latin typeface="Times New Roman" pitchFamily="18" charset="0"/>
                <a:cs typeface="Times New Roman" pitchFamily="18" charset="0"/>
              </a:rPr>
              <a:t>● При наличии одиноких родственников или знакомых, имеющих жилье на праве собственности и попадающих в группу риска (одинокие пожилые люди, алкоголики, наркоманы), нужно поинтересоваться у них, не обращался ли кто-либо к ним с предложением выгодно продать, поменять жилье, так как легче предотвратить мошенничество, чем восстановить права собственности прежнего хозяина.</a:t>
            </a:r>
          </a:p>
          <a:p>
            <a:r>
              <a:rPr lang="ru-RU" b="1" dirty="0" smtClean="0">
                <a:solidFill>
                  <a:schemeClr val="bg1"/>
                </a:solidFill>
                <a:latin typeface="Times New Roman" pitchFamily="18" charset="0"/>
                <a:cs typeface="Times New Roman" pitchFamily="18" charset="0"/>
              </a:rPr>
              <a:t>● При возникновении малейших сомнений в процессе совершения сделки необходимо выяснить, кто является собственником жилища, не находится ли квартира в залоге, аресте (такую информацию может предоставить на платной основе Центр обслуживания населения). Не полениться опросить будущих соседей и получить информацию о прежних хозяевах жилья. Если это были какие-то социально деградированные элементы (алкоголики, наркоманы) или психически нездоровые граждане, то есть повод задуматься.</a:t>
            </a:r>
          </a:p>
          <a:p>
            <a:r>
              <a:rPr lang="ru-RU" b="1" dirty="0" smtClean="0">
                <a:solidFill>
                  <a:schemeClr val="bg1"/>
                </a:solidFill>
                <a:latin typeface="Times New Roman" pitchFamily="18" charset="0"/>
                <a:cs typeface="Times New Roman" pitchFamily="18" charset="0"/>
              </a:rPr>
              <a:t>● При наличии сложных ситуаций обратиться за помощью и разъяснениями к специалистам (юристам) или вообще не заключать сделку.</a:t>
            </a:r>
          </a:p>
          <a:p>
            <a:endParaRPr lang="ru-RU" dirty="0"/>
          </a:p>
        </p:txBody>
      </p:sp>
      <p:pic>
        <p:nvPicPr>
          <p:cNvPr id="35843" name="Picture 3" descr="C:\Users\User\AppData\Local\Microsoft\Windows\Temporary Internet Files\Content.IE5\O7IPHJ1P\MP900178039[1].jpg"/>
          <p:cNvPicPr>
            <a:picLocks noChangeAspect="1" noChangeArrowheads="1"/>
          </p:cNvPicPr>
          <p:nvPr/>
        </p:nvPicPr>
        <p:blipFill>
          <a:blip r:embed="rId2"/>
          <a:srcRect/>
          <a:stretch>
            <a:fillRect/>
          </a:stretch>
        </p:blipFill>
        <p:spPr bwMode="auto">
          <a:xfrm>
            <a:off x="3443286" y="4929198"/>
            <a:ext cx="2257428" cy="15049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849" y="2967335"/>
            <a:ext cx="7732310" cy="923330"/>
          </a:xfrm>
          <a:prstGeom prst="rect">
            <a:avLst/>
          </a:prstGeom>
          <a:noFill/>
        </p:spPr>
        <p:txBody>
          <a:bodyPr wrap="none" lIns="91440" tIns="45720" rIns="91440" bIns="45720">
            <a:spAutoFit/>
          </a:bodyPr>
          <a:lstStyle/>
          <a:p>
            <a:pPr algn="ctr"/>
            <a:r>
              <a:rPr lang="ru-RU" sz="540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СПАСИБО ЗА ВНИМАНИЕ!</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AppData\Local\Microsoft\Windows\Temporary Internet Files\Content.IE5\O7IPHJ1P\MC900441886[1].wmf"/>
          <p:cNvPicPr>
            <a:picLocks noChangeAspect="1" noChangeArrowheads="1"/>
          </p:cNvPicPr>
          <p:nvPr/>
        </p:nvPicPr>
        <p:blipFill>
          <a:blip r:embed="rId2"/>
          <a:srcRect/>
          <a:stretch>
            <a:fillRect/>
          </a:stretch>
        </p:blipFill>
        <p:spPr bwMode="auto">
          <a:xfrm>
            <a:off x="6500826" y="4500570"/>
            <a:ext cx="2200275" cy="1768475"/>
          </a:xfrm>
          <a:prstGeom prst="rect">
            <a:avLst/>
          </a:prstGeom>
          <a:noFill/>
        </p:spPr>
      </p:pic>
      <p:pic>
        <p:nvPicPr>
          <p:cNvPr id="4099" name="Picture 3" descr="C:\Users\User\AppData\Local\Microsoft\Windows\Temporary Internet Files\Content.IE5\ZVPHZEKU\MC900441922[1].wmf"/>
          <p:cNvPicPr>
            <a:picLocks noChangeAspect="1" noChangeArrowheads="1"/>
          </p:cNvPicPr>
          <p:nvPr/>
        </p:nvPicPr>
        <p:blipFill>
          <a:blip r:embed="rId3"/>
          <a:srcRect/>
          <a:stretch>
            <a:fillRect/>
          </a:stretch>
        </p:blipFill>
        <p:spPr bwMode="auto">
          <a:xfrm>
            <a:off x="285720" y="285728"/>
            <a:ext cx="2460625" cy="1784350"/>
          </a:xfrm>
          <a:prstGeom prst="rect">
            <a:avLst/>
          </a:prstGeom>
          <a:noFill/>
        </p:spPr>
      </p:pic>
      <p:sp>
        <p:nvSpPr>
          <p:cNvPr id="4" name="Прямоугольник 3"/>
          <p:cNvSpPr/>
          <p:nvPr/>
        </p:nvSpPr>
        <p:spPr>
          <a:xfrm>
            <a:off x="1246346" y="1428736"/>
            <a:ext cx="6651308" cy="1015663"/>
          </a:xfrm>
          <a:prstGeom prst="rect">
            <a:avLst/>
          </a:prstGeom>
        </p:spPr>
        <p:txBody>
          <a:bodyPr wrap="none">
            <a:spAutoFit/>
          </a:bodyPr>
          <a:lstStyle/>
          <a:p>
            <a:pPr algn="ctr"/>
            <a:r>
              <a:rPr lang="ru-RU" sz="3600" b="1" dirty="0">
                <a:solidFill>
                  <a:srgbClr val="FFFF00"/>
                </a:solidFill>
                <a:latin typeface="Times New Roman" pitchFamily="18" charset="0"/>
                <a:cs typeface="Times New Roman" pitchFamily="18" charset="0"/>
              </a:rPr>
              <a:t>Ложные банкротства</a:t>
            </a:r>
            <a:r>
              <a:rPr lang="ru-RU" dirty="0"/>
              <a:t> </a:t>
            </a:r>
            <a:endParaRPr lang="ru-RU" dirty="0" smtClean="0"/>
          </a:p>
          <a:p>
            <a:pPr algn="ctr"/>
            <a:r>
              <a:rPr lang="ru-RU" sz="2400" b="1" dirty="0" smtClean="0">
                <a:solidFill>
                  <a:srgbClr val="FFFF00"/>
                </a:solidFill>
                <a:latin typeface="Times New Roman" pitchFamily="18" charset="0"/>
                <a:cs typeface="Times New Roman" pitchFamily="18" charset="0"/>
              </a:rPr>
              <a:t>(финансово-инвестиционные мошенничества)</a:t>
            </a:r>
            <a:endParaRPr lang="ru-RU" sz="2400" b="1" dirty="0">
              <a:solidFill>
                <a:srgbClr val="FFFF00"/>
              </a:solidFill>
              <a:latin typeface="Times New Roman" pitchFamily="18" charset="0"/>
              <a:cs typeface="Times New Roman" pitchFamily="18" charset="0"/>
            </a:endParaRPr>
          </a:p>
        </p:txBody>
      </p:sp>
      <p:sp>
        <p:nvSpPr>
          <p:cNvPr id="5" name="Прямоугольник 4"/>
          <p:cNvSpPr/>
          <p:nvPr/>
        </p:nvSpPr>
        <p:spPr>
          <a:xfrm>
            <a:off x="214282" y="3429000"/>
            <a:ext cx="4357718" cy="3293209"/>
          </a:xfrm>
          <a:prstGeom prst="rect">
            <a:avLst/>
          </a:prstGeom>
        </p:spPr>
        <p:txBody>
          <a:bodyPr wrap="square">
            <a:spAutoFit/>
          </a:bodyPr>
          <a:lstStyle/>
          <a:p>
            <a:r>
              <a:rPr lang="ru-RU" sz="2800" b="1" dirty="0">
                <a:solidFill>
                  <a:srgbClr val="FFFF00"/>
                </a:solidFill>
                <a:latin typeface="Times New Roman" pitchFamily="18" charset="0"/>
                <a:cs typeface="Times New Roman" pitchFamily="18" charset="0"/>
              </a:rPr>
              <a:t>Финансовая пирамида </a:t>
            </a:r>
            <a:r>
              <a:rPr lang="ru-RU" b="1" dirty="0">
                <a:solidFill>
                  <a:srgbClr val="FFFF00"/>
                </a:solidFill>
                <a:latin typeface="Times New Roman" pitchFamily="18" charset="0"/>
                <a:cs typeface="Times New Roman" pitchFamily="18" charset="0"/>
              </a:rPr>
              <a:t>– ситуация, возникающая в связи с привлечением денежных средств от инвесторов в некоторый инвестиционный проект, когда текущая доходность проекта оказывается ниже ставки привлечения инвестиций, и тогда часть выплат по вкладам инвесторов производится не из выручки (прибыли) проекта, а из средств новых инвесторов. </a:t>
            </a:r>
          </a:p>
        </p:txBody>
      </p:sp>
      <p:pic>
        <p:nvPicPr>
          <p:cNvPr id="4100" name="Picture 4" descr="C:\Users\User\AppData\Local\Microsoft\Windows\Temporary Internet Files\Content.IE5\ZVPHZEKU\MM900295158[1].gif"/>
          <p:cNvPicPr>
            <a:picLocks noChangeAspect="1" noChangeArrowheads="1" noCrop="1"/>
          </p:cNvPicPr>
          <p:nvPr/>
        </p:nvPicPr>
        <p:blipFill>
          <a:blip r:embed="rId4"/>
          <a:srcRect/>
          <a:stretch>
            <a:fillRect/>
          </a:stretch>
        </p:blipFill>
        <p:spPr bwMode="auto">
          <a:xfrm>
            <a:off x="4929190" y="2654547"/>
            <a:ext cx="1919771" cy="1548906"/>
          </a:xfrm>
          <a:prstGeom prst="rect">
            <a:avLst/>
          </a:prstGeom>
          <a:noFill/>
        </p:spPr>
      </p:pic>
      <p:pic>
        <p:nvPicPr>
          <p:cNvPr id="4101" name="Picture 5" descr="C:\Users\User\AppData\Local\Microsoft\Windows\Temporary Internet Files\Content.IE5\O7IPHJ1P\MC900233948[1].wmf"/>
          <p:cNvPicPr>
            <a:picLocks noChangeAspect="1" noChangeArrowheads="1"/>
          </p:cNvPicPr>
          <p:nvPr/>
        </p:nvPicPr>
        <p:blipFill>
          <a:blip r:embed="rId5"/>
          <a:srcRect/>
          <a:stretch>
            <a:fillRect/>
          </a:stretch>
        </p:blipFill>
        <p:spPr bwMode="auto">
          <a:xfrm>
            <a:off x="6844420" y="0"/>
            <a:ext cx="2299580" cy="1837853"/>
          </a:xfrm>
          <a:prstGeom prst="rect">
            <a:avLst/>
          </a:prstGeom>
          <a:noFill/>
        </p:spPr>
      </p:pic>
      <p:sp>
        <p:nvSpPr>
          <p:cNvPr id="8" name="Прямоугольник 7"/>
          <p:cNvSpPr/>
          <p:nvPr/>
        </p:nvSpPr>
        <p:spPr>
          <a:xfrm>
            <a:off x="6429388" y="2714620"/>
            <a:ext cx="2315057" cy="369332"/>
          </a:xfrm>
          <a:prstGeom prst="rect">
            <a:avLst/>
          </a:prstGeom>
        </p:spPr>
        <p:txBody>
          <a:bodyPr wrap="none">
            <a:spAutoFit/>
          </a:bodyPr>
          <a:lstStyle/>
          <a:p>
            <a:r>
              <a:rPr lang="ru-RU" b="1" dirty="0" smtClean="0">
                <a:solidFill>
                  <a:srgbClr val="FFFF00"/>
                </a:solidFill>
                <a:latin typeface="Times New Roman" pitchFamily="18" charset="0"/>
                <a:cs typeface="Times New Roman" pitchFamily="18" charset="0"/>
              </a:rPr>
              <a:t>«пирамида Понци».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AppData\Local\Microsoft\Windows\Temporary Internet Files\Content.IE5\O7IPHJ1P\MM900282993[1].gif"/>
          <p:cNvPicPr>
            <a:picLocks noChangeAspect="1" noChangeArrowheads="1" noCrop="1"/>
          </p:cNvPicPr>
          <p:nvPr/>
        </p:nvPicPr>
        <p:blipFill>
          <a:blip r:embed="rId2"/>
          <a:srcRect/>
          <a:stretch>
            <a:fillRect/>
          </a:stretch>
        </p:blipFill>
        <p:spPr bwMode="auto">
          <a:xfrm>
            <a:off x="5143504" y="2555073"/>
            <a:ext cx="1747854" cy="1747854"/>
          </a:xfrm>
          <a:prstGeom prst="rect">
            <a:avLst/>
          </a:prstGeom>
          <a:noFill/>
        </p:spPr>
      </p:pic>
      <p:sp>
        <p:nvSpPr>
          <p:cNvPr id="3" name="Прямоугольник 2"/>
          <p:cNvSpPr/>
          <p:nvPr/>
        </p:nvSpPr>
        <p:spPr>
          <a:xfrm>
            <a:off x="0" y="1536174"/>
            <a:ext cx="4572000" cy="3785652"/>
          </a:xfrm>
          <a:prstGeom prst="rect">
            <a:avLst/>
          </a:prstGeom>
        </p:spPr>
        <p:txBody>
          <a:bodyPr wrap="square">
            <a:spAutoFit/>
          </a:bodyPr>
          <a:lstStyle/>
          <a:p>
            <a:r>
              <a:rPr lang="ru-RU" sz="2000" b="1" dirty="0" smtClean="0">
                <a:solidFill>
                  <a:srgbClr val="FFFF00"/>
                </a:solidFill>
                <a:latin typeface="Times New Roman" pitchFamily="18" charset="0"/>
                <a:cs typeface="Times New Roman" pitchFamily="18" charset="0"/>
              </a:rPr>
              <a:t>Эта </a:t>
            </a:r>
            <a:r>
              <a:rPr lang="ru-RU" sz="2000" b="1" dirty="0">
                <a:solidFill>
                  <a:srgbClr val="FFFF00"/>
                </a:solidFill>
                <a:latin typeface="Times New Roman" pitchFamily="18" charset="0"/>
                <a:cs typeface="Times New Roman" pitchFamily="18" charset="0"/>
              </a:rPr>
              <a:t>криминальная схема посягательств на интересы акционеров, вкладчиков и других инвесторов получила широкое распространение в кризисный период развития финансового рынка во многих странах. Свое название эта криминальная схема получила по имени итальянского иммигранта Карло Понци, который впервые использовал ее в широких масштабах в 1920 году в Бостоне (США).</a:t>
            </a:r>
            <a:r>
              <a:rPr lang="ru-RU" dirty="0"/>
              <a:t> </a:t>
            </a:r>
          </a:p>
        </p:txBody>
      </p:sp>
      <p:sp>
        <p:nvSpPr>
          <p:cNvPr id="4" name="Прямоугольник 3"/>
          <p:cNvSpPr/>
          <p:nvPr/>
        </p:nvSpPr>
        <p:spPr>
          <a:xfrm>
            <a:off x="4572000" y="5000636"/>
            <a:ext cx="4572000" cy="1754326"/>
          </a:xfrm>
          <a:prstGeom prst="rect">
            <a:avLst/>
          </a:prstGeom>
        </p:spPr>
        <p:txBody>
          <a:bodyPr>
            <a:spAutoFit/>
          </a:bodyPr>
          <a:lstStyle/>
          <a:p>
            <a:r>
              <a:rPr lang="ru-RU" b="1" dirty="0">
                <a:solidFill>
                  <a:srgbClr val="FFFF00"/>
                </a:solidFill>
                <a:latin typeface="Times New Roman" pitchFamily="18" charset="0"/>
                <a:cs typeface="Times New Roman" pitchFamily="18" charset="0"/>
              </a:rPr>
              <a:t>В СНГ расцвет данного вида мошенничества пришелся на 1993–1994 годы. Это печально известные финансовые пирамиды «МММ», «Хопер-Инвест», «Русский дом Селенга», «Властилина», «Смагулов и Ко» и т.п.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229550"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363636"/>
                </a:solidFill>
                <a:effectLst/>
                <a:latin typeface="Verdana"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1142976" y="285728"/>
            <a:ext cx="68580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Схема отъема денег у населения банальна и знакома: пообещав крупные ежемесячные выплаты, комбинаторы в начале своей деятельности расплачиваются с клиентами деньгами «новообращенных». Чтобы приток новых пайщиков не иссякал, хозяева конторы выделяют немало средств на рекламу — создают сайт в Интернете, издают корпоративный журнал, ездят по стране (и даже за ее пределами), проводят лекции и мастер-классы, расхваливая свою компанию. </a:t>
            </a: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4" name="Picture 2" descr="C:\Users\User\AppData\Local\Microsoft\Windows\Temporary Internet Files\Content.IE5\9WRIYGMI\MP900309190[1].jpg"/>
          <p:cNvPicPr>
            <a:picLocks noChangeAspect="1" noChangeArrowheads="1"/>
          </p:cNvPicPr>
          <p:nvPr/>
        </p:nvPicPr>
        <p:blipFill>
          <a:blip r:embed="rId2"/>
          <a:srcRect/>
          <a:stretch>
            <a:fillRect/>
          </a:stretch>
        </p:blipFill>
        <p:spPr bwMode="auto">
          <a:xfrm>
            <a:off x="2743200" y="3643314"/>
            <a:ext cx="3657600" cy="24201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solidFill>
                  <a:srgbClr val="FFFF00"/>
                </a:solidFill>
                <a:latin typeface="Times New Roman" pitchFamily="18" charset="0"/>
                <a:cs typeface="Times New Roman" pitchFamily="18" charset="0"/>
              </a:rPr>
              <a:t>Пять признаков современных финансовых пирамид:</a:t>
            </a:r>
            <a:br>
              <a:rPr lang="ru-RU" sz="3200" dirty="0" smtClean="0">
                <a:solidFill>
                  <a:srgbClr val="FFFF00"/>
                </a:solidFill>
                <a:latin typeface="Times New Roman" pitchFamily="18" charset="0"/>
                <a:cs typeface="Times New Roman" pitchFamily="18" charset="0"/>
              </a:rPr>
            </a:br>
            <a:endParaRPr lang="ru-RU" sz="3200" dirty="0"/>
          </a:p>
        </p:txBody>
      </p:sp>
      <p:sp>
        <p:nvSpPr>
          <p:cNvPr id="3" name="Содержимое 2"/>
          <p:cNvSpPr>
            <a:spLocks noGrp="1"/>
          </p:cNvSpPr>
          <p:nvPr>
            <p:ph idx="1"/>
          </p:nvPr>
        </p:nvSpPr>
        <p:spPr>
          <a:xfrm>
            <a:off x="0" y="1166018"/>
            <a:ext cx="9144000" cy="5691982"/>
          </a:xfrm>
        </p:spPr>
        <p:txBody>
          <a:bodyPr>
            <a:noAutofit/>
          </a:bodyPr>
          <a:lstStyle/>
          <a:p>
            <a:r>
              <a:rPr lang="ru-RU" sz="1600" dirty="0" smtClean="0">
                <a:solidFill>
                  <a:srgbClr val="FFFF00"/>
                </a:solidFill>
                <a:latin typeface="Times New Roman" pitchFamily="18" charset="0"/>
                <a:cs typeface="Times New Roman" pitchFamily="18" charset="0"/>
              </a:rPr>
              <a:t>Обещание </a:t>
            </a:r>
            <a:r>
              <a:rPr lang="ru-RU" sz="1600" dirty="0">
                <a:solidFill>
                  <a:srgbClr val="FFFF00"/>
                </a:solidFill>
                <a:latin typeface="Times New Roman" pitchFamily="18" charset="0"/>
                <a:cs typeface="Times New Roman" pitchFamily="18" charset="0"/>
              </a:rPr>
              <a:t>гарантированной доходности </a:t>
            </a:r>
            <a:r>
              <a:rPr lang="ru-RU" sz="1800" b="1" dirty="0">
                <a:solidFill>
                  <a:srgbClr val="FFFF00"/>
                </a:solidFill>
                <a:latin typeface="Times New Roman" pitchFamily="18" charset="0"/>
                <a:cs typeface="Times New Roman" pitchFamily="18" charset="0"/>
              </a:rPr>
              <a:t>свыше 20% годовых</a:t>
            </a:r>
            <a:r>
              <a:rPr lang="ru-RU" sz="1600" dirty="0">
                <a:solidFill>
                  <a:srgbClr val="FFFF00"/>
                </a:solidFill>
                <a:latin typeface="Times New Roman" pitchFamily="18" charset="0"/>
                <a:cs typeface="Times New Roman" pitchFamily="18" charset="0"/>
              </a:rPr>
              <a:t> </a:t>
            </a:r>
            <a:br>
              <a:rPr lang="ru-RU" sz="1600" dirty="0">
                <a:solidFill>
                  <a:srgbClr val="FFFF00"/>
                </a:solidFill>
                <a:latin typeface="Times New Roman" pitchFamily="18" charset="0"/>
                <a:cs typeface="Times New Roman" pitchFamily="18" charset="0"/>
              </a:rPr>
            </a:br>
            <a:r>
              <a:rPr lang="ru-RU" sz="1600" dirty="0">
                <a:solidFill>
                  <a:srgbClr val="FFFF00"/>
                </a:solidFill>
                <a:latin typeface="Times New Roman" pitchFamily="18" charset="0"/>
                <a:cs typeface="Times New Roman" pitchFamily="18" charset="0"/>
              </a:rPr>
              <a:t>Здесь основной момент – наличие или отсутствие твердых гарантий доходности. Как правило, за гарантированный фиксированный уровень дохода приходится расплачиваться низкими процентами: мало, зато надежно. </a:t>
            </a:r>
            <a:br>
              <a:rPr lang="ru-RU" sz="1600" dirty="0">
                <a:solidFill>
                  <a:srgbClr val="FFFF00"/>
                </a:solidFill>
                <a:latin typeface="Times New Roman" pitchFamily="18" charset="0"/>
                <a:cs typeface="Times New Roman" pitchFamily="18" charset="0"/>
              </a:rPr>
            </a:br>
            <a:r>
              <a:rPr lang="ru-RU" sz="1600" dirty="0" smtClean="0">
                <a:solidFill>
                  <a:srgbClr val="FFFF00"/>
                </a:solidFill>
                <a:latin typeface="Times New Roman" pitchFamily="18" charset="0"/>
                <a:cs typeface="Times New Roman" pitchFamily="18" charset="0"/>
              </a:rPr>
              <a:t>Отсутствие </a:t>
            </a:r>
            <a:r>
              <a:rPr lang="ru-RU" sz="1600" dirty="0">
                <a:solidFill>
                  <a:srgbClr val="FFFF00"/>
                </a:solidFill>
                <a:latin typeface="Times New Roman" pitchFamily="18" charset="0"/>
                <a:cs typeface="Times New Roman" pitchFamily="18" charset="0"/>
              </a:rPr>
              <a:t>специальных лицензий, форма привлечения средств – договор займа </a:t>
            </a:r>
            <a:br>
              <a:rPr lang="ru-RU" sz="1600" dirty="0">
                <a:solidFill>
                  <a:srgbClr val="FFFF00"/>
                </a:solidFill>
                <a:latin typeface="Times New Roman" pitchFamily="18" charset="0"/>
                <a:cs typeface="Times New Roman" pitchFamily="18" charset="0"/>
              </a:rPr>
            </a:br>
            <a:r>
              <a:rPr lang="ru-RU" sz="1600" dirty="0">
                <a:solidFill>
                  <a:srgbClr val="FFFF00"/>
                </a:solidFill>
                <a:latin typeface="Times New Roman" pitchFamily="18" charset="0"/>
                <a:cs typeface="Times New Roman" pitchFamily="18" charset="0"/>
              </a:rPr>
              <a:t>Чтобы иметь право называться банком и привлекать вклады населения, надо получить лицензию Национального банка. Чтобы быть управляющей компанией и управлять средствами ПИФов, </a:t>
            </a:r>
          </a:p>
          <a:p>
            <a:r>
              <a:rPr lang="ru-RU" sz="1600" dirty="0">
                <a:solidFill>
                  <a:srgbClr val="FFFF00"/>
                </a:solidFill>
                <a:latin typeface="Times New Roman" pitchFamily="18" charset="0"/>
                <a:cs typeface="Times New Roman" pitchFamily="18" charset="0"/>
              </a:rPr>
              <a:t>нужно также получить лицензию </a:t>
            </a:r>
            <a:r>
              <a:rPr lang="ru-RU" sz="1600" dirty="0" smtClean="0">
                <a:solidFill>
                  <a:srgbClr val="FFFF00"/>
                </a:solidFill>
                <a:latin typeface="Times New Roman" pitchFamily="18" charset="0"/>
                <a:cs typeface="Times New Roman" pitchFamily="18" charset="0"/>
              </a:rPr>
              <a:t> .</a:t>
            </a:r>
            <a:r>
              <a:rPr lang="ru-RU" sz="1600" dirty="0">
                <a:solidFill>
                  <a:srgbClr val="FFFF00"/>
                </a:solidFill>
                <a:latin typeface="Times New Roman" pitchFamily="18" charset="0"/>
                <a:cs typeface="Times New Roman" pitchFamily="18" charset="0"/>
              </a:rPr>
              <a:t/>
            </a:r>
            <a:br>
              <a:rPr lang="ru-RU" sz="1600" dirty="0">
                <a:solidFill>
                  <a:srgbClr val="FFFF00"/>
                </a:solidFill>
                <a:latin typeface="Times New Roman" pitchFamily="18" charset="0"/>
                <a:cs typeface="Times New Roman" pitchFamily="18" charset="0"/>
              </a:rPr>
            </a:br>
            <a:r>
              <a:rPr lang="ru-RU" sz="1600" dirty="0">
                <a:solidFill>
                  <a:srgbClr val="FFFF00"/>
                </a:solidFill>
                <a:latin typeface="Times New Roman" pitchFamily="18" charset="0"/>
                <a:cs typeface="Times New Roman" pitchFamily="18" charset="0"/>
              </a:rPr>
              <a:t>Мимикрия, спекуляция терминами и чужим авторитетом </a:t>
            </a:r>
          </a:p>
          <a:p>
            <a:r>
              <a:rPr lang="ru-RU" sz="1600" dirty="0">
                <a:solidFill>
                  <a:srgbClr val="FFFF00"/>
                </a:solidFill>
                <a:latin typeface="Times New Roman" pitchFamily="18" charset="0"/>
                <a:cs typeface="Times New Roman" pitchFamily="18" charset="0"/>
              </a:rPr>
              <a:t>Прикинуться «правильным» подчас очень легко – необходимо лишь использовать нужные слова: инвестиционная компания, инвестиционный фонд, финансовый консультант, доверительный управляющий и т.п. Распространены также ссылки на авторитеты и упоминания в качестве партнеров известных на рынке компаний. Вообще, чисто формально даже простое открытие счета в банке дает почву для заявлений вроде: «Мы сотрудничаем с крупнейшими банками» (далее приводится перечень). </a:t>
            </a:r>
            <a:br>
              <a:rPr lang="ru-RU" sz="1600" dirty="0">
                <a:solidFill>
                  <a:srgbClr val="FFFF00"/>
                </a:solidFill>
                <a:latin typeface="Times New Roman" pitchFamily="18" charset="0"/>
                <a:cs typeface="Times New Roman" pitchFamily="18" charset="0"/>
              </a:rPr>
            </a:br>
            <a:r>
              <a:rPr lang="ru-RU" sz="1600" dirty="0" smtClean="0">
                <a:solidFill>
                  <a:srgbClr val="FFFF00"/>
                </a:solidFill>
                <a:latin typeface="Times New Roman" pitchFamily="18" charset="0"/>
                <a:cs typeface="Times New Roman" pitchFamily="18" charset="0"/>
              </a:rPr>
              <a:t>Приглашение </a:t>
            </a:r>
            <a:r>
              <a:rPr lang="ru-RU" sz="1600" dirty="0">
                <a:solidFill>
                  <a:srgbClr val="FFFF00"/>
                </a:solidFill>
                <a:latin typeface="Times New Roman" pitchFamily="18" charset="0"/>
                <a:cs typeface="Times New Roman" pitchFamily="18" charset="0"/>
              </a:rPr>
              <a:t>к сотрудничеству агентов, выплаты в зависимости от объемов привлеченного инвестирования </a:t>
            </a:r>
            <a:br>
              <a:rPr lang="ru-RU" sz="1600" dirty="0">
                <a:solidFill>
                  <a:srgbClr val="FFFF00"/>
                </a:solidFill>
                <a:latin typeface="Times New Roman" pitchFamily="18" charset="0"/>
                <a:cs typeface="Times New Roman" pitchFamily="18" charset="0"/>
              </a:rPr>
            </a:br>
            <a:r>
              <a:rPr lang="ru-RU" sz="1600" dirty="0">
                <a:solidFill>
                  <a:srgbClr val="FFFF00"/>
                </a:solidFill>
                <a:latin typeface="Times New Roman" pitchFamily="18" charset="0"/>
                <a:cs typeface="Times New Roman" pitchFamily="18" charset="0"/>
              </a:rPr>
              <a:t>Это, собственно, один из основных индикаторов любой пирамиды, ее движущая сила и основа развития. Каждому участнику, или «партнеру», предлагается или даже вменяется в обязанность привлекать новых инвесторов.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0767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Мошенничество с пластиковыми картами</a:t>
            </a:r>
            <a:endParaRPr kumimoji="0" lang="ru-RU" sz="3600" b="0"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27650" name="Picture 2" descr="C:\Users\User\AppData\Local\Microsoft\Windows\Temporary Internet Files\Content.IE5\O7IPHJ1P\MM900205369[1].gif"/>
          <p:cNvPicPr>
            <a:picLocks noChangeAspect="1" noChangeArrowheads="1" noCrop="1"/>
          </p:cNvPicPr>
          <p:nvPr/>
        </p:nvPicPr>
        <p:blipFill>
          <a:blip r:embed="rId2"/>
          <a:srcRect/>
          <a:stretch>
            <a:fillRect/>
          </a:stretch>
        </p:blipFill>
        <p:spPr bwMode="auto">
          <a:xfrm>
            <a:off x="7358082" y="857232"/>
            <a:ext cx="1333500" cy="952500"/>
          </a:xfrm>
          <a:prstGeom prst="rect">
            <a:avLst/>
          </a:prstGeom>
          <a:noFill/>
        </p:spPr>
      </p:pic>
      <p:pic>
        <p:nvPicPr>
          <p:cNvPr id="27651" name="Picture 3" descr="C:\Users\User\AppData\Local\Microsoft\Windows\Temporary Internet Files\Content.IE5\ZVPHZEKU\MM900223764[1].gif"/>
          <p:cNvPicPr>
            <a:picLocks noChangeAspect="1" noChangeArrowheads="1" noCrop="1"/>
          </p:cNvPicPr>
          <p:nvPr/>
        </p:nvPicPr>
        <p:blipFill>
          <a:blip r:embed="rId3"/>
          <a:srcRect/>
          <a:stretch>
            <a:fillRect/>
          </a:stretch>
        </p:blipFill>
        <p:spPr bwMode="auto">
          <a:xfrm>
            <a:off x="285720" y="5214950"/>
            <a:ext cx="1428760" cy="1382296"/>
          </a:xfrm>
          <a:prstGeom prst="rect">
            <a:avLst/>
          </a:prstGeom>
          <a:noFill/>
        </p:spPr>
      </p:pic>
      <p:pic>
        <p:nvPicPr>
          <p:cNvPr id="27653" name="Picture 5" descr="C:\Users\User\AppData\Local\Microsoft\Windows\Temporary Internet Files\Content.IE5\S56QJ3U7\MC900357075[1].wmf"/>
          <p:cNvPicPr>
            <a:picLocks noChangeAspect="1" noChangeArrowheads="1"/>
          </p:cNvPicPr>
          <p:nvPr/>
        </p:nvPicPr>
        <p:blipFill>
          <a:blip r:embed="rId4"/>
          <a:srcRect/>
          <a:stretch>
            <a:fillRect/>
          </a:stretch>
        </p:blipFill>
        <p:spPr bwMode="auto">
          <a:xfrm>
            <a:off x="3913632" y="2857496"/>
            <a:ext cx="1316736" cy="1846174"/>
          </a:xfrm>
          <a:prstGeom prst="rect">
            <a:avLst/>
          </a:prstGeom>
          <a:noFill/>
        </p:spPr>
      </p:pic>
      <p:sp>
        <p:nvSpPr>
          <p:cNvPr id="7" name="Прямоугольник 6"/>
          <p:cNvSpPr/>
          <p:nvPr/>
        </p:nvSpPr>
        <p:spPr>
          <a:xfrm>
            <a:off x="4572000" y="4549676"/>
            <a:ext cx="4572000" cy="2308324"/>
          </a:xfrm>
          <a:prstGeom prst="rect">
            <a:avLst/>
          </a:prstGeom>
        </p:spPr>
        <p:txBody>
          <a:bodyPr>
            <a:spAutoFit/>
          </a:bodyPr>
          <a:lstStyle/>
          <a:p>
            <a:pPr algn="ctr"/>
            <a:r>
              <a:rPr lang="ru-RU" b="1" dirty="0" smtClean="0">
                <a:solidFill>
                  <a:srgbClr val="FFFF00"/>
                </a:solidFill>
                <a:latin typeface="Times New Roman" pitchFamily="18" charset="0"/>
                <a:cs typeface="Times New Roman" pitchFamily="18" charset="0"/>
              </a:rPr>
              <a:t>Подобные </a:t>
            </a:r>
            <a:r>
              <a:rPr lang="ru-RU" b="1" dirty="0">
                <a:solidFill>
                  <a:srgbClr val="FFFF00"/>
                </a:solidFill>
                <a:latin typeface="Times New Roman" pitchFamily="18" charset="0"/>
                <a:cs typeface="Times New Roman" pitchFamily="18" charset="0"/>
              </a:rPr>
              <a:t>устройства стоят 30–50 долларов. Считанная информация наносится на магнитную полосу на подставной карте (так называемый белый пластик), после чего такой картой можно расплачиваться в магазинах, а при знании пин-кода и снимать с нее деньги в банкоматах. </a:t>
            </a:r>
          </a:p>
        </p:txBody>
      </p:sp>
      <p:sp>
        <p:nvSpPr>
          <p:cNvPr id="8" name="Прямоугольник 7"/>
          <p:cNvSpPr/>
          <p:nvPr/>
        </p:nvSpPr>
        <p:spPr>
          <a:xfrm>
            <a:off x="0" y="785794"/>
            <a:ext cx="4572000" cy="2862322"/>
          </a:xfrm>
          <a:prstGeom prst="rect">
            <a:avLst/>
          </a:prstGeom>
        </p:spPr>
        <p:txBody>
          <a:bodyPr wrap="square">
            <a:spAutoFit/>
          </a:bodyPr>
          <a:lstStyle/>
          <a:p>
            <a:pPr algn="ctr"/>
            <a:r>
              <a:rPr lang="ru-RU" b="1" dirty="0">
                <a:solidFill>
                  <a:srgbClr val="FFFF00"/>
                </a:solidFill>
                <a:latin typeface="Times New Roman" pitchFamily="18" charset="0"/>
                <a:cs typeface="Times New Roman" pitchFamily="18" charset="0"/>
              </a:rPr>
              <a:t>Карту пропускают через карт-ридер не на глазах у клиента. В этом случае ее могут пропустить не один раз, и сумму, которую вы должны заплатить, спишут не единожды. А хуже всего то, что пока клиент не видит карту, ее могут просканировать через устройство для считывания персональных данных пользователя с магнитной полосы, которое открывает доступ к счету. </a:t>
            </a:r>
            <a:endParaRPr lang="ru-RU" dirty="0"/>
          </a:p>
        </p:txBody>
      </p:sp>
      <p:sp>
        <p:nvSpPr>
          <p:cNvPr id="9" name="Прямоугольник 8"/>
          <p:cNvSpPr/>
          <p:nvPr/>
        </p:nvSpPr>
        <p:spPr>
          <a:xfrm>
            <a:off x="5572132" y="2690336"/>
            <a:ext cx="3571868" cy="1477328"/>
          </a:xfrm>
          <a:prstGeom prst="rect">
            <a:avLst/>
          </a:prstGeom>
        </p:spPr>
        <p:txBody>
          <a:bodyPr wrap="square">
            <a:spAutoFit/>
          </a:bodyPr>
          <a:lstStyle/>
          <a:p>
            <a:pPr algn="ctr"/>
            <a:r>
              <a:rPr lang="ru-RU" b="1" dirty="0" smtClean="0">
                <a:solidFill>
                  <a:srgbClr val="FFFF00"/>
                </a:solidFill>
                <a:latin typeface="Times New Roman" pitchFamily="18" charset="0"/>
                <a:cs typeface="Times New Roman" pitchFamily="18" charset="0"/>
              </a:rPr>
              <a:t>На </a:t>
            </a:r>
            <a:r>
              <a:rPr lang="ru-RU" b="1" dirty="0">
                <a:solidFill>
                  <a:srgbClr val="FFFF00"/>
                </a:solidFill>
                <a:latin typeface="Times New Roman" pitchFamily="18" charset="0"/>
                <a:cs typeface="Times New Roman" pitchFamily="18" charset="0"/>
              </a:rPr>
              <a:t>банкомате может быть помещена мини-камера, которая записывает последовательность набора цифр пин-кода. </a:t>
            </a:r>
          </a:p>
        </p:txBody>
      </p:sp>
      <p:pic>
        <p:nvPicPr>
          <p:cNvPr id="27654" name="Picture 6" descr="C:\Users\User\AppData\Local\Microsoft\Windows\Temporary Internet Files\Content.IE5\9WRIYGMI\MP900149068[1].jpg"/>
          <p:cNvPicPr>
            <a:picLocks noChangeAspect="1" noChangeArrowheads="1"/>
          </p:cNvPicPr>
          <p:nvPr/>
        </p:nvPicPr>
        <p:blipFill>
          <a:blip r:embed="rId5" cstate="print"/>
          <a:srcRect/>
          <a:stretch>
            <a:fillRect/>
          </a:stretch>
        </p:blipFill>
        <p:spPr bwMode="auto">
          <a:xfrm>
            <a:off x="5000628" y="1214422"/>
            <a:ext cx="1828800" cy="1222248"/>
          </a:xfrm>
          <a:prstGeom prst="rect">
            <a:avLst/>
          </a:prstGeom>
          <a:noFill/>
        </p:spPr>
      </p:pic>
      <p:pic>
        <p:nvPicPr>
          <p:cNvPr id="27655" name="Picture 7" descr="C:\Users\User\AppData\Local\Microsoft\Windows\Temporary Internet Files\Content.IE5\O7IPHJ1P\MP900308911[1].jpg"/>
          <p:cNvPicPr>
            <a:picLocks noChangeAspect="1" noChangeArrowheads="1"/>
          </p:cNvPicPr>
          <p:nvPr/>
        </p:nvPicPr>
        <p:blipFill>
          <a:blip r:embed="rId6"/>
          <a:srcRect/>
          <a:stretch>
            <a:fillRect/>
          </a:stretch>
        </p:blipFill>
        <p:spPr bwMode="auto">
          <a:xfrm>
            <a:off x="1714480" y="3857628"/>
            <a:ext cx="1857388" cy="122897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r>
              <a:rPr lang="ru-RU" sz="2000" b="1" dirty="0" smtClean="0">
                <a:solidFill>
                  <a:srgbClr val="FFFF00"/>
                </a:solidFill>
                <a:latin typeface="Times New Roman" pitchFamily="18" charset="0"/>
                <a:cs typeface="Times New Roman" pitchFamily="18" charset="0"/>
              </a:rPr>
              <a:t>При </a:t>
            </a:r>
            <a:r>
              <a:rPr lang="ru-RU" sz="2000" b="1" dirty="0">
                <a:solidFill>
                  <a:srgbClr val="FFFF00"/>
                </a:solidFill>
                <a:latin typeface="Times New Roman" pitchFamily="18" charset="0"/>
                <a:cs typeface="Times New Roman" pitchFamily="18" charset="0"/>
              </a:rPr>
              <a:t>расчетах карточкой за товары и услуги внимательно проверяйте </a:t>
            </a:r>
            <a:r>
              <a:rPr lang="ru-RU" sz="2000" b="1" u="sng" dirty="0">
                <a:solidFill>
                  <a:srgbClr val="FFFF00"/>
                </a:solidFill>
                <a:latin typeface="Times New Roman" pitchFamily="18" charset="0"/>
                <a:cs typeface="Times New Roman" pitchFamily="18" charset="0"/>
              </a:rPr>
              <a:t>соответствие суммы платежа в торговой точке с суммой, распечатываемой на торговом чеке. </a:t>
            </a:r>
            <a:r>
              <a:rPr lang="ru-RU" sz="2000" b="1" dirty="0" smtClean="0">
                <a:solidFill>
                  <a:srgbClr val="FFFF00"/>
                </a:solidFill>
                <a:latin typeface="Times New Roman" pitchFamily="18" charset="0"/>
                <a:cs typeface="Times New Roman" pitchFamily="18" charset="0"/>
              </a:rPr>
              <a:t>Иногда, кассиры </a:t>
            </a:r>
            <a:r>
              <a:rPr lang="ru-RU" sz="2000" b="1" dirty="0">
                <a:solidFill>
                  <a:srgbClr val="FFFF00"/>
                </a:solidFill>
                <a:latin typeface="Times New Roman" pitchFamily="18" charset="0"/>
                <a:cs typeface="Times New Roman" pitchFamily="18" charset="0"/>
              </a:rPr>
              <a:t>торговых точек ошибались при наборе итоговой суммы (ставили лишний ноль</a:t>
            </a:r>
            <a:r>
              <a:rPr lang="ru-RU" sz="2000" b="1" dirty="0" smtClean="0">
                <a:solidFill>
                  <a:srgbClr val="FFFF00"/>
                </a:solidFill>
                <a:latin typeface="Times New Roman" pitchFamily="18" charset="0"/>
                <a:cs typeface="Times New Roman" pitchFamily="18" charset="0"/>
              </a:rPr>
              <a:t>). Вовремя </a:t>
            </a:r>
            <a:r>
              <a:rPr lang="ru-RU" sz="2000" b="1" dirty="0">
                <a:solidFill>
                  <a:srgbClr val="FFFF00"/>
                </a:solidFill>
                <a:latin typeface="Times New Roman" pitchFamily="18" charset="0"/>
                <a:cs typeface="Times New Roman" pitchFamily="18" charset="0"/>
              </a:rPr>
              <a:t>не заметив данную ошибку на </a:t>
            </a:r>
            <a:r>
              <a:rPr lang="ru-RU" sz="2000" b="1" dirty="0" smtClean="0">
                <a:solidFill>
                  <a:srgbClr val="FFFF00"/>
                </a:solidFill>
                <a:latin typeface="Times New Roman" pitchFamily="18" charset="0"/>
                <a:cs typeface="Times New Roman" pitchFamily="18" charset="0"/>
              </a:rPr>
              <a:t>чеке, держателю </a:t>
            </a:r>
            <a:r>
              <a:rPr lang="ru-RU" sz="2000" b="1" dirty="0">
                <a:solidFill>
                  <a:srgbClr val="FFFF00"/>
                </a:solidFill>
                <a:latin typeface="Times New Roman" pitchFamily="18" charset="0"/>
                <a:cs typeface="Times New Roman" pitchFamily="18" charset="0"/>
              </a:rPr>
              <a:t>карточки тяжело оспорить данную операцию, так как его подпись на чеке является согласием с проводимой операцией. </a:t>
            </a:r>
            <a:br>
              <a:rPr lang="ru-RU" sz="2000" b="1" dirty="0">
                <a:solidFill>
                  <a:srgbClr val="FFFF00"/>
                </a:solidFill>
                <a:latin typeface="Times New Roman" pitchFamily="18" charset="0"/>
                <a:cs typeface="Times New Roman" pitchFamily="18" charset="0"/>
              </a:rPr>
            </a:br>
            <a:r>
              <a:rPr lang="ru-RU" sz="2000" b="1" dirty="0">
                <a:solidFill>
                  <a:srgbClr val="FFFF00"/>
                </a:solidFill>
                <a:latin typeface="Times New Roman" pitchFamily="18" charset="0"/>
                <a:cs typeface="Times New Roman" pitchFamily="18" charset="0"/>
              </a:rPr>
              <a:t>Рассчитываясь карточкой в глобальной сети, убедитесь, что сайт, через который делается бронь в отеле или заказывается напрокат автомобиль, действительно принадлежит компании с международным именем. </a:t>
            </a:r>
            <a:r>
              <a:rPr lang="ru-RU" sz="2000" b="1" u="sng" dirty="0">
                <a:solidFill>
                  <a:srgbClr val="FFFF00"/>
                </a:solidFill>
                <a:latin typeface="Times New Roman" pitchFamily="18" charset="0"/>
                <a:cs typeface="Times New Roman" pitchFamily="18" charset="0"/>
              </a:rPr>
              <a:t>Не рассчитывайтесь карточкой через сомнительные сайты и не пользуйтесь услугами малознакомых компаний.</a:t>
            </a:r>
          </a:p>
          <a:p>
            <a:r>
              <a:rPr lang="ru-RU" sz="2000" b="1" dirty="0">
                <a:solidFill>
                  <a:srgbClr val="FFFF00"/>
                </a:solidFill>
                <a:latin typeface="Times New Roman" pitchFamily="18" charset="0"/>
                <a:cs typeface="Times New Roman" pitchFamily="18" charset="0"/>
              </a:rPr>
              <a:t>Ни одна компания не вправе требовать ваш пин-код. </a:t>
            </a:r>
            <a:endParaRPr lang="ru-RU" sz="2000" b="1" dirty="0" smtClean="0">
              <a:solidFill>
                <a:srgbClr val="FFFF00"/>
              </a:solidFill>
              <a:latin typeface="Times New Roman" pitchFamily="18" charset="0"/>
              <a:cs typeface="Times New Roman" pitchFamily="18" charset="0"/>
            </a:endParaRPr>
          </a:p>
          <a:p>
            <a:r>
              <a:rPr lang="ru-RU" sz="2000" b="1" dirty="0" smtClean="0">
                <a:solidFill>
                  <a:srgbClr val="FFFF00"/>
                </a:solidFill>
                <a:latin typeface="Times New Roman" pitchFamily="18" charset="0"/>
                <a:cs typeface="Times New Roman" pitchFamily="18" charset="0"/>
              </a:rPr>
              <a:t>Сайты</a:t>
            </a:r>
            <a:r>
              <a:rPr lang="ru-RU" sz="2000" b="1" dirty="0">
                <a:solidFill>
                  <a:srgbClr val="FFFF00"/>
                </a:solidFill>
                <a:latin typeface="Times New Roman" pitchFamily="18" charset="0"/>
                <a:cs typeface="Times New Roman" pitchFamily="18" charset="0"/>
              </a:rPr>
              <a:t>, имеющие подобные запросы на получение данной информации, на 100% являются мошенническими. Рекомендую пользоваться карточкой </a:t>
            </a:r>
            <a:r>
              <a:rPr lang="ru-RU" b="1" u="sng" dirty="0">
                <a:solidFill>
                  <a:schemeClr val="bg1"/>
                </a:solidFill>
                <a:latin typeface="Times New Roman" pitchFamily="18" charset="0"/>
                <a:cs typeface="Times New Roman" pitchFamily="18" charset="0"/>
              </a:rPr>
              <a:t>Virtuon</a:t>
            </a:r>
            <a:r>
              <a:rPr lang="ru-RU" sz="2000" b="1" dirty="0">
                <a:solidFill>
                  <a:srgbClr val="FFFF00"/>
                </a:solidFill>
                <a:latin typeface="Times New Roman" pitchFamily="18" charset="0"/>
                <a:cs typeface="Times New Roman" pitchFamily="18" charset="0"/>
              </a:rPr>
              <a:t>, предназначенной для проведения безопасных платежей через Интернет. Данный вид карточки применяется только для оплаты товаров и услуг через Интернет в электронных магазинах по всему миру, а также услуг провайдеров Интернета, туристических фирм, отелей и т.д</a:t>
            </a:r>
            <a:r>
              <a:rPr lang="ru-RU" sz="2000" b="1" dirty="0" smtClean="0">
                <a:solidFill>
                  <a:srgbClr val="FFFF00"/>
                </a:solidFill>
                <a:latin typeface="Times New Roman" pitchFamily="18" charset="0"/>
                <a:cs typeface="Times New Roman" pitchFamily="18" charset="0"/>
              </a:rPr>
              <a:t>.</a:t>
            </a:r>
            <a:endParaRPr lang="ru-RU" sz="2000" b="1" dirty="0">
              <a:solidFill>
                <a:srgbClr val="FFFF00"/>
              </a:solidFill>
              <a:latin typeface="Times New Roman" pitchFamily="18" charset="0"/>
              <a:cs typeface="Times New Roman" pitchFamily="18" charset="0"/>
            </a:endParaRPr>
          </a:p>
        </p:txBody>
      </p:sp>
      <p:pic>
        <p:nvPicPr>
          <p:cNvPr id="28674" name="Picture 2" descr="C:\Users\User\AppData\Local\Microsoft\Windows\Temporary Internet Files\Content.IE5\ZVPHZEKU\MP900149073[1].jpg"/>
          <p:cNvPicPr>
            <a:picLocks noChangeAspect="1" noChangeArrowheads="1"/>
          </p:cNvPicPr>
          <p:nvPr/>
        </p:nvPicPr>
        <p:blipFill>
          <a:blip r:embed="rId2" cstate="print"/>
          <a:srcRect/>
          <a:stretch>
            <a:fillRect/>
          </a:stretch>
        </p:blipFill>
        <p:spPr bwMode="auto">
          <a:xfrm>
            <a:off x="7886704" y="6017707"/>
            <a:ext cx="1257296" cy="8402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fontScale="90000"/>
          </a:bodyPr>
          <a:lstStyle/>
          <a:p>
            <a:r>
              <a:rPr lang="ru-RU" sz="2400" b="1" dirty="0" smtClean="0">
                <a:solidFill>
                  <a:schemeClr val="bg1"/>
                </a:solidFill>
                <a:latin typeface="Times New Roman" pitchFamily="18" charset="0"/>
                <a:cs typeface="Times New Roman" pitchFamily="18" charset="0"/>
              </a:rPr>
              <a:t>Банкомат проглотил вашу карту</a:t>
            </a: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endParaRPr lang="ru-RU" sz="24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0" y="928670"/>
            <a:ext cx="9144000" cy="5929330"/>
          </a:xfrm>
        </p:spPr>
        <p:txBody>
          <a:bodyPr>
            <a:normAutofit fontScale="47500" lnSpcReduction="20000"/>
          </a:bodyPr>
          <a:lstStyle/>
          <a:p>
            <a:r>
              <a:rPr lang="ru-RU" sz="3800" b="1" u="sng" dirty="0" smtClean="0">
                <a:solidFill>
                  <a:srgbClr val="FFFF00"/>
                </a:solidFill>
                <a:latin typeface="Times New Roman" pitchFamily="18" charset="0"/>
                <a:cs typeface="Times New Roman" pitchFamily="18" charset="0"/>
              </a:rPr>
              <a:t>Аферисты </a:t>
            </a:r>
            <a:r>
              <a:rPr lang="ru-RU" sz="3800" b="1" u="sng" dirty="0">
                <a:solidFill>
                  <a:srgbClr val="FFFF00"/>
                </a:solidFill>
                <a:latin typeface="Times New Roman" pitchFamily="18" charset="0"/>
                <a:cs typeface="Times New Roman" pitchFamily="18" charset="0"/>
              </a:rPr>
              <a:t>ставят в людном месте свой собственный «банкомат». </a:t>
            </a:r>
            <a:r>
              <a:rPr lang="ru-RU" sz="3800" b="1" dirty="0" smtClean="0">
                <a:solidFill>
                  <a:srgbClr val="FFFF00"/>
                </a:solidFill>
                <a:latin typeface="Times New Roman" pitchFamily="18" charset="0"/>
                <a:cs typeface="Times New Roman" pitchFamily="18" charset="0"/>
              </a:rPr>
              <a:t>Он денег </a:t>
            </a:r>
            <a:r>
              <a:rPr lang="ru-RU" sz="3800" b="1" dirty="0">
                <a:solidFill>
                  <a:srgbClr val="FFFF00"/>
                </a:solidFill>
                <a:latin typeface="Times New Roman" pitchFamily="18" charset="0"/>
                <a:cs typeface="Times New Roman" pitchFamily="18" charset="0"/>
              </a:rPr>
              <a:t>не выдает, зато считывает с карточки все необходимые данные. Банкомат (подставной) может быть специально запрограммирован так, чтобы не возвращать карту, тогда и никакой «белый пластик» не </a:t>
            </a:r>
            <a:r>
              <a:rPr lang="ru-RU" sz="3800" b="1" dirty="0" smtClean="0">
                <a:solidFill>
                  <a:srgbClr val="FFFF00"/>
                </a:solidFill>
                <a:latin typeface="Times New Roman" pitchFamily="18" charset="0"/>
                <a:cs typeface="Times New Roman" pitchFamily="18" charset="0"/>
              </a:rPr>
              <a:t>нужен.</a:t>
            </a:r>
          </a:p>
          <a:p>
            <a:r>
              <a:rPr lang="ru-RU" sz="3800" b="1" dirty="0" smtClean="0">
                <a:solidFill>
                  <a:srgbClr val="FFFF00"/>
                </a:solidFill>
                <a:latin typeface="Times New Roman" pitchFamily="18" charset="0"/>
                <a:cs typeface="Times New Roman" pitchFamily="18" charset="0"/>
              </a:rPr>
              <a:t>Ведь </a:t>
            </a:r>
            <a:r>
              <a:rPr lang="ru-RU" sz="3800" b="1" dirty="0">
                <a:solidFill>
                  <a:srgbClr val="FFFF00"/>
                </a:solidFill>
                <a:latin typeface="Times New Roman" pitchFamily="18" charset="0"/>
                <a:cs typeface="Times New Roman" pitchFamily="18" charset="0"/>
              </a:rPr>
              <a:t>человек не будет стоять у банкомата до приезда команды, которая вызволит его карточку, а обязательно отойдет хотя бы для того, чтобы позвонить в банк. Тогда злоумышленник без помех вынимает карту и пользуется ею по своему усмотрению.</a:t>
            </a:r>
          </a:p>
          <a:p>
            <a:r>
              <a:rPr lang="ru-RU" sz="3800" b="1" dirty="0">
                <a:solidFill>
                  <a:srgbClr val="FFFF00"/>
                </a:solidFill>
                <a:latin typeface="Times New Roman" pitchFamily="18" charset="0"/>
                <a:cs typeface="Times New Roman" pitchFamily="18" charset="0"/>
              </a:rPr>
              <a:t>Часто мошенники используют устройства, которые, будучи установлены на банкомате, помогают им получить сведения о карточке. Например, на клавиатуру устанавливались специальные насадки, которые внешне </a:t>
            </a:r>
            <a:r>
              <a:rPr lang="ru-RU" sz="3800" b="1" dirty="0" smtClean="0">
                <a:solidFill>
                  <a:srgbClr val="FFFF00"/>
                </a:solidFill>
                <a:latin typeface="Times New Roman" pitchFamily="18" charset="0"/>
                <a:cs typeface="Times New Roman" pitchFamily="18" charset="0"/>
              </a:rPr>
              <a:t>повторяют оригинальные </a:t>
            </a:r>
            <a:r>
              <a:rPr lang="ru-RU" sz="3800" b="1" dirty="0">
                <a:solidFill>
                  <a:srgbClr val="FFFF00"/>
                </a:solidFill>
                <a:latin typeface="Times New Roman" pitchFamily="18" charset="0"/>
                <a:cs typeface="Times New Roman" pitchFamily="18" charset="0"/>
              </a:rPr>
              <a:t>кнопки. Владелец карты </a:t>
            </a:r>
            <a:r>
              <a:rPr lang="ru-RU" sz="3800" b="1" dirty="0" smtClean="0">
                <a:solidFill>
                  <a:srgbClr val="FFFF00"/>
                </a:solidFill>
                <a:latin typeface="Times New Roman" pitchFamily="18" charset="0"/>
                <a:cs typeface="Times New Roman" pitchFamily="18" charset="0"/>
              </a:rPr>
              <a:t>снимает деньги </a:t>
            </a:r>
            <a:r>
              <a:rPr lang="ru-RU" sz="3800" b="1" dirty="0">
                <a:solidFill>
                  <a:srgbClr val="FFFF00"/>
                </a:solidFill>
                <a:latin typeface="Times New Roman" pitchFamily="18" charset="0"/>
                <a:cs typeface="Times New Roman" pitchFamily="18" charset="0"/>
              </a:rPr>
              <a:t>со счета без всяких проблем, но при этом поддельная клавиатура </a:t>
            </a:r>
            <a:r>
              <a:rPr lang="ru-RU" sz="3800" b="1" dirty="0" smtClean="0">
                <a:solidFill>
                  <a:srgbClr val="FFFF00"/>
                </a:solidFill>
                <a:latin typeface="Times New Roman" pitchFamily="18" charset="0"/>
                <a:cs typeface="Times New Roman" pitchFamily="18" charset="0"/>
              </a:rPr>
              <a:t>запоминает все </a:t>
            </a:r>
            <a:r>
              <a:rPr lang="ru-RU" sz="3800" b="1" dirty="0">
                <a:solidFill>
                  <a:srgbClr val="FFFF00"/>
                </a:solidFill>
                <a:latin typeface="Times New Roman" pitchFamily="18" charset="0"/>
                <a:cs typeface="Times New Roman" pitchFamily="18" charset="0"/>
              </a:rPr>
              <a:t>нажатые клавиши, в том числе и пин-код. Существует другое устройство – </a:t>
            </a:r>
            <a:r>
              <a:rPr lang="ru-RU" sz="3800" b="1" u="sng" dirty="0">
                <a:solidFill>
                  <a:schemeClr val="bg1"/>
                </a:solidFill>
                <a:latin typeface="Times New Roman" pitchFamily="18" charset="0"/>
                <a:cs typeface="Times New Roman" pitchFamily="18" charset="0"/>
              </a:rPr>
              <a:t>пластиковые конверты, </a:t>
            </a:r>
            <a:r>
              <a:rPr lang="ru-RU" sz="3800" b="1" dirty="0">
                <a:solidFill>
                  <a:srgbClr val="FFFF00"/>
                </a:solidFill>
                <a:latin typeface="Times New Roman" pitchFamily="18" charset="0"/>
                <a:cs typeface="Times New Roman" pitchFamily="18" charset="0"/>
              </a:rPr>
              <a:t>размер которых немного больше размера карточки. Эти конверты закладывают в щель банкомата. Владелец карты пытается снять деньги, но банкомат не может прочитать данные с магнитной полосы. </a:t>
            </a:r>
            <a:r>
              <a:rPr lang="ru-RU" sz="3800" b="1" dirty="0" smtClean="0">
                <a:solidFill>
                  <a:srgbClr val="FFFF00"/>
                </a:solidFill>
                <a:latin typeface="Times New Roman" pitchFamily="18" charset="0"/>
                <a:cs typeface="Times New Roman" pitchFamily="18" charset="0"/>
              </a:rPr>
              <a:t>Из-за </a:t>
            </a:r>
            <a:r>
              <a:rPr lang="ru-RU" sz="3800" b="1" dirty="0">
                <a:solidFill>
                  <a:srgbClr val="FFFF00"/>
                </a:solidFill>
                <a:latin typeface="Times New Roman" pitchFamily="18" charset="0"/>
                <a:cs typeface="Times New Roman" pitchFamily="18" charset="0"/>
              </a:rPr>
              <a:t>конструкции конверта вернуть кредитку не получается. </a:t>
            </a:r>
          </a:p>
          <a:p>
            <a:r>
              <a:rPr lang="ru-RU" sz="3800" b="1" dirty="0">
                <a:solidFill>
                  <a:srgbClr val="FFFF00"/>
                </a:solidFill>
                <a:latin typeface="Times New Roman" pitchFamily="18" charset="0"/>
                <a:cs typeface="Times New Roman" pitchFamily="18" charset="0"/>
              </a:rPr>
              <a:t>В это время подходит злоумышленник и говорит, что два дня назад с ним случилась та же самая история. Чтобы вернуть карту, надо просто ввести пин-код и нажать два раза на «Cancel». Хозяин карточки пробует, и, конечно же, ничего не получается. Он решает, что карточка осталась в банкомате, и уходит, намереваясь обратиться в банк. Мошенник же достает кредитку вместе с конвертом при помощи нехитрых подручных средств. Пин-код он уже знает. Снять деньги со счета теперь не составляет особого труда. </a:t>
            </a:r>
            <a:r>
              <a:rPr lang="ru-RU" dirty="0">
                <a:solidFill>
                  <a:schemeClr val="bg1"/>
                </a:solidFill>
                <a:latin typeface="Times New Roman" pitchFamily="18" charset="0"/>
                <a:cs typeface="Times New Roman" pitchFamily="18" charset="0"/>
              </a:rPr>
              <a:t/>
            </a:r>
            <a:br>
              <a:rPr lang="ru-RU" dirty="0">
                <a:solidFill>
                  <a:schemeClr val="bg1"/>
                </a:solidFill>
                <a:latin typeface="Times New Roman" pitchFamily="18" charset="0"/>
                <a:cs typeface="Times New Roman" pitchFamily="18" charset="0"/>
              </a:rPr>
            </a:br>
            <a:endParaRPr lang="ru-RU" dirty="0">
              <a:solidFill>
                <a:schemeClr val="bg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1262</Words>
  <Application>Microsoft Office PowerPoint</Application>
  <PresentationFormat>Экран (4:3)</PresentationFormat>
  <Paragraphs>61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МОШЕННИЧЕСТВО НА ФИНАНСОВЫХ РЫНКАХ </vt:lpstr>
      <vt:lpstr>Презентация PowerPoint</vt:lpstr>
      <vt:lpstr>Презентация PowerPoint</vt:lpstr>
      <vt:lpstr>Презентация PowerPoint</vt:lpstr>
      <vt:lpstr>Презентация PowerPoint</vt:lpstr>
      <vt:lpstr>Пять признаков современных финансовых пирамид: </vt:lpstr>
      <vt:lpstr>Презентация PowerPoint</vt:lpstr>
      <vt:lpstr>Презентация PowerPoint</vt:lpstr>
      <vt:lpstr>Банкомат проглотил вашу карту </vt:lpstr>
      <vt:lpstr>Презентация PowerPoint</vt:lpstr>
      <vt:lpstr>Презентация PowerPoint</vt:lpstr>
      <vt:lpstr>Несколько полезных советов и рекомендаций держателю платежной карты для безопасного использования . </vt:lpstr>
      <vt:lpstr>Презентация PowerPoint</vt:lpstr>
      <vt:lpstr>Презентация PowerPoint</vt:lpstr>
      <vt:lpstr>Презентация PowerPoint</vt:lpstr>
      <vt:lpstr>Презентация PowerPoint</vt:lpstr>
      <vt:lpstr>Презентация PowerPoint</vt:lpstr>
      <vt:lpstr>Мошенничество на рынке недвижимости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МОШЕННИЧЕСТВО НА ФИНАНСОВых РЫНКах </dc:title>
  <dc:creator>User</dc:creator>
  <cp:lastModifiedBy>Директор</cp:lastModifiedBy>
  <cp:revision>37</cp:revision>
  <dcterms:created xsi:type="dcterms:W3CDTF">2012-09-09T13:25:07Z</dcterms:created>
  <dcterms:modified xsi:type="dcterms:W3CDTF">2012-09-18T10:48:57Z</dcterms:modified>
</cp:coreProperties>
</file>