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60"/>
  </p:normalViewPr>
  <p:slideViewPr>
    <p:cSldViewPr showGuides="1"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8"/>
  <c:chart>
    <c:autoTitleDeleted val="1"/>
    <c:plotArea>
      <c:layout>
        <c:manualLayout>
          <c:layoutTarget val="inner"/>
          <c:xMode val="edge"/>
          <c:yMode val="edge"/>
          <c:x val="8.8996886524803517E-2"/>
          <c:y val="7.8386255693811815E-2"/>
          <c:w val="0.90761608498526591"/>
          <c:h val="0.7142817464726141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США</c:v>
                </c:pt>
                <c:pt idx="1">
                  <c:v>Европа</c:v>
                </c:pt>
                <c:pt idx="2">
                  <c:v>Россия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72</c:v>
                </c:pt>
                <c:pt idx="1">
                  <c:v>60</c:v>
                </c:pt>
                <c:pt idx="2">
                  <c:v>2</c:v>
                </c:pt>
              </c:numCache>
            </c:numRef>
          </c:val>
        </c:ser>
        <c:overlap val="-25"/>
        <c:axId val="120554624"/>
        <c:axId val="120556544"/>
      </c:barChart>
      <c:catAx>
        <c:axId val="120554624"/>
        <c:scaling>
          <c:orientation val="minMax"/>
        </c:scaling>
        <c:axPos val="b"/>
        <c:numFmt formatCode="General" sourceLinked="1"/>
        <c:majorTickMark val="none"/>
        <c:tickLblPos val="nextTo"/>
        <c:crossAx val="120556544"/>
        <c:crosses val="autoZero"/>
        <c:auto val="1"/>
        <c:lblAlgn val="ctr"/>
        <c:lblOffset val="100"/>
      </c:catAx>
      <c:valAx>
        <c:axId val="120556544"/>
        <c:scaling>
          <c:orientation val="minMax"/>
        </c:scaling>
        <c:delete val="1"/>
        <c:axPos val="l"/>
        <c:numFmt formatCode="General" sourceLinked="1"/>
        <c:tickLblPos val="nextTo"/>
        <c:crossAx val="1205546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1C73D-3BB1-4C26-891A-916E8C254B49}" type="datetimeFigureOut">
              <a:rPr lang="ru-RU" smtClean="0"/>
              <a:t>10.09.2012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8012C-40CD-40AA-8714-30B263A6F8B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_____Microsoft_Office_Excel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5776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Зимовниковская СОШ №1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М.В. Лукьянова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 , учитель истории и обществознания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000108"/>
            <a:ext cx="81439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Личный финансовый план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4578" name="Picture 2" descr="http://go1.imgsmail.ru/imgpreview?key=http%3A//my-shop.ru/%5Ffiles/product/2/48/476698.jpg&amp;mb=imgdb_preview_9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797172">
            <a:off x="1110837" y="2243137"/>
            <a:ext cx="1533525" cy="2371726"/>
          </a:xfrm>
          <a:prstGeom prst="rect">
            <a:avLst/>
          </a:prstGeom>
          <a:noFill/>
        </p:spPr>
      </p:pic>
      <p:pic>
        <p:nvPicPr>
          <p:cNvPr id="24580" name="Picture 4" descr="http://go2.imgsmail.ru/imgpreview?key=http%3A//shop.vlasnasprava.info/files/shop/B77%5FB.jpg&amp;mb=imgdb_preview_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67938">
            <a:off x="6473304" y="2295525"/>
            <a:ext cx="1571625" cy="2266951"/>
          </a:xfrm>
          <a:prstGeom prst="rect">
            <a:avLst/>
          </a:prstGeom>
          <a:noFill/>
        </p:spPr>
      </p:pic>
      <p:pic>
        <p:nvPicPr>
          <p:cNvPr id="8" name="Picture 4" descr="http://go4.imgsmail.ru/imgpreview?key=http%3A//eterra24.ru/sales/finplan/images/binoculars.jpg&amp;mb=imgdb_preview_1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19500" y="3143248"/>
            <a:ext cx="1905000" cy="14382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843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Определите размер суммы, которая составит ваш «стартовый капитал»; 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Выберите банк для накопления «стартового капитала», исходя из критериев надежности и привлекательности условий; 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вы не готовы рисковать, для вас предпочтительной является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консервативная стратегия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и в качестве инструментов вы можете использовать банковские депозиты и облигации; 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вы готовы рисковать, используйте в качестве инструментов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хедж-фонды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инвестируйте в акции; 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вы выбираете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умеренную стратегию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оптимальными инструментами для вас являются банковские депозиты 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ПИФы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забывайте учитывать возможные экономические риски.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457200" y="116632"/>
            <a:ext cx="8229600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Выбор стратегии инвестирования.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Picture 20" descr="http://go2.imgsmail.ru/imgpreview?key=http%3A//moifinansi.ru/im2/sdfo2563d2.jpg&amp;mb=imgdb_preview_7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9500" y="4786322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500034" y="214290"/>
            <a:ext cx="8186766" cy="9824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6 этап – реализация ЛФП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8" descr="УЛ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17" y="382012"/>
            <a:ext cx="86439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" indent="0">
              <a:buFont typeface="Wingdings 3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Скажите, пожалуйста, куда мне идти? 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А куда ты хочешь попасть? — ответил Кот. 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Мне все равно... — сказала Алиса. 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Тогда все равно, куда и идти, — заметил Кот. 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...только бы попасть куда-нибудь, — пояснила Алиса. 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Куда-нибудь ты обязательно попадешь, — сказал Кот. — Нужно только достаточно долго идти. </a:t>
            </a:r>
          </a:p>
          <a:p>
            <a:pPr marL="107950" indent="0" algn="r">
              <a:buFont typeface="Wingdings 3" pitchFamily="18" charset="2"/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Л.Кэролл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«Алиса в стране чудес».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go4.imgsmail.ru/imgpreview?key=http%3A//www.ellf.ru/uploads/posts/2010-08/1283255294%5F6a11fe6c77e3.jpg&amp;mb=imgdb_preview_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157" y="3584070"/>
            <a:ext cx="4089091" cy="2845326"/>
          </a:xfrm>
          <a:prstGeom prst="rect">
            <a:avLst/>
          </a:prstGeom>
          <a:noFill/>
        </p:spPr>
      </p:pic>
      <p:pic>
        <p:nvPicPr>
          <p:cNvPr id="2052" name="Picture 4" descr="http://go3.imgsmail.ru/imgpreview?key=http%3A//smarttrip.ru/wp-content/uploads/2010/03/0-8a05f61b-d245-44d4-8f40-470b61ec519a1.jpg&amp;mb=imgdb_preview_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643314"/>
            <a:ext cx="3857652" cy="288906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02834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Личный финансовый план позволит вам: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1. Осознать текущее положение дел и построить перспективу на будущее (чтобы потом не было мучительно больно за бесцельно прожитые годы). Увидеть, откуда берутся ваши деньги и куда они уходят.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2. Поставить перед собой конкретные финансовые цели.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3. Избежать типичных ошибок. Защититься от финансового краха.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4. Взять ситуацию под контроль. Обрести спокойствие и комфорт, забыть о страхе перед неопределённостью, что бы этом ни происходило в вашей жизни. 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5. Достичь поставленных целей!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http://go4.imgsmail.ru/imgpreview?key=http%3A//noin.ru/uploads/posts/700%5F1315470811%5Fqlgjhyvcnf8gzcx.jpeg&amp;mb=imgdb_preview_1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75134">
            <a:off x="7088806" y="3008974"/>
            <a:ext cx="1695450" cy="1905000"/>
          </a:xfrm>
          <a:prstGeom prst="rect">
            <a:avLst/>
          </a:prstGeom>
          <a:noFill/>
        </p:spPr>
      </p:pic>
      <p:pic>
        <p:nvPicPr>
          <p:cNvPr id="27650" name="Picture 2" descr="http://go2.imgsmail.ru/imgpreview?key=http%3A//paalleksey.ru/wp-content/uploads/2011/09/podushka.jpg&amp;mb=imgdb_preview_1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50265" y="285728"/>
            <a:ext cx="4643470" cy="4643470"/>
          </a:xfrm>
          <a:prstGeom prst="rect">
            <a:avLst/>
          </a:prstGeom>
          <a:noFill/>
        </p:spPr>
      </p:pic>
      <p:pic>
        <p:nvPicPr>
          <p:cNvPr id="4" name="Picture 8" descr="http://go1.imgsmail.ru/imgpreview?key=http%3A//bukvy.net/valar%5Fgrabber/upload/2011-03-03/9bc25ae72bd0%5F14191%5F1000709180.jpg&amp;mb=imgdb_preview_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28604"/>
            <a:ext cx="1600200" cy="2266951"/>
          </a:xfrm>
          <a:prstGeom prst="rect">
            <a:avLst/>
          </a:prstGeom>
          <a:noFill/>
        </p:spPr>
      </p:pic>
      <p:pic>
        <p:nvPicPr>
          <p:cNvPr id="5" name="Picture 14" descr="http://go1.imgsmail.ru/imgpreview?key=http%3A//notarev.com/wp-content/uploads/2010/09/notarev%5Fsavenok2.jpg&amp;mb=imgdb_preview_10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6644" y="428604"/>
            <a:ext cx="1619250" cy="2238376"/>
          </a:xfrm>
          <a:prstGeom prst="rect">
            <a:avLst/>
          </a:prstGeom>
          <a:noFill/>
        </p:spPr>
      </p:pic>
      <p:pic>
        <p:nvPicPr>
          <p:cNvPr id="6" name="Picture 16" descr="http://go4.imgsmail.ru/imgpreview?key=http%3A//live-and-learn.ru/images/stories/new2/savenok-piter.jpg&amp;mb=imgdb_preview_6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286256"/>
            <a:ext cx="1571625" cy="2305050"/>
          </a:xfrm>
          <a:prstGeom prst="rect">
            <a:avLst/>
          </a:prstGeom>
          <a:noFill/>
        </p:spPr>
      </p:pic>
      <p:pic>
        <p:nvPicPr>
          <p:cNvPr id="7" name="Picture 18" descr="http://go4.imgsmail.ru/imgpreview?key=http%3A//www.litres.ru/static/bookimages/01/63/30/01633035.bin.dir/01633035.cover.jpg&amp;mb=imgdb_preview_1&amp;w=15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189963">
            <a:off x="7112044" y="4505102"/>
            <a:ext cx="1447800" cy="2171701"/>
          </a:xfrm>
          <a:prstGeom prst="rect">
            <a:avLst/>
          </a:prstGeom>
          <a:noFill/>
        </p:spPr>
      </p:pic>
      <p:pic>
        <p:nvPicPr>
          <p:cNvPr id="8" name="Picture 12" descr="http://go1.imgsmail.ru/imgpreview?key=http%3A//images01.olx.ru/ui/9/21/08/1291109870%5F122121308%5F1--S---1291109870.jpg&amp;mb=imgdb_preview_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14762" y="4457699"/>
            <a:ext cx="1514475" cy="24003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1417" y="444321"/>
            <a:ext cx="8221166" cy="596935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786314" y="357166"/>
            <a:ext cx="335758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3" name="Диаграмма 3"/>
          <p:cNvGraphicFramePr>
            <a:graphicFrameLocks/>
          </p:cNvGraphicFramePr>
          <p:nvPr/>
        </p:nvGraphicFramePr>
        <p:xfrm>
          <a:off x="4572000" y="3429000"/>
          <a:ext cx="4267228" cy="298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0628" y="2357430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Личный финансовый план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44291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538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Задумывались о финансовом планировании:</a:t>
            </a:r>
          </a:p>
          <a:p>
            <a:pPr marL="109538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2005 г. - 10% </a:t>
            </a:r>
          </a:p>
          <a:p>
            <a:pPr marL="109538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2009 г. - 34%</a:t>
            </a:r>
          </a:p>
          <a:p>
            <a:pPr marL="109538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2010 г. - 39%</a:t>
            </a:r>
          </a:p>
          <a:p>
            <a:pPr marL="109538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2011 г. - 42%</a:t>
            </a:r>
          </a:p>
          <a:p>
            <a:pPr marL="109538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2012 г. - 45%</a:t>
            </a:r>
          </a:p>
          <a:p>
            <a:pPr marL="109538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09538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428604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Данные научных исследований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7" name="Диаграмма 4"/>
          <p:cNvGraphicFramePr>
            <a:graphicFrameLocks/>
          </p:cNvGraphicFramePr>
          <p:nvPr/>
        </p:nvGraphicFramePr>
        <p:xfrm>
          <a:off x="214282" y="3643314"/>
          <a:ext cx="4071934" cy="3000396"/>
        </p:xfrm>
        <a:graphic>
          <a:graphicData uri="http://schemas.openxmlformats.org/presentationml/2006/ole">
            <p:oleObj spid="_x0000_s1027" r:id="rId4" imgW="7017104" imgH="3773751" progId="Excel.Chart.8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643174" y="2967335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Финансовая грамотность в РФ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905506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Почему мне этого хочется? 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Почему я в этом нуждаюсь?  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Что изменится, если это у меня появится? 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Какие перемены (к лучшему или к худшему) произойдут, если я это куплю?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этап – определение потребностей.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1266" name="Picture 2" descr="http://go1.imgsmail.ru/imgpreview?key=http%3A//kustblog.info/wp-content/uploads/2012/01/brainstorm12.gif&amp;mb=imgdb_preview_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5675" y="4886324"/>
            <a:ext cx="1838325" cy="197167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457200" y="214290"/>
            <a:ext cx="8229600" cy="562074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 этап – постановка целей.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214422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538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это конкретная задача, для решения которой сосредоточены максимальные усилия. </a:t>
            </a:r>
          </a:p>
          <a:p>
            <a:pPr marL="109538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Правильно поставленная цель – залог успеха.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78761" y="3429000"/>
            <a:ext cx="578647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>
              <a:defRPr/>
            </a:pP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Цели должны быть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"/>
              <a:buChar char="Ø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Конкретными </a:t>
            </a:r>
          </a:p>
          <a:p>
            <a:pPr marL="365760" indent="-256032">
              <a:buFont typeface="Wingdings"/>
              <a:buChar char="Ø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Измеримыми</a:t>
            </a:r>
          </a:p>
          <a:p>
            <a:pPr marL="365760" indent="-256032">
              <a:buFont typeface="Wingdings"/>
              <a:buChar char="Ø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Достижимыми</a:t>
            </a:r>
          </a:p>
          <a:p>
            <a:pPr marL="365760" indent="-256032">
              <a:buFont typeface="Wingdings"/>
              <a:buChar char="Ø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Срочными (определены по времени):</a:t>
            </a:r>
          </a:p>
          <a:p>
            <a:pPr marL="365760" indent="-256032">
              <a:buFontTx/>
              <a:buChar char="-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Краткосрочные – до 1 года,</a:t>
            </a:r>
          </a:p>
          <a:p>
            <a:pPr marL="365760" indent="-256032">
              <a:buFontTx/>
              <a:buChar char="-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Среднесрочные – 1 – 5 лет,</a:t>
            </a:r>
          </a:p>
          <a:p>
            <a:pPr marL="365760" indent="-256032">
              <a:buFontTx/>
              <a:buChar char="-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Долгосрочные – более 5 лет.</a:t>
            </a:r>
          </a:p>
        </p:txBody>
      </p:sp>
      <p:pic>
        <p:nvPicPr>
          <p:cNvPr id="12290" name="Picture 2" descr="http://go1.imgsmail.ru/imgpreview?key=http%3A//deneg.by/wp-content/uploads/2011/03/investment-plan-deneg-by-300x217.jpg&amp;mb=imgdb_preview_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738437"/>
            <a:ext cx="1905000" cy="138112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12255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 этап - анализ текущего финансового            состояния. Составление бюджета.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571612"/>
            <a:ext cx="84296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Расписать на бумаге все свои доходы и расходы за месяц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967335"/>
            <a:ext cx="8786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Следующий шаг –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составление отчета об активах (имуществе) и пассивах (обязательствах)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http://go1.imgsmail.ru/imgpreview?key=http%3A//dengiideti.ru/wp-content/uploads/2011/04/gego-mi-hotim3.png&amp;mb=imgdb_preview_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94" y="4429132"/>
            <a:ext cx="2714612" cy="199227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4"/>
          <p:cNvSpPr txBox="1">
            <a:spLocks/>
          </p:cNvSpPr>
          <p:nvPr/>
        </p:nvSpPr>
        <p:spPr>
          <a:xfrm>
            <a:off x="457200" y="836613"/>
            <a:ext cx="8229600" cy="517048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Зафиксируйте в плане следующие данные: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/>
              <a:buChar char="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Сумма ежемесячного дохода (укажите источник и дату поступления средств);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/>
              <a:buChar char="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Сумма ежемесячных расходов (укажите статьи расходов);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/>
              <a:buChar char="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Активы, приносящие доход;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/>
              <a:buChar char="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Активы, не приносящие доход;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/>
              <a:buChar char="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Пассивы;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/>
              <a:buChar char="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Оцените, насколько рационально вы используете свой капитал, и по необходимости внесите коррективы.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18" name="Picture 2" descr="http://go2.imgsmail.ru/imgpreview?key=http%3A//www.report.kg/uploads/posts/2009-01/1231691392%5F7-1.jpg&amp;mb=imgdb_preview_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714620"/>
            <a:ext cx="1790700" cy="202882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428596" y="214290"/>
            <a:ext cx="8258204" cy="766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этап - определение суммы инвестирования.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536174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Проанализируйте свою текущую финансовую ситуацию и определите, какую сумму вы готовы выделять для инвестирования;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Используйте правило «заплати сначала себе»;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Возьмите за правило выделять на инвестирование 10% любого полученного дохода.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go2.imgsmail.ru/imgpreview?key=http%3A//becomerich.ru/images/im019.jpg&amp;mb=imgdb_preview_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71737"/>
            <a:ext cx="1895475" cy="19145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457200" y="274638"/>
            <a:ext cx="8229600" cy="56207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5 этап – выбор стратегии, инструментов.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856357"/>
            <a:ext cx="89297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>
              <a:defRPr/>
            </a:pP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Финансовые инструменты: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Ценные бумаги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ПИФы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Банки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Хедж-фонды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Покупка валюты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Накопительные страховые и пенсионные программы и др. </a:t>
            </a:r>
          </a:p>
          <a:p>
            <a:pPr marL="109728">
              <a:defRPr/>
            </a:pP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Стратегии инвестирования:</a:t>
            </a:r>
          </a:p>
          <a:p>
            <a:pPr marL="365760" indent="-256032">
              <a:buFontTx/>
              <a:buChar char="-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Консервативная</a:t>
            </a:r>
          </a:p>
          <a:p>
            <a:pPr marL="365760" indent="-256032">
              <a:buFontTx/>
              <a:buChar char="-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Умеренная</a:t>
            </a:r>
          </a:p>
          <a:p>
            <a:pPr marL="365760" indent="-256032">
              <a:buFontTx/>
              <a:buChar char="-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Агрессивная</a:t>
            </a:r>
          </a:p>
        </p:txBody>
      </p:sp>
      <p:pic>
        <p:nvPicPr>
          <p:cNvPr id="5" name="Picture 4" descr="http://go3.imgsmail.ru/imgpreview?key=http%3A//beprime.ru/wp-content/uploads/2011/10/perawdplan-300x251.jpg&amp;mb=imgdb_preview_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916132"/>
            <a:ext cx="2857520" cy="2387792"/>
          </a:xfrm>
          <a:prstGeom prst="rect">
            <a:avLst/>
          </a:prstGeom>
          <a:noFill/>
        </p:spPr>
      </p:pic>
      <p:pic>
        <p:nvPicPr>
          <p:cNvPr id="6" name="Picture 2" descr="http://go3.imgsmail.ru/imgpreview?key=http%3A//promoney4you.com/wp-content/uploads/2011/11/personal-financial-plan-2.png&amp;mb=imgdb_preview_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6418" y="4223458"/>
            <a:ext cx="3530424" cy="234881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505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Диаграмма Microsoft Excel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28</cp:revision>
  <dcterms:created xsi:type="dcterms:W3CDTF">2012-09-10T16:32:22Z</dcterms:created>
  <dcterms:modified xsi:type="dcterms:W3CDTF">2012-09-10T18:49:32Z</dcterms:modified>
</cp:coreProperties>
</file>