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81" r:id="rId2"/>
    <p:sldId id="256" r:id="rId3"/>
    <p:sldId id="258" r:id="rId4"/>
    <p:sldId id="257" r:id="rId5"/>
    <p:sldId id="259" r:id="rId6"/>
    <p:sldId id="262" r:id="rId7"/>
    <p:sldId id="261" r:id="rId8"/>
    <p:sldId id="266" r:id="rId9"/>
    <p:sldId id="267" r:id="rId10"/>
    <p:sldId id="273" r:id="rId11"/>
    <p:sldId id="275" r:id="rId12"/>
    <p:sldId id="277" r:id="rId13"/>
    <p:sldId id="280" r:id="rId14"/>
    <p:sldId id="270" r:id="rId15"/>
    <p:sldId id="271" r:id="rId16"/>
    <p:sldId id="278" r:id="rId17"/>
    <p:sldId id="268" r:id="rId18"/>
    <p:sldId id="264" r:id="rId19"/>
    <p:sldId id="265" r:id="rId20"/>
  </p:sldIdLst>
  <p:sldSz cx="9144000" cy="6858000" type="screen4x3"/>
  <p:notesSz cx="6800850" cy="98726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07" d="100"/>
          <a:sy n="107" d="100"/>
        </p:scale>
        <p:origin x="-8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7035" cy="49363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2241" y="0"/>
            <a:ext cx="2947035" cy="493633"/>
          </a:xfrm>
          <a:prstGeom prst="rect">
            <a:avLst/>
          </a:prstGeom>
        </p:spPr>
        <p:txBody>
          <a:bodyPr vert="horz" lIns="91440" tIns="45720" rIns="91440" bIns="45720" rtlCol="0"/>
          <a:lstStyle>
            <a:lvl1pPr algn="r">
              <a:defRPr sz="1200"/>
            </a:lvl1pPr>
          </a:lstStyle>
          <a:p>
            <a:fld id="{A5934DC3-B73B-4F70-ACA0-6D271D83DE50}" type="datetimeFigureOut">
              <a:rPr lang="ru-RU" smtClean="0"/>
              <a:t>07.09.2012</a:t>
            </a:fld>
            <a:endParaRPr lang="ru-RU"/>
          </a:p>
        </p:txBody>
      </p:sp>
      <p:sp>
        <p:nvSpPr>
          <p:cNvPr id="4" name="Нижний колонтитул 3"/>
          <p:cNvSpPr>
            <a:spLocks noGrp="1"/>
          </p:cNvSpPr>
          <p:nvPr>
            <p:ph type="ftr" sz="quarter" idx="2"/>
          </p:nvPr>
        </p:nvSpPr>
        <p:spPr>
          <a:xfrm>
            <a:off x="0" y="9377316"/>
            <a:ext cx="2947035" cy="493633"/>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2241" y="9377316"/>
            <a:ext cx="2947035" cy="493633"/>
          </a:xfrm>
          <a:prstGeom prst="rect">
            <a:avLst/>
          </a:prstGeom>
        </p:spPr>
        <p:txBody>
          <a:bodyPr vert="horz" lIns="91440" tIns="45720" rIns="91440" bIns="45720" rtlCol="0" anchor="b"/>
          <a:lstStyle>
            <a:lvl1pPr algn="r">
              <a:defRPr sz="1200"/>
            </a:lvl1pPr>
          </a:lstStyle>
          <a:p>
            <a:fld id="{0E0E971B-E581-4D83-BD14-1BB0A5017CF5}" type="slidenum">
              <a:rPr lang="ru-RU" smtClean="0"/>
              <a:t>‹#›</a:t>
            </a:fld>
            <a:endParaRPr lang="ru-RU"/>
          </a:p>
        </p:txBody>
      </p:sp>
    </p:spTree>
    <p:extLst>
      <p:ext uri="{BB962C8B-B14F-4D97-AF65-F5344CB8AC3E}">
        <p14:creationId xmlns:p14="http://schemas.microsoft.com/office/powerpoint/2010/main" val="1153907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7035" cy="49363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2241" y="0"/>
            <a:ext cx="2947035" cy="493633"/>
          </a:xfrm>
          <a:prstGeom prst="rect">
            <a:avLst/>
          </a:prstGeom>
        </p:spPr>
        <p:txBody>
          <a:bodyPr vert="horz" lIns="91440" tIns="45720" rIns="91440" bIns="45720" rtlCol="0"/>
          <a:lstStyle>
            <a:lvl1pPr algn="r">
              <a:defRPr sz="1200"/>
            </a:lvl1pPr>
          </a:lstStyle>
          <a:p>
            <a:fld id="{60E7C433-7E40-41FC-A4A3-8F00296D92B5}" type="datetimeFigureOut">
              <a:rPr lang="ru-RU" smtClean="0"/>
              <a:t>07.09.2012</a:t>
            </a:fld>
            <a:endParaRPr lang="ru-RU"/>
          </a:p>
        </p:txBody>
      </p:sp>
      <p:sp>
        <p:nvSpPr>
          <p:cNvPr id="4" name="Образ слайда 3"/>
          <p:cNvSpPr>
            <a:spLocks noGrp="1" noRot="1" noChangeAspect="1"/>
          </p:cNvSpPr>
          <p:nvPr>
            <p:ph type="sldImg" idx="2"/>
          </p:nvPr>
        </p:nvSpPr>
        <p:spPr>
          <a:xfrm>
            <a:off x="931863" y="739775"/>
            <a:ext cx="4937125" cy="370363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085" y="4689515"/>
            <a:ext cx="5440680" cy="444269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7316"/>
            <a:ext cx="2947035" cy="493633"/>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2241" y="9377316"/>
            <a:ext cx="2947035" cy="493633"/>
          </a:xfrm>
          <a:prstGeom prst="rect">
            <a:avLst/>
          </a:prstGeom>
        </p:spPr>
        <p:txBody>
          <a:bodyPr vert="horz" lIns="91440" tIns="45720" rIns="91440" bIns="45720" rtlCol="0" anchor="b"/>
          <a:lstStyle>
            <a:lvl1pPr algn="r">
              <a:defRPr sz="1200"/>
            </a:lvl1pPr>
          </a:lstStyle>
          <a:p>
            <a:fld id="{804A8024-E6E3-407F-8301-D7C813C6AB8E}" type="slidenum">
              <a:rPr lang="ru-RU" smtClean="0"/>
              <a:t>‹#›</a:t>
            </a:fld>
            <a:endParaRPr lang="ru-RU"/>
          </a:p>
        </p:txBody>
      </p:sp>
    </p:spTree>
    <p:extLst>
      <p:ext uri="{BB962C8B-B14F-4D97-AF65-F5344CB8AC3E}">
        <p14:creationId xmlns:p14="http://schemas.microsoft.com/office/powerpoint/2010/main" val="1312457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65CA75-4EDD-47FD-A8B6-AFC083952E5A}" type="slidenum">
              <a:rPr lang="ru-RU"/>
              <a:pPr/>
              <a:t>9</a:t>
            </a:fld>
            <a:endParaRPr lang="ru-RU"/>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pPr algn="ctr"/>
            <a:r>
              <a:rPr lang="ru-RU" dirty="0"/>
              <a:t>Сущность  кредита.</a:t>
            </a:r>
          </a:p>
          <a:p>
            <a:r>
              <a:rPr lang="ru-RU" dirty="0">
                <a:latin typeface="Arial Black" pitchFamily="34" charset="0"/>
              </a:rPr>
              <a:t>Термин</a:t>
            </a:r>
            <a:r>
              <a:rPr lang="ru-RU" b="1" dirty="0">
                <a:latin typeface="Arial Black" pitchFamily="34" charset="0"/>
              </a:rPr>
              <a:t> </a:t>
            </a:r>
            <a:r>
              <a:rPr lang="ru-RU" dirty="0">
                <a:latin typeface="Arial Black" pitchFamily="34" charset="0"/>
              </a:rPr>
              <a:t>“кредит” происходит от латинского “</a:t>
            </a:r>
            <a:r>
              <a:rPr lang="ru-RU" dirty="0" err="1">
                <a:latin typeface="Arial Black" pitchFamily="34" charset="0"/>
              </a:rPr>
              <a:t>creditum</a:t>
            </a:r>
            <a:r>
              <a:rPr lang="ru-RU" dirty="0">
                <a:latin typeface="Arial Black" pitchFamily="34" charset="0"/>
              </a:rPr>
              <a:t>” - ссуда, долг. </a:t>
            </a:r>
            <a:r>
              <a:rPr lang="ru-RU" dirty="0"/>
              <a:t>Кредит возник из потребностей развития </a:t>
            </a:r>
            <a:r>
              <a:rPr lang="ru-RU" dirty="0" err="1"/>
              <a:t>товарно</a:t>
            </a:r>
            <a:r>
              <a:rPr lang="ru-RU" dirty="0"/>
              <a:t> - денежных отношений. Его объективной основой является движение стоимости в сфере обмена. Следовательно, кредит имеет денежную природу. </a:t>
            </a:r>
            <a:endParaRPr lang="ru-RU" dirty="0">
              <a:latin typeface="Arial Black" pitchFamily="34" charset="0"/>
            </a:endParaRPr>
          </a:p>
          <a:p>
            <a:r>
              <a:rPr lang="ru-RU" dirty="0"/>
              <a:t>Банк является кредитной организацией, а ссуды относятся к числу самых важных видов банковских активов и приносят банкам основную часть их доходов. Банк как посредник аккумулирует временно свободные средства, формируя ссудный капитал, и предоставляет его во временное распоряжение тем лицам, которые испытывают потребность в привлечении дополнительных финансовых ресурсов на определенных условиях.</a:t>
            </a:r>
          </a:p>
          <a:p>
            <a:r>
              <a:rPr lang="ru-RU" dirty="0"/>
              <a:t>Также отметим, что кредит – это форма движения ссудного.</a:t>
            </a:r>
          </a:p>
          <a:p>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58A054-38B0-4D51-A40D-C86B64FDF0C0}" type="slidenum">
              <a:rPr lang="ru-RU"/>
              <a:pPr/>
              <a:t>10</a:t>
            </a:fld>
            <a:endParaRPr lang="ru-RU"/>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pPr marL="228600" indent="-228600"/>
            <a:r>
              <a:rPr lang="ru-RU"/>
              <a:t>В основе условий кредитования лежат следующие принципы:</a:t>
            </a:r>
          </a:p>
          <a:p>
            <a:pPr marL="228600" indent="-228600">
              <a:buFontTx/>
              <a:buChar char="•"/>
            </a:pPr>
            <a:r>
              <a:rPr lang="ru-RU"/>
              <a:t>срочность;</a:t>
            </a:r>
          </a:p>
          <a:p>
            <a:pPr marL="228600" indent="-228600">
              <a:buFontTx/>
              <a:buChar char="•"/>
            </a:pPr>
            <a:r>
              <a:rPr lang="ru-RU"/>
              <a:t>возвратность;</a:t>
            </a:r>
          </a:p>
          <a:p>
            <a:pPr marL="228600" indent="-228600">
              <a:buFontTx/>
              <a:buChar char="•"/>
            </a:pPr>
            <a:r>
              <a:rPr lang="ru-RU"/>
              <a:t>платность;</a:t>
            </a:r>
          </a:p>
          <a:p>
            <a:pPr marL="228600" indent="-228600">
              <a:buFontTx/>
              <a:buChar char="•"/>
            </a:pPr>
            <a:r>
              <a:rPr lang="ru-RU"/>
              <a:t>обеспеченность кредита;</a:t>
            </a:r>
          </a:p>
          <a:p>
            <a:pPr marL="228600" indent="-228600">
              <a:buFontTx/>
              <a:buChar char="•"/>
            </a:pPr>
            <a:r>
              <a:rPr lang="ru-RU"/>
              <a:t>целевое использование.</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819CB7-39C9-44F9-B600-831A01593C36}" type="slidenum">
              <a:rPr lang="ru-RU"/>
              <a:pPr/>
              <a:t>11</a:t>
            </a:fld>
            <a:endParaRPr lang="ru-RU"/>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pPr>
              <a:lnSpc>
                <a:spcPct val="90000"/>
              </a:lnSpc>
            </a:pPr>
            <a:endParaRPr lang="ru-RU" dirty="0"/>
          </a:p>
          <a:p>
            <a:pPr>
              <a:lnSpc>
                <a:spcPct val="90000"/>
              </a:lnSpc>
            </a:pPr>
            <a:endParaRPr lang="ru-RU" dirty="0"/>
          </a:p>
          <a:p>
            <a:pPr>
              <a:lnSpc>
                <a:spcPct val="90000"/>
              </a:lnSpc>
            </a:pPr>
            <a:r>
              <a:rPr lang="ru-RU" b="1" u="sng" dirty="0"/>
              <a:t> И наконец, по методам погашения кредиты бывают:</a:t>
            </a:r>
            <a:endParaRPr lang="en-US" b="1" u="sng" dirty="0"/>
          </a:p>
          <a:p>
            <a:pPr>
              <a:lnSpc>
                <a:spcPct val="90000"/>
              </a:lnSpc>
            </a:pPr>
            <a:endParaRPr lang="ru-RU" b="1" u="sng" dirty="0"/>
          </a:p>
          <a:p>
            <a:pPr>
              <a:lnSpc>
                <a:spcPct val="90000"/>
              </a:lnSpc>
            </a:pPr>
            <a:r>
              <a:rPr lang="ru-RU" dirty="0"/>
              <a:t>В рассрочку, то есть с погашением частями или долями;</a:t>
            </a:r>
          </a:p>
          <a:p>
            <a:pPr>
              <a:lnSpc>
                <a:spcPct val="90000"/>
              </a:lnSpc>
            </a:pPr>
            <a:r>
              <a:rPr lang="ru-RU" dirty="0"/>
              <a:t>С единовременным погашением (на определенную дату).</a:t>
            </a:r>
          </a:p>
          <a:p>
            <a:pPr>
              <a:lnSpc>
                <a:spcPct val="90000"/>
              </a:lnSpc>
            </a:pPr>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442D19-F67E-4592-B80B-AAAC3A92AE05}" type="slidenum">
              <a:rPr lang="ru-RU"/>
              <a:pPr/>
              <a:t>12</a:t>
            </a:fld>
            <a:endParaRPr lang="ru-RU"/>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pPr algn="ctr"/>
            <a:r>
              <a:rPr lang="ru-RU"/>
              <a:t>Классификация кредитов.</a:t>
            </a:r>
          </a:p>
          <a:p>
            <a:pPr algn="ctr"/>
            <a:endParaRPr lang="ru-RU"/>
          </a:p>
          <a:p>
            <a:r>
              <a:rPr lang="ru-RU"/>
              <a:t>Кредит может предоставляться клиенту в различных формах. За длительную историю кредитования банки с целью более эффективного управления кредитными операциями разработали многообразные системы группировок ссуд на основе какого-либо критерия.</a:t>
            </a:r>
          </a:p>
          <a:p>
            <a:r>
              <a:rPr lang="ru-RU" b="1" u="sng"/>
              <a:t>По видам ссудных счетов кредиты делят на:</a:t>
            </a:r>
            <a:endParaRPr lang="en-US" b="1" u="sng"/>
          </a:p>
          <a:p>
            <a:r>
              <a:rPr lang="ru-RU"/>
              <a:t>Простые ссудные счета;</a:t>
            </a:r>
          </a:p>
          <a:p>
            <a:r>
              <a:rPr lang="ru-RU"/>
              <a:t>Специальные;</a:t>
            </a:r>
          </a:p>
          <a:p>
            <a:r>
              <a:rPr lang="ru-RU"/>
              <a:t>Контокоррентные;</a:t>
            </a:r>
          </a:p>
          <a:p>
            <a:r>
              <a:rPr lang="ru-RU"/>
              <a:t>Овердрафт.</a:t>
            </a:r>
          </a:p>
          <a:p>
            <a:endParaRPr lang="ru-RU"/>
          </a:p>
          <a:p>
            <a:r>
              <a:rPr lang="ru-RU" b="1" u="sng"/>
              <a:t>По основным группам заемщиков кредиты делят:</a:t>
            </a:r>
            <a:endParaRPr lang="en-US" b="1" u="sng"/>
          </a:p>
          <a:p>
            <a:r>
              <a:rPr lang="ru-RU"/>
              <a:t> На Выдаваемые физическим лицам; </a:t>
            </a:r>
          </a:p>
          <a:p>
            <a:r>
              <a:rPr lang="ru-RU"/>
              <a:t>Выдаваемые юридическим лицам;</a:t>
            </a:r>
          </a:p>
          <a:p>
            <a:r>
              <a:rPr lang="ru-RU"/>
              <a:t>По отраслевой направленности;</a:t>
            </a:r>
          </a:p>
          <a:p>
            <a:r>
              <a:rPr lang="ru-RU"/>
              <a:t>По организационно правовой форме.</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989555-7BA2-4CC4-AF7A-E3C7871FAA23}" type="slidenum">
              <a:rPr lang="ru-RU"/>
              <a:pPr/>
              <a:t>13</a:t>
            </a:fld>
            <a:endParaRPr lang="ru-RU"/>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pPr algn="ctr"/>
            <a:r>
              <a:rPr lang="ru-RU"/>
              <a:t>Формы обеспечения кредита.</a:t>
            </a:r>
          </a:p>
          <a:p>
            <a:r>
              <a:rPr lang="ru-RU"/>
              <a:t>Формы обеспечения кредита - это</a:t>
            </a:r>
          </a:p>
          <a:p>
            <a:pPr>
              <a:spcBef>
                <a:spcPct val="50000"/>
              </a:spcBef>
              <a:buSzPct val="80000"/>
              <a:buFontTx/>
              <a:buBlip>
                <a:blip r:embed="rId3"/>
              </a:buBlip>
            </a:pPr>
            <a:r>
              <a:rPr lang="ru-RU" u="sng"/>
              <a:t>Банковская гарантия</a:t>
            </a:r>
          </a:p>
          <a:p>
            <a:pPr>
              <a:buFontTx/>
              <a:buChar char="•"/>
            </a:pPr>
            <a:r>
              <a:rPr lang="ru-RU" u="sng"/>
              <a:t>Залог, который в свою очередь подразделяется на залог:</a:t>
            </a:r>
            <a:endParaRPr lang="en-US" u="sng"/>
          </a:p>
          <a:p>
            <a:r>
              <a:rPr lang="ru-RU"/>
              <a:t>Движимого имущества</a:t>
            </a:r>
          </a:p>
          <a:p>
            <a:r>
              <a:rPr lang="ru-RU"/>
              <a:t>Недвижимого имущества</a:t>
            </a:r>
          </a:p>
          <a:p>
            <a:r>
              <a:rPr lang="ru-RU"/>
              <a:t>Имущественных прав</a:t>
            </a:r>
          </a:p>
          <a:p>
            <a:pPr>
              <a:buFontTx/>
              <a:buBlip>
                <a:blip r:embed="rId3"/>
              </a:buBlip>
            </a:pPr>
            <a:r>
              <a:rPr lang="ru-RU" u="sng">
                <a:latin typeface="Arial Black" pitchFamily="34" charset="0"/>
              </a:rPr>
              <a:t>Неустойка. Это фожет быть пени или штраф.</a:t>
            </a:r>
          </a:p>
          <a:p>
            <a:pPr>
              <a:buFontTx/>
              <a:buChar char="•"/>
            </a:pPr>
            <a:r>
              <a:rPr lang="ru-RU"/>
              <a:t>Поручительство</a:t>
            </a:r>
            <a:endParaRPr lang="en-US"/>
          </a:p>
          <a:p>
            <a:r>
              <a:rPr lang="ru-RU"/>
              <a:t>Поручительство может быть как физических, так и юридических лиц.</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08C8558-C8A7-46B9-ACD7-1FE1E040001B}" type="datetimeFigureOut">
              <a:rPr lang="ru-RU" smtClean="0"/>
              <a:t>07.09.2012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8C8558-C8A7-46B9-ACD7-1FE1E040001B}" type="datetimeFigureOut">
              <a:rPr lang="ru-RU" smtClean="0"/>
              <a:t>07.09.2012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8C8558-C8A7-46B9-ACD7-1FE1E040001B}" type="datetimeFigureOut">
              <a:rPr lang="ru-RU" smtClean="0"/>
              <a:t>07.09.2012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81000"/>
            <a:ext cx="76200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1066800" y="1752600"/>
            <a:ext cx="7620000" cy="4114800"/>
          </a:xfrm>
        </p:spPr>
        <p:txBody>
          <a:bodyPr/>
          <a:lstStyle/>
          <a:p>
            <a:endParaRPr lang="ru-RU"/>
          </a:p>
        </p:txBody>
      </p:sp>
      <p:sp>
        <p:nvSpPr>
          <p:cNvPr id="4" name="Дата 3"/>
          <p:cNvSpPr>
            <a:spLocks noGrp="1"/>
          </p:cNvSpPr>
          <p:nvPr>
            <p:ph type="dt" sz="half" idx="10"/>
          </p:nvPr>
        </p:nvSpPr>
        <p:spPr>
          <a:xfrm>
            <a:off x="1014413" y="6107113"/>
            <a:ext cx="1905000" cy="457200"/>
          </a:xfrm>
        </p:spPr>
        <p:txBody>
          <a:bodyPr/>
          <a:lstStyle>
            <a:lvl1pPr>
              <a:defRPr/>
            </a:lvl1pPr>
          </a:lstStyle>
          <a:p>
            <a:endParaRPr lang="ru-RU"/>
          </a:p>
        </p:txBody>
      </p:sp>
      <p:sp>
        <p:nvSpPr>
          <p:cNvPr id="5" name="Нижний колонтитул 4"/>
          <p:cNvSpPr>
            <a:spLocks noGrp="1"/>
          </p:cNvSpPr>
          <p:nvPr>
            <p:ph type="ftr" sz="quarter" idx="11"/>
          </p:nvPr>
        </p:nvSpPr>
        <p:spPr>
          <a:xfrm>
            <a:off x="3452813" y="6107113"/>
            <a:ext cx="2895600" cy="457200"/>
          </a:xfrm>
        </p:spPr>
        <p:txBody>
          <a:bodyPr/>
          <a:lstStyle>
            <a:lvl1pPr>
              <a:defRPr/>
            </a:lvl1pPr>
          </a:lstStyle>
          <a:p>
            <a:endParaRPr lang="ru-RU"/>
          </a:p>
        </p:txBody>
      </p:sp>
      <p:sp>
        <p:nvSpPr>
          <p:cNvPr id="6" name="Номер слайда 5"/>
          <p:cNvSpPr>
            <a:spLocks noGrp="1"/>
          </p:cNvSpPr>
          <p:nvPr>
            <p:ph type="sldNum" sz="quarter" idx="12"/>
          </p:nvPr>
        </p:nvSpPr>
        <p:spPr>
          <a:xfrm>
            <a:off x="6881813" y="6107113"/>
            <a:ext cx="1905000" cy="457200"/>
          </a:xfrm>
        </p:spPr>
        <p:txBody>
          <a:bodyPr/>
          <a:lstStyle>
            <a:lvl1pPr>
              <a:defRPr/>
            </a:lvl1pPr>
          </a:lstStyle>
          <a:p>
            <a:fld id="{0AF969DB-C752-48F2-99EE-213FA35C50ED}"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4638"/>
            <a:ext cx="8229600" cy="5851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2"/>
          <p:cNvSpPr>
            <a:spLocks noGrp="1"/>
          </p:cNvSpPr>
          <p:nvPr>
            <p:ph type="dt" sz="half" idx="10"/>
          </p:nvPr>
        </p:nvSpPr>
        <p:spPr>
          <a:xfrm>
            <a:off x="457200" y="6245225"/>
            <a:ext cx="2133600" cy="476250"/>
          </a:xfrm>
          <a:prstGeom prst="rect">
            <a:avLst/>
          </a:prstGeom>
        </p:spPr>
        <p:txBody>
          <a:bodyPr/>
          <a:lstStyle>
            <a:lvl1pPr>
              <a:defRPr/>
            </a:lvl1pPr>
          </a:lstStyle>
          <a:p>
            <a:endParaRPr lang="ru-RU"/>
          </a:p>
        </p:txBody>
      </p:sp>
      <p:sp>
        <p:nvSpPr>
          <p:cNvPr id="4" name="Нижний колонтитул 3"/>
          <p:cNvSpPr>
            <a:spLocks noGrp="1"/>
          </p:cNvSpPr>
          <p:nvPr>
            <p:ph type="ftr" sz="quarter" idx="11"/>
          </p:nvPr>
        </p:nvSpPr>
        <p:spPr>
          <a:xfrm>
            <a:off x="3124200" y="6245225"/>
            <a:ext cx="2895600" cy="476250"/>
          </a:xfrm>
          <a:prstGeom prst="rect">
            <a:avLst/>
          </a:prstGeom>
        </p:spPr>
        <p:txBody>
          <a:bodyPr/>
          <a:lstStyle>
            <a:lvl1pPr>
              <a:defRPr/>
            </a:lvl1pPr>
          </a:lstStyle>
          <a:p>
            <a:endParaRPr lang="ru-RU"/>
          </a:p>
        </p:txBody>
      </p:sp>
      <p:sp>
        <p:nvSpPr>
          <p:cNvPr id="5" name="Номер слайда 4"/>
          <p:cNvSpPr>
            <a:spLocks noGrp="1"/>
          </p:cNvSpPr>
          <p:nvPr>
            <p:ph type="sldNum" sz="quarter" idx="12"/>
          </p:nvPr>
        </p:nvSpPr>
        <p:spPr>
          <a:xfrm>
            <a:off x="6553200" y="6245225"/>
            <a:ext cx="2133600" cy="476250"/>
          </a:xfrm>
          <a:prstGeom prst="rect">
            <a:avLst/>
          </a:prstGeom>
        </p:spPr>
        <p:txBody>
          <a:bodyPr/>
          <a:lstStyle>
            <a:lvl1pPr>
              <a:defRPr/>
            </a:lvl1pPr>
          </a:lstStyle>
          <a:p>
            <a:fld id="{33D407B7-1C95-4F1D-B9F6-42968C1D4741}"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25963"/>
          </a:xfrm>
        </p:spPr>
        <p:txBody>
          <a:bodyPr/>
          <a:lstStyle/>
          <a:p>
            <a:r>
              <a:rPr lang="ru-RU" smtClean="0"/>
              <a:t>Вставка рисунка SmartArt</a:t>
            </a:r>
            <a:endParaRPr lang="ru-RU"/>
          </a:p>
        </p:txBody>
      </p:sp>
      <p:sp>
        <p:nvSpPr>
          <p:cNvPr id="4" name="Дата 3"/>
          <p:cNvSpPr>
            <a:spLocks noGrp="1"/>
          </p:cNvSpPr>
          <p:nvPr>
            <p:ph type="dt" sz="half" idx="10"/>
          </p:nvPr>
        </p:nvSpPr>
        <p:spPr>
          <a:xfrm>
            <a:off x="457200" y="6245225"/>
            <a:ext cx="2133600" cy="476250"/>
          </a:xfrm>
          <a:prstGeom prst="rect">
            <a:avLst/>
          </a:prstGeom>
        </p:spPr>
        <p:txBody>
          <a:bodyPr/>
          <a:lstStyle>
            <a:lvl1pPr>
              <a:defRPr/>
            </a:lvl1pPr>
          </a:lstStyle>
          <a:p>
            <a:endParaRPr lang="ru-RU"/>
          </a:p>
        </p:txBody>
      </p:sp>
      <p:sp>
        <p:nvSpPr>
          <p:cNvPr id="5" name="Нижний колонтитул 4"/>
          <p:cNvSpPr>
            <a:spLocks noGrp="1"/>
          </p:cNvSpPr>
          <p:nvPr>
            <p:ph type="ftr" sz="quarter" idx="11"/>
          </p:nvPr>
        </p:nvSpPr>
        <p:spPr>
          <a:xfrm>
            <a:off x="3124200" y="6245225"/>
            <a:ext cx="2895600" cy="476250"/>
          </a:xfrm>
          <a:prstGeom prst="rect">
            <a:avLst/>
          </a:prstGeom>
        </p:spPr>
        <p:txBody>
          <a:bodyPr/>
          <a:lstStyle>
            <a:lvl1pPr>
              <a:defRPr/>
            </a:lvl1pPr>
          </a:lstStyle>
          <a:p>
            <a:endParaRPr lang="ru-RU"/>
          </a:p>
        </p:txBody>
      </p:sp>
      <p:sp>
        <p:nvSpPr>
          <p:cNvPr id="6" name="Номер слайда 5"/>
          <p:cNvSpPr>
            <a:spLocks noGrp="1"/>
          </p:cNvSpPr>
          <p:nvPr>
            <p:ph type="sldNum" sz="quarter" idx="12"/>
          </p:nvPr>
        </p:nvSpPr>
        <p:spPr>
          <a:xfrm>
            <a:off x="6553200" y="6245225"/>
            <a:ext cx="2133600" cy="476250"/>
          </a:xfrm>
          <a:prstGeom prst="rect">
            <a:avLst/>
          </a:prstGeom>
        </p:spPr>
        <p:txBody>
          <a:bodyPr/>
          <a:lstStyle>
            <a:lvl1pPr>
              <a:defRPr/>
            </a:lvl1pPr>
          </a:lstStyle>
          <a:p>
            <a:fld id="{277EE13C-1E53-4A14-9D35-5B5C7FDC639E}"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a:prstGeom prst="rect">
            <a:avLst/>
          </a:prstGeo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5225"/>
            <a:ext cx="2895600" cy="476250"/>
          </a:xfrm>
          <a:prstGeom prst="rect">
            <a:avLst/>
          </a:prstGeom>
        </p:spPr>
        <p:txBody>
          <a:bodyPr/>
          <a:lstStyle>
            <a:lvl1pPr>
              <a:defRPr/>
            </a:lvl1pPr>
          </a:lstStyle>
          <a:p>
            <a:endParaRPr lang="ru-RU"/>
          </a:p>
        </p:txBody>
      </p:sp>
      <p:sp>
        <p:nvSpPr>
          <p:cNvPr id="7" name="Номер слайда 6"/>
          <p:cNvSpPr>
            <a:spLocks noGrp="1"/>
          </p:cNvSpPr>
          <p:nvPr>
            <p:ph type="sldNum" sz="quarter" idx="12"/>
          </p:nvPr>
        </p:nvSpPr>
        <p:spPr>
          <a:xfrm>
            <a:off x="6553200" y="6245225"/>
            <a:ext cx="2133600" cy="476250"/>
          </a:xfrm>
          <a:prstGeom prst="rect">
            <a:avLst/>
          </a:prstGeom>
        </p:spPr>
        <p:txBody>
          <a:bodyPr/>
          <a:lstStyle>
            <a:lvl1pPr>
              <a:defRPr/>
            </a:lvl1pPr>
          </a:lstStyle>
          <a:p>
            <a:fld id="{EF3EF0F0-A38D-4DE2-9D67-6690EE0A31E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8C8558-C8A7-46B9-ACD7-1FE1E040001B}" type="datetimeFigureOut">
              <a:rPr lang="ru-RU" smtClean="0"/>
              <a:t>07.09.2012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08C8558-C8A7-46B9-ACD7-1FE1E040001B}" type="datetimeFigureOut">
              <a:rPr lang="ru-RU" smtClean="0"/>
              <a:t>07.09.2012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08C8558-C8A7-46B9-ACD7-1FE1E040001B}" type="datetimeFigureOut">
              <a:rPr lang="ru-RU" smtClean="0"/>
              <a:t>07.09.2012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08C8558-C8A7-46B9-ACD7-1FE1E040001B}" type="datetimeFigureOut">
              <a:rPr lang="ru-RU" smtClean="0"/>
              <a:t>07.09.2012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08C8558-C8A7-46B9-ACD7-1FE1E040001B}" type="datetimeFigureOut">
              <a:rPr lang="ru-RU" smtClean="0"/>
              <a:t>07.09.2012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08C8558-C8A7-46B9-ACD7-1FE1E040001B}" type="datetimeFigureOut">
              <a:rPr lang="ru-RU" smtClean="0"/>
              <a:t>07.09.2012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08C8558-C8A7-46B9-ACD7-1FE1E040001B}" type="datetimeFigureOut">
              <a:rPr lang="ru-RU" smtClean="0"/>
              <a:t>07.09.2012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08C8558-C8A7-46B9-ACD7-1FE1E040001B}" type="datetimeFigureOut">
              <a:rPr lang="ru-RU" smtClean="0"/>
              <a:t>07.09.2012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E0ADC6-E9CC-46A8-BF59-B292E10E89B9}"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C8558-C8A7-46B9-ACD7-1FE1E040001B}" type="datetimeFigureOut">
              <a:rPr lang="ru-RU" smtClean="0"/>
              <a:t>07.09.2012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0ADC6-E9CC-46A8-BF59-B292E10E89B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3.wav"/><Relationship Id="rId1" Type="http://schemas.openxmlformats.org/officeDocument/2006/relationships/slideLayout" Target="../slideLayouts/slideLayout6.xml"/><Relationship Id="rId5" Type="http://schemas.openxmlformats.org/officeDocument/2006/relationships/image" Target="http://schools.keldysh.ru/labmro/web20021/kartochka.gif" TargetMode="Externa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belgorod.ru/rdv/banki.htm" TargetMode="External"/><Relationship Id="rId2" Type="http://schemas.openxmlformats.org/officeDocument/2006/relationships/audio" Target="../media/audio3.wav"/><Relationship Id="rId1" Type="http://schemas.openxmlformats.org/officeDocument/2006/relationships/slideLayout" Target="../slideLayouts/slideLayout2.xml"/><Relationship Id="rId5" Type="http://schemas.openxmlformats.org/officeDocument/2006/relationships/image" Target="../media/image16.wmf"/><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484785"/>
            <a:ext cx="7772400" cy="2115666"/>
          </a:xfrm>
        </p:spPr>
        <p:txBody>
          <a:bodyPr>
            <a:normAutofit/>
          </a:bodyPr>
          <a:lstStyle/>
          <a:p>
            <a:r>
              <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Банки и банковские продукты</a:t>
            </a:r>
            <a:br>
              <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ru-RU" dirty="0"/>
          </a:p>
        </p:txBody>
      </p:sp>
      <p:sp>
        <p:nvSpPr>
          <p:cNvPr id="3" name="Подзаголовок 2"/>
          <p:cNvSpPr>
            <a:spLocks noGrp="1"/>
          </p:cNvSpPr>
          <p:nvPr>
            <p:ph type="subTitle" idx="1"/>
          </p:nvPr>
        </p:nvSpPr>
        <p:spPr/>
        <p:txBody>
          <a:bodyPr>
            <a:normAutofit fontScale="92500" lnSpcReduction="20000"/>
          </a:bodyPr>
          <a:lstStyle/>
          <a:p>
            <a:r>
              <a:rPr lang="ru-RU" dirty="0" smtClean="0">
                <a:solidFill>
                  <a:schemeClr val="tx1"/>
                </a:solidFill>
                <a:latin typeface="Times New Roman" pitchFamily="18" charset="0"/>
                <a:cs typeface="Times New Roman" pitchFamily="18" charset="0"/>
              </a:rPr>
              <a:t> Директор , учитель истории и обществознания</a:t>
            </a:r>
          </a:p>
          <a:p>
            <a:r>
              <a:rPr lang="ru-RU" dirty="0" smtClean="0">
                <a:solidFill>
                  <a:schemeClr val="tx1"/>
                </a:solidFill>
                <a:latin typeface="Times New Roman" pitchFamily="18" charset="0"/>
                <a:cs typeface="Times New Roman" pitchFamily="18" charset="0"/>
              </a:rPr>
              <a:t> МБОУ Зимовниковской СОШ №1</a:t>
            </a:r>
          </a:p>
          <a:p>
            <a:r>
              <a:rPr lang="ru-RU" dirty="0" smtClean="0">
                <a:solidFill>
                  <a:schemeClr val="tx1"/>
                </a:solidFill>
                <a:latin typeface="Times New Roman" pitchFamily="18" charset="0"/>
                <a:cs typeface="Times New Roman" pitchFamily="18" charset="0"/>
              </a:rPr>
              <a:t>Лукьянова М.В.</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89069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01" name="Text Box 41"/>
          <p:cNvSpPr txBox="1">
            <a:spLocks noChangeArrowheads="1"/>
          </p:cNvSpPr>
          <p:nvPr/>
        </p:nvSpPr>
        <p:spPr bwMode="auto">
          <a:xfrm>
            <a:off x="838200" y="1066800"/>
            <a:ext cx="1944688" cy="396875"/>
          </a:xfrm>
          <a:prstGeom prst="rect">
            <a:avLst/>
          </a:prstGeom>
          <a:noFill/>
          <a:ln w="9525">
            <a:noFill/>
            <a:miter lim="800000"/>
            <a:headEnd/>
            <a:tailEnd/>
          </a:ln>
          <a:effectLst/>
        </p:spPr>
        <p:txBody>
          <a:bodyPr>
            <a:spAutoFit/>
          </a:bodyPr>
          <a:lstStyle/>
          <a:p>
            <a:pPr>
              <a:buFont typeface="Wingdings" pitchFamily="2" charset="2"/>
              <a:buChar char="Ø"/>
            </a:pPr>
            <a:r>
              <a:rPr lang="ru-RU" sz="2000" dirty="0">
                <a:latin typeface="Times New Roman" pitchFamily="18" charset="0"/>
                <a:cs typeface="Times New Roman" pitchFamily="18" charset="0"/>
              </a:rPr>
              <a:t>срочность</a:t>
            </a:r>
          </a:p>
        </p:txBody>
      </p:sp>
      <p:sp>
        <p:nvSpPr>
          <p:cNvPr id="15402" name="Text Box 42"/>
          <p:cNvSpPr txBox="1">
            <a:spLocks noChangeArrowheads="1"/>
          </p:cNvSpPr>
          <p:nvPr/>
        </p:nvSpPr>
        <p:spPr bwMode="auto">
          <a:xfrm>
            <a:off x="2151063" y="1538288"/>
            <a:ext cx="2420937" cy="396875"/>
          </a:xfrm>
          <a:prstGeom prst="rect">
            <a:avLst/>
          </a:prstGeom>
          <a:noFill/>
          <a:ln w="9525">
            <a:noFill/>
            <a:miter lim="800000"/>
            <a:headEnd/>
            <a:tailEnd/>
          </a:ln>
          <a:effectLst/>
        </p:spPr>
        <p:txBody>
          <a:bodyPr>
            <a:spAutoFit/>
          </a:bodyPr>
          <a:lstStyle/>
          <a:p>
            <a:pPr>
              <a:buFont typeface="Wingdings" pitchFamily="2" charset="2"/>
              <a:buChar char="Ø"/>
            </a:pPr>
            <a:r>
              <a:rPr lang="ru-RU" sz="2000" dirty="0">
                <a:latin typeface="Times New Roman" pitchFamily="18" charset="0"/>
                <a:cs typeface="Times New Roman" pitchFamily="18" charset="0"/>
              </a:rPr>
              <a:t>возвратность</a:t>
            </a:r>
          </a:p>
        </p:txBody>
      </p:sp>
      <p:sp>
        <p:nvSpPr>
          <p:cNvPr id="15404" name="Text Box 44"/>
          <p:cNvSpPr txBox="1">
            <a:spLocks noChangeArrowheads="1"/>
          </p:cNvSpPr>
          <p:nvPr/>
        </p:nvSpPr>
        <p:spPr bwMode="auto">
          <a:xfrm>
            <a:off x="3463925" y="1995488"/>
            <a:ext cx="2519363" cy="396875"/>
          </a:xfrm>
          <a:prstGeom prst="rect">
            <a:avLst/>
          </a:prstGeom>
          <a:noFill/>
          <a:ln w="9525">
            <a:noFill/>
            <a:miter lim="800000"/>
            <a:headEnd/>
            <a:tailEnd/>
          </a:ln>
          <a:effectLst/>
        </p:spPr>
        <p:txBody>
          <a:bodyPr>
            <a:spAutoFit/>
          </a:bodyPr>
          <a:lstStyle/>
          <a:p>
            <a:pPr>
              <a:buFont typeface="Wingdings" pitchFamily="2" charset="2"/>
              <a:buChar char="Ø"/>
            </a:pPr>
            <a:r>
              <a:rPr lang="ru-RU" sz="2000" dirty="0">
                <a:latin typeface="Times New Roman" pitchFamily="18" charset="0"/>
                <a:cs typeface="Times New Roman" pitchFamily="18" charset="0"/>
              </a:rPr>
              <a:t>платность</a:t>
            </a:r>
          </a:p>
        </p:txBody>
      </p:sp>
      <p:sp>
        <p:nvSpPr>
          <p:cNvPr id="15405" name="Text Box 45"/>
          <p:cNvSpPr txBox="1">
            <a:spLocks noChangeArrowheads="1"/>
          </p:cNvSpPr>
          <p:nvPr/>
        </p:nvSpPr>
        <p:spPr bwMode="auto">
          <a:xfrm>
            <a:off x="4770438" y="2482850"/>
            <a:ext cx="2736850" cy="701675"/>
          </a:xfrm>
          <a:prstGeom prst="rect">
            <a:avLst/>
          </a:prstGeom>
          <a:noFill/>
          <a:ln w="9525">
            <a:noFill/>
            <a:miter lim="800000"/>
            <a:headEnd/>
            <a:tailEnd/>
          </a:ln>
          <a:effectLst/>
        </p:spPr>
        <p:txBody>
          <a:bodyPr>
            <a:spAutoFit/>
          </a:bodyPr>
          <a:lstStyle/>
          <a:p>
            <a:pPr>
              <a:buFont typeface="Wingdings" pitchFamily="2" charset="2"/>
              <a:buChar char="Ø"/>
            </a:pPr>
            <a:r>
              <a:rPr lang="ru-RU" sz="2000" dirty="0">
                <a:latin typeface="Times New Roman" pitchFamily="18" charset="0"/>
                <a:cs typeface="Times New Roman" pitchFamily="18" charset="0"/>
              </a:rPr>
              <a:t>обеспеченность                   кредита</a:t>
            </a:r>
          </a:p>
        </p:txBody>
      </p:sp>
      <p:sp>
        <p:nvSpPr>
          <p:cNvPr id="15406" name="Text Box 46"/>
          <p:cNvSpPr txBox="1">
            <a:spLocks noChangeArrowheads="1"/>
          </p:cNvSpPr>
          <p:nvPr/>
        </p:nvSpPr>
        <p:spPr bwMode="auto">
          <a:xfrm>
            <a:off x="6053138" y="3244850"/>
            <a:ext cx="2520950" cy="701675"/>
          </a:xfrm>
          <a:prstGeom prst="rect">
            <a:avLst/>
          </a:prstGeom>
          <a:noFill/>
          <a:ln w="9525">
            <a:noFill/>
            <a:miter lim="800000"/>
            <a:headEnd/>
            <a:tailEnd/>
          </a:ln>
          <a:effectLst/>
        </p:spPr>
        <p:txBody>
          <a:bodyPr>
            <a:spAutoFit/>
          </a:bodyPr>
          <a:lstStyle/>
          <a:p>
            <a:pPr>
              <a:buFont typeface="Wingdings" pitchFamily="2" charset="2"/>
              <a:buChar char="Ø"/>
            </a:pPr>
            <a:r>
              <a:rPr lang="ru-RU" sz="2000" dirty="0">
                <a:latin typeface="Times New Roman" pitchFamily="18" charset="0"/>
                <a:cs typeface="Times New Roman" pitchFamily="18" charset="0"/>
              </a:rPr>
              <a:t>целевое использование</a:t>
            </a:r>
          </a:p>
        </p:txBody>
      </p:sp>
      <p:sp>
        <p:nvSpPr>
          <p:cNvPr id="15417" name="WordArt 57"/>
          <p:cNvSpPr>
            <a:spLocks noChangeArrowheads="1" noChangeShapeType="1" noTextEdit="1"/>
          </p:cNvSpPr>
          <p:nvPr/>
        </p:nvSpPr>
        <p:spPr bwMode="auto">
          <a:xfrm>
            <a:off x="1423057" y="428604"/>
            <a:ext cx="6297885" cy="533400"/>
          </a:xfrm>
          <a:prstGeom prst="rect">
            <a:avLst/>
          </a:prstGeom>
        </p:spPr>
        <p:txBody>
          <a:bodyPr wrap="none" fromWordArt="1">
            <a:prstTxWarp prst="textPlain">
              <a:avLst>
                <a:gd name="adj" fmla="val 50000"/>
              </a:avLst>
            </a:prstTxWarp>
          </a:bodyPr>
          <a:lstStyle/>
          <a:p>
            <a:pPr algn="ctr"/>
            <a:r>
              <a:rPr lang="ru-RU" sz="3600" b="1" kern="10" spc="720" dirty="0" smtClean="0">
                <a:ln w="9525">
                  <a:noFill/>
                  <a:round/>
                  <a:headEnd/>
                  <a:tailEnd/>
                </a:ln>
                <a:solidFill>
                  <a:srgbClr val="002060"/>
                </a:solidFill>
                <a:latin typeface="Times New Roman" pitchFamily="18" charset="0"/>
                <a:cs typeface="Times New Roman" pitchFamily="18" charset="0"/>
              </a:rPr>
              <a:t>Принципы </a:t>
            </a:r>
            <a:r>
              <a:rPr lang="ru-RU" sz="3600" b="1" kern="10" spc="720" dirty="0">
                <a:ln w="9525">
                  <a:noFill/>
                  <a:round/>
                  <a:headEnd/>
                  <a:tailEnd/>
                </a:ln>
                <a:solidFill>
                  <a:srgbClr val="002060"/>
                </a:solidFill>
                <a:latin typeface="Times New Roman" pitchFamily="18" charset="0"/>
                <a:cs typeface="Times New Roman" pitchFamily="18" charset="0"/>
              </a:rPr>
              <a:t>кредитования</a:t>
            </a:r>
          </a:p>
        </p:txBody>
      </p:sp>
      <p:pic>
        <p:nvPicPr>
          <p:cNvPr id="47106" name="Picture 2" descr="C:\Users\РИМ\Desktop\i20.jpg"/>
          <p:cNvPicPr>
            <a:picLocks noChangeAspect="1" noChangeArrowheads="1"/>
          </p:cNvPicPr>
          <p:nvPr/>
        </p:nvPicPr>
        <p:blipFill>
          <a:blip r:embed="rId3" cstate="print"/>
          <a:srcRect/>
          <a:stretch>
            <a:fillRect/>
          </a:stretch>
        </p:blipFill>
        <p:spPr bwMode="auto">
          <a:xfrm>
            <a:off x="1071538" y="4500570"/>
            <a:ext cx="2357454" cy="170260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1000"/>
                                  </p:stCondLst>
                                  <p:childTnLst>
                                    <p:set>
                                      <p:cBhvr>
                                        <p:cTn id="6" dur="1" fill="hold">
                                          <p:stCondLst>
                                            <p:cond delay="0"/>
                                          </p:stCondLst>
                                        </p:cTn>
                                        <p:tgtEl>
                                          <p:spTgt spid="15417"/>
                                        </p:tgtEl>
                                        <p:attrNameLst>
                                          <p:attrName>style.visibility</p:attrName>
                                        </p:attrNameLst>
                                      </p:cBhvr>
                                      <p:to>
                                        <p:strVal val="visible"/>
                                      </p:to>
                                    </p:set>
                                    <p:animEffect transition="in" filter="barn(outVertical)">
                                      <p:cBhvr>
                                        <p:cTn id="7" dur="500"/>
                                        <p:tgtEl>
                                          <p:spTgt spid="15417"/>
                                        </p:tgtEl>
                                      </p:cBhvr>
                                    </p:animEffect>
                                  </p:childTnLst>
                                </p:cTn>
                              </p:par>
                            </p:childTnLst>
                          </p:cTn>
                        </p:par>
                        <p:par>
                          <p:cTn id="8" fill="hold">
                            <p:stCondLst>
                              <p:cond delay="1500"/>
                            </p:stCondLst>
                            <p:childTnLst>
                              <p:par>
                                <p:cTn id="9" presetID="22" presetClass="entr" presetSubtype="8" fill="hold" grpId="0" nodeType="afterEffect">
                                  <p:stCondLst>
                                    <p:cond delay="1000"/>
                                  </p:stCondLst>
                                  <p:childTnLst>
                                    <p:set>
                                      <p:cBhvr>
                                        <p:cTn id="10" dur="1" fill="hold">
                                          <p:stCondLst>
                                            <p:cond delay="0"/>
                                          </p:stCondLst>
                                        </p:cTn>
                                        <p:tgtEl>
                                          <p:spTgt spid="15401"/>
                                        </p:tgtEl>
                                        <p:attrNameLst>
                                          <p:attrName>style.visibility</p:attrName>
                                        </p:attrNameLst>
                                      </p:cBhvr>
                                      <p:to>
                                        <p:strVal val="visible"/>
                                      </p:to>
                                    </p:set>
                                    <p:animEffect transition="in" filter="wipe(left)">
                                      <p:cBhvr>
                                        <p:cTn id="11" dur="500"/>
                                        <p:tgtEl>
                                          <p:spTgt spid="15401"/>
                                        </p:tgtEl>
                                      </p:cBhvr>
                                    </p:animEffect>
                                  </p:childTnLst>
                                </p:cTn>
                              </p:par>
                            </p:childTnLst>
                          </p:cTn>
                        </p:par>
                        <p:par>
                          <p:cTn id="12" fill="hold">
                            <p:stCondLst>
                              <p:cond delay="3000"/>
                            </p:stCondLst>
                            <p:childTnLst>
                              <p:par>
                                <p:cTn id="13" presetID="22" presetClass="entr" presetSubtype="8" fill="hold" grpId="0" nodeType="afterEffect">
                                  <p:stCondLst>
                                    <p:cond delay="1000"/>
                                  </p:stCondLst>
                                  <p:childTnLst>
                                    <p:set>
                                      <p:cBhvr>
                                        <p:cTn id="14" dur="1" fill="hold">
                                          <p:stCondLst>
                                            <p:cond delay="0"/>
                                          </p:stCondLst>
                                        </p:cTn>
                                        <p:tgtEl>
                                          <p:spTgt spid="15402"/>
                                        </p:tgtEl>
                                        <p:attrNameLst>
                                          <p:attrName>style.visibility</p:attrName>
                                        </p:attrNameLst>
                                      </p:cBhvr>
                                      <p:to>
                                        <p:strVal val="visible"/>
                                      </p:to>
                                    </p:set>
                                    <p:animEffect transition="in" filter="wipe(left)">
                                      <p:cBhvr>
                                        <p:cTn id="15" dur="500"/>
                                        <p:tgtEl>
                                          <p:spTgt spid="15402"/>
                                        </p:tgtEl>
                                      </p:cBhvr>
                                    </p:animEffect>
                                  </p:childTnLst>
                                </p:cTn>
                              </p:par>
                            </p:childTnLst>
                          </p:cTn>
                        </p:par>
                        <p:par>
                          <p:cTn id="16" fill="hold">
                            <p:stCondLst>
                              <p:cond delay="4500"/>
                            </p:stCondLst>
                            <p:childTnLst>
                              <p:par>
                                <p:cTn id="17" presetID="22" presetClass="entr" presetSubtype="8" fill="hold" grpId="0" nodeType="afterEffect">
                                  <p:stCondLst>
                                    <p:cond delay="1000"/>
                                  </p:stCondLst>
                                  <p:childTnLst>
                                    <p:set>
                                      <p:cBhvr>
                                        <p:cTn id="18" dur="1" fill="hold">
                                          <p:stCondLst>
                                            <p:cond delay="0"/>
                                          </p:stCondLst>
                                        </p:cTn>
                                        <p:tgtEl>
                                          <p:spTgt spid="15404"/>
                                        </p:tgtEl>
                                        <p:attrNameLst>
                                          <p:attrName>style.visibility</p:attrName>
                                        </p:attrNameLst>
                                      </p:cBhvr>
                                      <p:to>
                                        <p:strVal val="visible"/>
                                      </p:to>
                                    </p:set>
                                    <p:animEffect transition="in" filter="wipe(left)">
                                      <p:cBhvr>
                                        <p:cTn id="19" dur="500"/>
                                        <p:tgtEl>
                                          <p:spTgt spid="15404"/>
                                        </p:tgtEl>
                                      </p:cBhvr>
                                    </p:animEffect>
                                  </p:childTnLst>
                                </p:cTn>
                              </p:par>
                            </p:childTnLst>
                          </p:cTn>
                        </p:par>
                        <p:par>
                          <p:cTn id="20" fill="hold">
                            <p:stCondLst>
                              <p:cond delay="6000"/>
                            </p:stCondLst>
                            <p:childTnLst>
                              <p:par>
                                <p:cTn id="21" presetID="22" presetClass="entr" presetSubtype="8" fill="hold" grpId="0" nodeType="afterEffect">
                                  <p:stCondLst>
                                    <p:cond delay="1000"/>
                                  </p:stCondLst>
                                  <p:childTnLst>
                                    <p:set>
                                      <p:cBhvr>
                                        <p:cTn id="22" dur="1" fill="hold">
                                          <p:stCondLst>
                                            <p:cond delay="0"/>
                                          </p:stCondLst>
                                        </p:cTn>
                                        <p:tgtEl>
                                          <p:spTgt spid="15405"/>
                                        </p:tgtEl>
                                        <p:attrNameLst>
                                          <p:attrName>style.visibility</p:attrName>
                                        </p:attrNameLst>
                                      </p:cBhvr>
                                      <p:to>
                                        <p:strVal val="visible"/>
                                      </p:to>
                                    </p:set>
                                    <p:animEffect transition="in" filter="wipe(left)">
                                      <p:cBhvr>
                                        <p:cTn id="23" dur="500"/>
                                        <p:tgtEl>
                                          <p:spTgt spid="15405"/>
                                        </p:tgtEl>
                                      </p:cBhvr>
                                    </p:animEffect>
                                  </p:childTnLst>
                                </p:cTn>
                              </p:par>
                            </p:childTnLst>
                          </p:cTn>
                        </p:par>
                        <p:par>
                          <p:cTn id="24" fill="hold">
                            <p:stCondLst>
                              <p:cond delay="7500"/>
                            </p:stCondLst>
                            <p:childTnLst>
                              <p:par>
                                <p:cTn id="25" presetID="22" presetClass="entr" presetSubtype="8" fill="hold" grpId="0" nodeType="afterEffect">
                                  <p:stCondLst>
                                    <p:cond delay="1000"/>
                                  </p:stCondLst>
                                  <p:childTnLst>
                                    <p:set>
                                      <p:cBhvr>
                                        <p:cTn id="26" dur="1" fill="hold">
                                          <p:stCondLst>
                                            <p:cond delay="0"/>
                                          </p:stCondLst>
                                        </p:cTn>
                                        <p:tgtEl>
                                          <p:spTgt spid="15406"/>
                                        </p:tgtEl>
                                        <p:attrNameLst>
                                          <p:attrName>style.visibility</p:attrName>
                                        </p:attrNameLst>
                                      </p:cBhvr>
                                      <p:to>
                                        <p:strVal val="visible"/>
                                      </p:to>
                                    </p:set>
                                    <p:animEffect transition="in" filter="wipe(left)">
                                      <p:cBhvr>
                                        <p:cTn id="27" dur="500"/>
                                        <p:tgtEl>
                                          <p:spTgt spid="154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01" grpId="0" autoUpdateAnimBg="0"/>
      <p:bldP spid="15402" grpId="0" autoUpdateAnimBg="0"/>
      <p:bldP spid="15404" grpId="0" autoUpdateAnimBg="0"/>
      <p:bldP spid="15405" grpId="0" autoUpdateAnimBg="0"/>
      <p:bldP spid="15406" grpId="0" autoUpdateAnimBg="0"/>
      <p:bldP spid="154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Text Box 6"/>
          <p:cNvSpPr txBox="1">
            <a:spLocks noChangeArrowheads="1"/>
          </p:cNvSpPr>
          <p:nvPr/>
        </p:nvSpPr>
        <p:spPr bwMode="auto">
          <a:xfrm>
            <a:off x="735013" y="974725"/>
            <a:ext cx="3455987" cy="2225675"/>
          </a:xfrm>
          <a:prstGeom prst="rect">
            <a:avLst/>
          </a:prstGeom>
          <a:noFill/>
          <a:ln w="9525">
            <a:noFill/>
            <a:miter lim="800000"/>
            <a:headEnd/>
            <a:tailEnd/>
          </a:ln>
          <a:effectLst/>
        </p:spPr>
        <p:txBody>
          <a:bodyPr>
            <a:spAutoFit/>
          </a:bodyPr>
          <a:lstStyle/>
          <a:p>
            <a:r>
              <a:rPr lang="ru-RU" sz="2000" b="1" u="sng" dirty="0">
                <a:latin typeface="Times New Roman" pitchFamily="18" charset="0"/>
                <a:cs typeface="Times New Roman" pitchFamily="18" charset="0"/>
              </a:rPr>
              <a:t>По обеспечению</a:t>
            </a:r>
            <a:r>
              <a:rPr lang="en-US" sz="2000" b="1" u="sng" dirty="0">
                <a:latin typeface="Times New Roman" pitchFamily="18" charset="0"/>
                <a:cs typeface="Times New Roman" pitchFamily="18" charset="0"/>
              </a:rPr>
              <a:t>:</a:t>
            </a:r>
            <a:r>
              <a:rPr lang="ru-RU" sz="2000" b="1" dirty="0">
                <a:latin typeface="Times New Roman" pitchFamily="18" charset="0"/>
                <a:cs typeface="Times New Roman" pitchFamily="18" charset="0"/>
              </a:rPr>
              <a:t> </a:t>
            </a:r>
            <a:endParaRPr lang="en-US" sz="2000" b="1" dirty="0">
              <a:latin typeface="Times New Roman" pitchFamily="18" charset="0"/>
              <a:cs typeface="Times New Roman" pitchFamily="18" charset="0"/>
            </a:endParaRPr>
          </a:p>
          <a:p>
            <a:endParaRPr lang="ru-RU" sz="2000" b="1" dirty="0">
              <a:latin typeface="Times New Roman" pitchFamily="18" charset="0"/>
              <a:cs typeface="Times New Roman" pitchFamily="18" charset="0"/>
            </a:endParaRPr>
          </a:p>
          <a:p>
            <a:pPr>
              <a:buSzPct val="80000"/>
              <a:buFont typeface="Wingdings" pitchFamily="2" charset="2"/>
              <a:buChar char="v"/>
            </a:pPr>
            <a:r>
              <a:rPr lang="ru-RU" sz="2000" dirty="0">
                <a:latin typeface="Times New Roman" pitchFamily="18" charset="0"/>
                <a:cs typeface="Times New Roman" pitchFamily="18" charset="0"/>
              </a:rPr>
              <a:t>Необеспеченные (бланковые)</a:t>
            </a:r>
          </a:p>
          <a:p>
            <a:pPr>
              <a:buSzPct val="80000"/>
              <a:buFont typeface="Wingdings" pitchFamily="2" charset="2"/>
              <a:buChar char="v"/>
            </a:pPr>
            <a:r>
              <a:rPr lang="ru-RU" sz="2000" dirty="0">
                <a:latin typeface="Times New Roman" pitchFamily="18" charset="0"/>
                <a:cs typeface="Times New Roman" pitchFamily="18" charset="0"/>
              </a:rPr>
              <a:t>Залоговые</a:t>
            </a:r>
          </a:p>
          <a:p>
            <a:pPr>
              <a:buSzPct val="80000"/>
              <a:buFont typeface="Wingdings" pitchFamily="2" charset="2"/>
              <a:buChar char="v"/>
            </a:pPr>
            <a:r>
              <a:rPr lang="ru-RU" sz="2000" dirty="0">
                <a:latin typeface="Times New Roman" pitchFamily="18" charset="0"/>
                <a:cs typeface="Times New Roman" pitchFamily="18" charset="0"/>
              </a:rPr>
              <a:t>Гарантированные</a:t>
            </a:r>
          </a:p>
          <a:p>
            <a:pPr>
              <a:buSzPct val="80000"/>
              <a:buFont typeface="Wingdings" pitchFamily="2" charset="2"/>
              <a:buChar char="v"/>
            </a:pPr>
            <a:r>
              <a:rPr lang="ru-RU" sz="2000" dirty="0">
                <a:latin typeface="Times New Roman" pitchFamily="18" charset="0"/>
                <a:cs typeface="Times New Roman" pitchFamily="18" charset="0"/>
              </a:rPr>
              <a:t>Застрахованные</a:t>
            </a:r>
          </a:p>
        </p:txBody>
      </p:sp>
      <p:sp>
        <p:nvSpPr>
          <p:cNvPr id="29703" name="Text Box 7"/>
          <p:cNvSpPr txBox="1">
            <a:spLocks noChangeArrowheads="1"/>
          </p:cNvSpPr>
          <p:nvPr/>
        </p:nvSpPr>
        <p:spPr bwMode="auto">
          <a:xfrm>
            <a:off x="4714876" y="2438400"/>
            <a:ext cx="4371974" cy="1920875"/>
          </a:xfrm>
          <a:prstGeom prst="rect">
            <a:avLst/>
          </a:prstGeom>
          <a:noFill/>
          <a:ln w="9525">
            <a:noFill/>
            <a:miter lim="800000"/>
            <a:headEnd/>
            <a:tailEnd/>
          </a:ln>
          <a:effectLst/>
        </p:spPr>
        <p:txBody>
          <a:bodyPr wrap="square">
            <a:spAutoFit/>
          </a:bodyPr>
          <a:lstStyle/>
          <a:p>
            <a:r>
              <a:rPr lang="ru-RU" sz="2000" b="1" u="sng" dirty="0">
                <a:latin typeface="Times New Roman" pitchFamily="18" charset="0"/>
                <a:cs typeface="Times New Roman" pitchFamily="18" charset="0"/>
              </a:rPr>
              <a:t>По срокам кредитования:</a:t>
            </a:r>
            <a:endParaRPr lang="en-US" sz="2000" b="1" u="sng" dirty="0">
              <a:latin typeface="Times New Roman" pitchFamily="18" charset="0"/>
              <a:cs typeface="Times New Roman" pitchFamily="18" charset="0"/>
            </a:endParaRPr>
          </a:p>
          <a:p>
            <a:endParaRPr lang="ru-RU" sz="2000" u="sng" dirty="0">
              <a:latin typeface="Times New Roman" pitchFamily="18" charset="0"/>
              <a:cs typeface="Times New Roman" pitchFamily="18" charset="0"/>
            </a:endParaRPr>
          </a:p>
          <a:p>
            <a:pPr>
              <a:buSzPct val="80000"/>
              <a:buFont typeface="Wingdings" pitchFamily="2" charset="2"/>
              <a:buChar char="v"/>
            </a:pPr>
            <a:r>
              <a:rPr lang="ru-RU" sz="2000" dirty="0">
                <a:latin typeface="Times New Roman" pitchFamily="18" charset="0"/>
                <a:cs typeface="Times New Roman" pitchFamily="18" charset="0"/>
              </a:rPr>
              <a:t>До востребования</a:t>
            </a:r>
          </a:p>
          <a:p>
            <a:pPr>
              <a:buSzPct val="80000"/>
              <a:buFont typeface="Wingdings" pitchFamily="2" charset="2"/>
              <a:buChar char="v"/>
            </a:pPr>
            <a:r>
              <a:rPr lang="ru-RU" sz="2000" dirty="0">
                <a:latin typeface="Times New Roman" pitchFamily="18" charset="0"/>
                <a:cs typeface="Times New Roman" pitchFamily="18" charset="0"/>
              </a:rPr>
              <a:t>Краткосрочные (до 1 года)</a:t>
            </a:r>
          </a:p>
          <a:p>
            <a:pPr>
              <a:buSzPct val="80000"/>
              <a:buFont typeface="Wingdings" pitchFamily="2" charset="2"/>
              <a:buChar char="v"/>
            </a:pPr>
            <a:r>
              <a:rPr lang="ru-RU" sz="2000" dirty="0">
                <a:latin typeface="Times New Roman" pitchFamily="18" charset="0"/>
                <a:cs typeface="Times New Roman" pitchFamily="18" charset="0"/>
              </a:rPr>
              <a:t>Среднесрочные (от 1 г. до 3 л.)</a:t>
            </a:r>
          </a:p>
          <a:p>
            <a:pPr>
              <a:buSzPct val="80000"/>
              <a:buFont typeface="Wingdings" pitchFamily="2" charset="2"/>
              <a:buChar char="v"/>
            </a:pPr>
            <a:r>
              <a:rPr lang="ru-RU" sz="2000" dirty="0">
                <a:latin typeface="Times New Roman" pitchFamily="18" charset="0"/>
                <a:cs typeface="Times New Roman" pitchFamily="18" charset="0"/>
              </a:rPr>
              <a:t>Долгосрочные (свыше 3 лет) </a:t>
            </a:r>
          </a:p>
        </p:txBody>
      </p:sp>
      <p:sp>
        <p:nvSpPr>
          <p:cNvPr id="29704" name="Text Box 8"/>
          <p:cNvSpPr txBox="1">
            <a:spLocks noChangeArrowheads="1"/>
          </p:cNvSpPr>
          <p:nvPr/>
        </p:nvSpPr>
        <p:spPr bwMode="auto">
          <a:xfrm>
            <a:off x="428596" y="4714884"/>
            <a:ext cx="3808412" cy="1938992"/>
          </a:xfrm>
          <a:prstGeom prst="rect">
            <a:avLst/>
          </a:prstGeom>
          <a:noFill/>
          <a:ln w="9525">
            <a:noFill/>
            <a:miter lim="800000"/>
            <a:headEnd/>
            <a:tailEnd/>
          </a:ln>
          <a:effectLst/>
        </p:spPr>
        <p:txBody>
          <a:bodyPr wrap="square">
            <a:spAutoFit/>
          </a:bodyPr>
          <a:lstStyle/>
          <a:p>
            <a:r>
              <a:rPr lang="ru-RU" sz="2000" b="1" u="sng" dirty="0">
                <a:latin typeface="Times New Roman" pitchFamily="18" charset="0"/>
                <a:cs typeface="Times New Roman" pitchFamily="18" charset="0"/>
              </a:rPr>
              <a:t>По методам погашения:</a:t>
            </a:r>
            <a:endParaRPr lang="en-US" sz="2000" b="1" u="sng" dirty="0">
              <a:latin typeface="Times New Roman" pitchFamily="18" charset="0"/>
              <a:cs typeface="Times New Roman" pitchFamily="18" charset="0"/>
            </a:endParaRPr>
          </a:p>
          <a:p>
            <a:endParaRPr lang="ru-RU" sz="2000" b="1" u="sng" dirty="0">
              <a:latin typeface="Times New Roman" pitchFamily="18" charset="0"/>
              <a:cs typeface="Times New Roman" pitchFamily="18" charset="0"/>
            </a:endParaRPr>
          </a:p>
          <a:p>
            <a:pPr>
              <a:buSzPct val="80000"/>
              <a:buFont typeface="Wingdings" pitchFamily="2" charset="2"/>
              <a:buChar char="v"/>
            </a:pPr>
            <a:r>
              <a:rPr lang="ru-RU" sz="2000" dirty="0">
                <a:latin typeface="Times New Roman" pitchFamily="18" charset="0"/>
                <a:cs typeface="Times New Roman" pitchFamily="18" charset="0"/>
              </a:rPr>
              <a:t>В рассрочку (частями, долями)</a:t>
            </a:r>
          </a:p>
          <a:p>
            <a:pPr>
              <a:buSzPct val="80000"/>
              <a:buFont typeface="Wingdings" pitchFamily="2" charset="2"/>
              <a:buChar char="v"/>
            </a:pPr>
            <a:r>
              <a:rPr lang="ru-RU" sz="2000" dirty="0">
                <a:latin typeface="Times New Roman" pitchFamily="18" charset="0"/>
                <a:cs typeface="Times New Roman" pitchFamily="18" charset="0"/>
              </a:rPr>
              <a:t>С единовременным погашением (на определенную дату)</a:t>
            </a:r>
          </a:p>
        </p:txBody>
      </p:sp>
      <p:sp>
        <p:nvSpPr>
          <p:cNvPr id="29708" name="WordArt 12"/>
          <p:cNvSpPr>
            <a:spLocks noChangeArrowheads="1" noChangeShapeType="1" noTextEdit="1"/>
          </p:cNvSpPr>
          <p:nvPr/>
        </p:nvSpPr>
        <p:spPr bwMode="auto">
          <a:xfrm>
            <a:off x="1847850" y="304800"/>
            <a:ext cx="5448300" cy="523875"/>
          </a:xfrm>
          <a:prstGeom prst="rect">
            <a:avLst/>
          </a:prstGeom>
        </p:spPr>
        <p:txBody>
          <a:bodyPr wrap="none" fromWordArt="1">
            <a:prstTxWarp prst="textPlain">
              <a:avLst>
                <a:gd name="adj" fmla="val 50000"/>
              </a:avLst>
            </a:prstTxWarp>
          </a:bodyPr>
          <a:lstStyle/>
          <a:p>
            <a:pPr algn="ctr"/>
            <a:r>
              <a:rPr lang="ru-RU" sz="3600" b="1" kern="10" spc="720" dirty="0">
                <a:ln w="9525">
                  <a:noFill/>
                  <a:round/>
                  <a:headEnd/>
                  <a:tailEnd/>
                </a:ln>
                <a:solidFill>
                  <a:srgbClr val="002060"/>
                </a:solidFill>
                <a:latin typeface="Times New Roman" pitchFamily="18" charset="0"/>
                <a:cs typeface="Times New Roman" pitchFamily="18" charset="0"/>
              </a:rPr>
              <a:t>Классификация кредитов</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29702"/>
                                        </p:tgtEl>
                                        <p:attrNameLst>
                                          <p:attrName>style.visibility</p:attrName>
                                        </p:attrNameLst>
                                      </p:cBhvr>
                                      <p:to>
                                        <p:strVal val="visible"/>
                                      </p:to>
                                    </p:set>
                                    <p:animEffect transition="in" filter="wipe(left)">
                                      <p:cBhvr>
                                        <p:cTn id="7" dur="500"/>
                                        <p:tgtEl>
                                          <p:spTgt spid="29702"/>
                                        </p:tgtEl>
                                      </p:cBhvr>
                                    </p:animEffect>
                                  </p:childTnLst>
                                </p:cTn>
                              </p:par>
                            </p:childTnLst>
                          </p:cTn>
                        </p:par>
                        <p:par>
                          <p:cTn id="8" fill="hold">
                            <p:stCondLst>
                              <p:cond delay="1500"/>
                            </p:stCondLst>
                            <p:childTnLst>
                              <p:par>
                                <p:cTn id="9" presetID="22" presetClass="entr" presetSubtype="8" fill="hold" grpId="0" nodeType="afterEffect">
                                  <p:stCondLst>
                                    <p:cond delay="1000"/>
                                  </p:stCondLst>
                                  <p:childTnLst>
                                    <p:set>
                                      <p:cBhvr>
                                        <p:cTn id="10" dur="1" fill="hold">
                                          <p:stCondLst>
                                            <p:cond delay="0"/>
                                          </p:stCondLst>
                                        </p:cTn>
                                        <p:tgtEl>
                                          <p:spTgt spid="29703"/>
                                        </p:tgtEl>
                                        <p:attrNameLst>
                                          <p:attrName>style.visibility</p:attrName>
                                        </p:attrNameLst>
                                      </p:cBhvr>
                                      <p:to>
                                        <p:strVal val="visible"/>
                                      </p:to>
                                    </p:set>
                                    <p:animEffect transition="in" filter="wipe(left)">
                                      <p:cBhvr>
                                        <p:cTn id="11" dur="500"/>
                                        <p:tgtEl>
                                          <p:spTgt spid="29703"/>
                                        </p:tgtEl>
                                      </p:cBhvr>
                                    </p:animEffect>
                                  </p:childTnLst>
                                </p:cTn>
                              </p:par>
                            </p:childTnLst>
                          </p:cTn>
                        </p:par>
                        <p:par>
                          <p:cTn id="12" fill="hold">
                            <p:stCondLst>
                              <p:cond delay="3000"/>
                            </p:stCondLst>
                            <p:childTnLst>
                              <p:par>
                                <p:cTn id="13" presetID="22" presetClass="entr" presetSubtype="8" fill="hold" grpId="0" nodeType="afterEffect">
                                  <p:stCondLst>
                                    <p:cond delay="1000"/>
                                  </p:stCondLst>
                                  <p:childTnLst>
                                    <p:set>
                                      <p:cBhvr>
                                        <p:cTn id="14" dur="1" fill="hold">
                                          <p:stCondLst>
                                            <p:cond delay="0"/>
                                          </p:stCondLst>
                                        </p:cTn>
                                        <p:tgtEl>
                                          <p:spTgt spid="29704"/>
                                        </p:tgtEl>
                                        <p:attrNameLst>
                                          <p:attrName>style.visibility</p:attrName>
                                        </p:attrNameLst>
                                      </p:cBhvr>
                                      <p:to>
                                        <p:strVal val="visible"/>
                                      </p:to>
                                    </p:set>
                                    <p:animEffect transition="in" filter="wipe(left)">
                                      <p:cBhvr>
                                        <p:cTn id="15" dur="500"/>
                                        <p:tgtEl>
                                          <p:spTgt spid="297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autoUpdateAnimBg="0"/>
      <p:bldP spid="29703" grpId="0" autoUpdateAnimBg="0"/>
      <p:bldP spid="2970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63" name="Rectangle 15"/>
          <p:cNvSpPr>
            <a:spLocks noChangeArrowheads="1"/>
          </p:cNvSpPr>
          <p:nvPr/>
        </p:nvSpPr>
        <p:spPr bwMode="auto">
          <a:xfrm>
            <a:off x="357158" y="1508125"/>
            <a:ext cx="4214842" cy="1920875"/>
          </a:xfrm>
          <a:prstGeom prst="rect">
            <a:avLst/>
          </a:prstGeom>
          <a:noFill/>
          <a:ln w="9525">
            <a:noFill/>
            <a:miter lim="800000"/>
            <a:headEnd/>
            <a:tailEnd/>
          </a:ln>
          <a:effectLst/>
        </p:spPr>
        <p:txBody>
          <a:bodyPr wrap="square">
            <a:spAutoFit/>
          </a:bodyPr>
          <a:lstStyle/>
          <a:p>
            <a:r>
              <a:rPr lang="ru-RU" sz="2000" b="1" u="sng" dirty="0">
                <a:latin typeface="Times New Roman" pitchFamily="18" charset="0"/>
                <a:cs typeface="Times New Roman" pitchFamily="18" charset="0"/>
              </a:rPr>
              <a:t>По видам ссудных счетов</a:t>
            </a:r>
            <a:endParaRPr lang="en-US" sz="2000" b="1" u="sng" dirty="0">
              <a:latin typeface="Times New Roman" pitchFamily="18" charset="0"/>
              <a:cs typeface="Times New Roman" pitchFamily="18" charset="0"/>
            </a:endParaRPr>
          </a:p>
          <a:p>
            <a:endParaRPr lang="ru-RU" sz="2000" b="1" u="sng" dirty="0">
              <a:latin typeface="Times New Roman" pitchFamily="18" charset="0"/>
              <a:cs typeface="Times New Roman" pitchFamily="18" charset="0"/>
            </a:endParaRPr>
          </a:p>
          <a:p>
            <a:pPr>
              <a:buSzPct val="80000"/>
              <a:buFont typeface="Wingdings" pitchFamily="2" charset="2"/>
              <a:buChar char="v"/>
            </a:pPr>
            <a:r>
              <a:rPr lang="ru-RU" sz="2000" dirty="0">
                <a:latin typeface="Times New Roman" pitchFamily="18" charset="0"/>
                <a:cs typeface="Times New Roman" pitchFamily="18" charset="0"/>
              </a:rPr>
              <a:t>Простые </a:t>
            </a:r>
            <a:r>
              <a:rPr lang="ru-RU" sz="2000" dirty="0" smtClean="0">
                <a:latin typeface="Times New Roman" pitchFamily="18" charset="0"/>
                <a:cs typeface="Times New Roman" pitchFamily="18" charset="0"/>
              </a:rPr>
              <a:t>с/счета </a:t>
            </a:r>
            <a:r>
              <a:rPr lang="ru-RU" sz="2000" dirty="0">
                <a:latin typeface="Times New Roman" pitchFamily="18" charset="0"/>
                <a:cs typeface="Times New Roman" pitchFamily="18" charset="0"/>
              </a:rPr>
              <a:t>(обычные)</a:t>
            </a:r>
          </a:p>
          <a:p>
            <a:pPr>
              <a:buSzPct val="80000"/>
              <a:buFont typeface="Wingdings" pitchFamily="2" charset="2"/>
              <a:buChar char="v"/>
            </a:pPr>
            <a:r>
              <a:rPr lang="ru-RU" sz="2000" dirty="0">
                <a:latin typeface="Times New Roman" pitchFamily="18" charset="0"/>
                <a:cs typeface="Times New Roman" pitchFamily="18" charset="0"/>
              </a:rPr>
              <a:t>Специальные</a:t>
            </a:r>
          </a:p>
          <a:p>
            <a:pPr>
              <a:buSzPct val="80000"/>
              <a:buFont typeface="Wingdings" pitchFamily="2" charset="2"/>
              <a:buChar char="v"/>
            </a:pPr>
            <a:r>
              <a:rPr lang="ru-RU" sz="2000" dirty="0">
                <a:latin typeface="Times New Roman" pitchFamily="18" charset="0"/>
                <a:cs typeface="Times New Roman" pitchFamily="18" charset="0"/>
              </a:rPr>
              <a:t>Контокоррентные</a:t>
            </a:r>
          </a:p>
          <a:p>
            <a:pPr>
              <a:buSzPct val="80000"/>
              <a:buFont typeface="Wingdings" pitchFamily="2" charset="2"/>
              <a:buChar char="v"/>
            </a:pPr>
            <a:r>
              <a:rPr lang="ru-RU" sz="2000" dirty="0">
                <a:latin typeface="Times New Roman" pitchFamily="18" charset="0"/>
                <a:cs typeface="Times New Roman" pitchFamily="18" charset="0"/>
              </a:rPr>
              <a:t>Овердрафт</a:t>
            </a:r>
          </a:p>
        </p:txBody>
      </p:sp>
      <p:sp>
        <p:nvSpPr>
          <p:cNvPr id="27665" name="Text Box 17"/>
          <p:cNvSpPr txBox="1">
            <a:spLocks noChangeArrowheads="1"/>
          </p:cNvSpPr>
          <p:nvPr/>
        </p:nvSpPr>
        <p:spPr bwMode="auto">
          <a:xfrm>
            <a:off x="4572000" y="3886200"/>
            <a:ext cx="4343400" cy="1920875"/>
          </a:xfrm>
          <a:prstGeom prst="rect">
            <a:avLst/>
          </a:prstGeom>
          <a:noFill/>
          <a:ln w="9525">
            <a:noFill/>
            <a:miter lim="800000"/>
            <a:headEnd/>
            <a:tailEnd/>
          </a:ln>
          <a:effectLst/>
        </p:spPr>
        <p:txBody>
          <a:bodyPr wrap="square">
            <a:spAutoFit/>
          </a:bodyPr>
          <a:lstStyle/>
          <a:p>
            <a:r>
              <a:rPr lang="ru-RU" sz="2000" b="1" u="sng" dirty="0">
                <a:latin typeface="Times New Roman" pitchFamily="18" charset="0"/>
                <a:cs typeface="Times New Roman" pitchFamily="18" charset="0"/>
              </a:rPr>
              <a:t>По основным группам заемщиков</a:t>
            </a:r>
            <a:endParaRPr lang="en-US" sz="2000" b="1" u="sng" dirty="0">
              <a:latin typeface="Times New Roman" pitchFamily="18" charset="0"/>
              <a:cs typeface="Times New Roman" pitchFamily="18" charset="0"/>
            </a:endParaRPr>
          </a:p>
          <a:p>
            <a:endParaRPr lang="ru-RU" sz="2000" b="1" u="sng" dirty="0">
              <a:latin typeface="Times New Roman" pitchFamily="18" charset="0"/>
              <a:cs typeface="Times New Roman" pitchFamily="18" charset="0"/>
            </a:endParaRPr>
          </a:p>
          <a:p>
            <a:pPr>
              <a:buSzPct val="80000"/>
              <a:buFont typeface="Wingdings" pitchFamily="2" charset="2"/>
              <a:buChar char="v"/>
            </a:pPr>
            <a:r>
              <a:rPr lang="ru-RU" sz="2000" dirty="0">
                <a:latin typeface="Times New Roman" pitchFamily="18" charset="0"/>
                <a:cs typeface="Times New Roman" pitchFamily="18" charset="0"/>
              </a:rPr>
              <a:t>Физические лица </a:t>
            </a:r>
          </a:p>
          <a:p>
            <a:pPr>
              <a:buSzPct val="80000"/>
              <a:buFont typeface="Wingdings" pitchFamily="2" charset="2"/>
              <a:buChar char="v"/>
            </a:pPr>
            <a:r>
              <a:rPr lang="ru-RU" sz="2000" dirty="0">
                <a:latin typeface="Times New Roman" pitchFamily="18" charset="0"/>
                <a:cs typeface="Times New Roman" pitchFamily="18" charset="0"/>
              </a:rPr>
              <a:t>Юридические лица</a:t>
            </a:r>
          </a:p>
          <a:p>
            <a:pPr>
              <a:buSzPct val="80000"/>
              <a:buFont typeface="Wingdings" pitchFamily="2" charset="2"/>
              <a:buChar char="v"/>
            </a:pPr>
            <a:r>
              <a:rPr lang="ru-RU" sz="2000" dirty="0">
                <a:latin typeface="Times New Roman" pitchFamily="18" charset="0"/>
                <a:cs typeface="Times New Roman" pitchFamily="18" charset="0"/>
              </a:rPr>
              <a:t>Отраслевая направленность</a:t>
            </a:r>
          </a:p>
          <a:p>
            <a:pPr>
              <a:buSzPct val="80000"/>
              <a:buFont typeface="Wingdings" pitchFamily="2" charset="2"/>
              <a:buChar char="v"/>
            </a:pPr>
            <a:r>
              <a:rPr lang="ru-RU" sz="2000" dirty="0">
                <a:latin typeface="Times New Roman" pitchFamily="18" charset="0"/>
                <a:cs typeface="Times New Roman" pitchFamily="18" charset="0"/>
              </a:rPr>
              <a:t>Организационно правовая форма </a:t>
            </a:r>
          </a:p>
        </p:txBody>
      </p:sp>
      <p:sp>
        <p:nvSpPr>
          <p:cNvPr id="27668" name="WordArt 20"/>
          <p:cNvSpPr>
            <a:spLocks noChangeArrowheads="1" noChangeShapeType="1" noTextEdit="1"/>
          </p:cNvSpPr>
          <p:nvPr/>
        </p:nvSpPr>
        <p:spPr bwMode="auto">
          <a:xfrm>
            <a:off x="1847850" y="304800"/>
            <a:ext cx="5448300" cy="523875"/>
          </a:xfrm>
          <a:prstGeom prst="rect">
            <a:avLst/>
          </a:prstGeom>
        </p:spPr>
        <p:txBody>
          <a:bodyPr wrap="none" fromWordArt="1">
            <a:prstTxWarp prst="textPlain">
              <a:avLst>
                <a:gd name="adj" fmla="val 50000"/>
              </a:avLst>
            </a:prstTxWarp>
          </a:bodyPr>
          <a:lstStyle/>
          <a:p>
            <a:pPr algn="ctr"/>
            <a:r>
              <a:rPr lang="ru-RU" sz="3600" b="1" kern="10" spc="720" dirty="0">
                <a:ln w="9525">
                  <a:noFill/>
                  <a:round/>
                  <a:headEnd/>
                  <a:tailEnd/>
                </a:ln>
                <a:solidFill>
                  <a:srgbClr val="002060"/>
                </a:solidFill>
                <a:latin typeface="Times New Roman" pitchFamily="18" charset="0"/>
                <a:cs typeface="Times New Roman" pitchFamily="18" charset="0"/>
              </a:rPr>
              <a:t>Классификация кредитов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7668"/>
                                        </p:tgtEl>
                                        <p:attrNameLst>
                                          <p:attrName>style.visibility</p:attrName>
                                        </p:attrNameLst>
                                      </p:cBhvr>
                                      <p:to>
                                        <p:strVal val="visible"/>
                                      </p:to>
                                    </p:set>
                                    <p:animEffect transition="in" filter="barn(outVertical)">
                                      <p:cBhvr>
                                        <p:cTn id="7" dur="500"/>
                                        <p:tgtEl>
                                          <p:spTgt spid="27668"/>
                                        </p:tgtEl>
                                      </p:cBhvr>
                                    </p:animEffect>
                                  </p:childTnLst>
                                </p:cTn>
                              </p:par>
                            </p:childTnLst>
                          </p:cTn>
                        </p:par>
                        <p:par>
                          <p:cTn id="8" fill="hold">
                            <p:stCondLst>
                              <p:cond delay="500"/>
                            </p:stCondLst>
                            <p:childTnLst>
                              <p:par>
                                <p:cTn id="9" presetID="22" presetClass="entr" presetSubtype="8" fill="hold" grpId="0" nodeType="afterEffect">
                                  <p:stCondLst>
                                    <p:cond delay="1000"/>
                                  </p:stCondLst>
                                  <p:childTnLst>
                                    <p:set>
                                      <p:cBhvr>
                                        <p:cTn id="10" dur="1" fill="hold">
                                          <p:stCondLst>
                                            <p:cond delay="0"/>
                                          </p:stCondLst>
                                        </p:cTn>
                                        <p:tgtEl>
                                          <p:spTgt spid="27663"/>
                                        </p:tgtEl>
                                        <p:attrNameLst>
                                          <p:attrName>style.visibility</p:attrName>
                                        </p:attrNameLst>
                                      </p:cBhvr>
                                      <p:to>
                                        <p:strVal val="visible"/>
                                      </p:to>
                                    </p:set>
                                    <p:animEffect transition="in" filter="wipe(left)">
                                      <p:cBhvr>
                                        <p:cTn id="11" dur="500"/>
                                        <p:tgtEl>
                                          <p:spTgt spid="27663"/>
                                        </p:tgtEl>
                                      </p:cBhvr>
                                    </p:animEffect>
                                  </p:childTnLst>
                                </p:cTn>
                              </p:par>
                            </p:childTnLst>
                          </p:cTn>
                        </p:par>
                        <p:par>
                          <p:cTn id="12" fill="hold">
                            <p:stCondLst>
                              <p:cond delay="2000"/>
                            </p:stCondLst>
                            <p:childTnLst>
                              <p:par>
                                <p:cTn id="13" presetID="22" presetClass="entr" presetSubtype="8" fill="hold" grpId="0" nodeType="afterEffect">
                                  <p:stCondLst>
                                    <p:cond delay="1000"/>
                                  </p:stCondLst>
                                  <p:childTnLst>
                                    <p:set>
                                      <p:cBhvr>
                                        <p:cTn id="14" dur="1" fill="hold">
                                          <p:stCondLst>
                                            <p:cond delay="0"/>
                                          </p:stCondLst>
                                        </p:cTn>
                                        <p:tgtEl>
                                          <p:spTgt spid="27665"/>
                                        </p:tgtEl>
                                        <p:attrNameLst>
                                          <p:attrName>style.visibility</p:attrName>
                                        </p:attrNameLst>
                                      </p:cBhvr>
                                      <p:to>
                                        <p:strVal val="visible"/>
                                      </p:to>
                                    </p:set>
                                    <p:animEffect transition="in" filter="wipe(left)">
                                      <p:cBhvr>
                                        <p:cTn id="15" dur="500"/>
                                        <p:tgtEl>
                                          <p:spTgt spid="276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3" grpId="0" autoUpdateAnimBg="0"/>
      <p:bldP spid="27665" grpId="0" autoUpdateAnimBg="0"/>
      <p:bldP spid="27668"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sz="half" idx="1"/>
          </p:nvPr>
        </p:nvSpPr>
        <p:spPr>
          <a:xfrm>
            <a:off x="5083175" y="1412875"/>
            <a:ext cx="2232025" cy="1584325"/>
          </a:xfrm>
        </p:spPr>
        <p:txBody>
          <a:bodyPr/>
          <a:lstStyle/>
          <a:p>
            <a:pPr>
              <a:buFontTx/>
              <a:buBlip>
                <a:blip r:embed="rId3"/>
              </a:buBlip>
            </a:pPr>
            <a:r>
              <a:rPr lang="ru-RU" sz="2000" u="sng" dirty="0">
                <a:latin typeface="Times New Roman" pitchFamily="18" charset="0"/>
                <a:cs typeface="Times New Roman" pitchFamily="18" charset="0"/>
              </a:rPr>
              <a:t>Неустойка</a:t>
            </a:r>
            <a:endParaRPr lang="en-US" sz="2000" u="sng" dirty="0">
              <a:latin typeface="Times New Roman" pitchFamily="18" charset="0"/>
              <a:cs typeface="Times New Roman" pitchFamily="18" charset="0"/>
            </a:endParaRPr>
          </a:p>
          <a:p>
            <a:pPr>
              <a:buFontTx/>
              <a:buNone/>
            </a:pPr>
            <a:endParaRPr lang="ru-RU" sz="2000" u="sng" dirty="0">
              <a:latin typeface="Times New Roman" pitchFamily="18" charset="0"/>
              <a:cs typeface="Times New Roman" pitchFamily="18" charset="0"/>
            </a:endParaRPr>
          </a:p>
          <a:p>
            <a:pPr>
              <a:buFontTx/>
              <a:buNone/>
            </a:pPr>
            <a:r>
              <a:rPr lang="ru-RU" sz="2000" dirty="0">
                <a:latin typeface="Times New Roman" pitchFamily="18" charset="0"/>
                <a:cs typeface="Times New Roman" pitchFamily="18" charset="0"/>
              </a:rPr>
              <a:t> - пени</a:t>
            </a:r>
          </a:p>
          <a:p>
            <a:pPr>
              <a:buFontTx/>
              <a:buNone/>
            </a:pPr>
            <a:r>
              <a:rPr lang="ru-RU" sz="2000" dirty="0">
                <a:latin typeface="Times New Roman" pitchFamily="18" charset="0"/>
                <a:cs typeface="Times New Roman" pitchFamily="18" charset="0"/>
              </a:rPr>
              <a:t> - штраф</a:t>
            </a:r>
          </a:p>
        </p:txBody>
      </p:sp>
      <p:sp>
        <p:nvSpPr>
          <p:cNvPr id="50180" name="Text Box 4"/>
          <p:cNvSpPr txBox="1">
            <a:spLocks noChangeArrowheads="1"/>
          </p:cNvSpPr>
          <p:nvPr/>
        </p:nvSpPr>
        <p:spPr bwMode="auto">
          <a:xfrm>
            <a:off x="827584" y="2708920"/>
            <a:ext cx="2736850" cy="3323987"/>
          </a:xfrm>
          <a:prstGeom prst="rect">
            <a:avLst/>
          </a:prstGeom>
          <a:noFill/>
          <a:ln w="9525">
            <a:noFill/>
            <a:miter lim="800000"/>
            <a:headEnd/>
            <a:tailEnd/>
          </a:ln>
          <a:effectLst/>
        </p:spPr>
        <p:txBody>
          <a:bodyPr>
            <a:spAutoFit/>
          </a:bodyPr>
          <a:lstStyle/>
          <a:p>
            <a:pPr>
              <a:spcBef>
                <a:spcPct val="50000"/>
              </a:spcBef>
              <a:buSzPct val="80000"/>
              <a:buFontTx/>
              <a:buBlip>
                <a:blip r:embed="rId3"/>
              </a:buBlip>
            </a:pPr>
            <a:r>
              <a:rPr lang="ru-RU" sz="2000" dirty="0">
                <a:latin typeface="Times New Roman" pitchFamily="18" charset="0"/>
                <a:cs typeface="Times New Roman" pitchFamily="18" charset="0"/>
              </a:rPr>
              <a:t> </a:t>
            </a:r>
            <a:r>
              <a:rPr lang="ru-RU" sz="2000" u="sng" dirty="0">
                <a:latin typeface="Times New Roman" pitchFamily="18" charset="0"/>
                <a:cs typeface="Times New Roman" pitchFamily="18" charset="0"/>
              </a:rPr>
              <a:t>Залог</a:t>
            </a:r>
            <a:endParaRPr lang="en-US" sz="2000" u="sng" dirty="0">
              <a:latin typeface="Times New Roman" pitchFamily="18" charset="0"/>
              <a:cs typeface="Times New Roman" pitchFamily="18" charset="0"/>
            </a:endParaRPr>
          </a:p>
          <a:p>
            <a:pPr>
              <a:spcBef>
                <a:spcPct val="50000"/>
              </a:spcBef>
              <a:buSzPct val="80000"/>
            </a:pPr>
            <a:endParaRPr lang="ru-RU" sz="2000" u="sng" dirty="0">
              <a:latin typeface="Times New Roman" pitchFamily="18" charset="0"/>
              <a:cs typeface="Times New Roman" pitchFamily="18" charset="0"/>
            </a:endParaRPr>
          </a:p>
          <a:p>
            <a:pPr>
              <a:spcBef>
                <a:spcPct val="50000"/>
              </a:spcBef>
              <a:buSzPct val="80000"/>
              <a:buFontTx/>
              <a:buChar char="-"/>
            </a:pPr>
            <a:r>
              <a:rPr lang="ru-RU" sz="2000" dirty="0">
                <a:latin typeface="Times New Roman" pitchFamily="18" charset="0"/>
                <a:cs typeface="Times New Roman" pitchFamily="18" charset="0"/>
              </a:rPr>
              <a:t>Движимого имущества</a:t>
            </a:r>
          </a:p>
          <a:p>
            <a:pPr>
              <a:spcBef>
                <a:spcPct val="50000"/>
              </a:spcBef>
              <a:buSzPct val="80000"/>
              <a:buFontTx/>
              <a:buChar char="-"/>
            </a:pPr>
            <a:r>
              <a:rPr lang="ru-RU" sz="2000" dirty="0">
                <a:latin typeface="Times New Roman" pitchFamily="18" charset="0"/>
                <a:cs typeface="Times New Roman" pitchFamily="18" charset="0"/>
              </a:rPr>
              <a:t>Недвижимого имущества</a:t>
            </a:r>
          </a:p>
          <a:p>
            <a:pPr>
              <a:spcBef>
                <a:spcPct val="50000"/>
              </a:spcBef>
              <a:buSzPct val="80000"/>
              <a:buFontTx/>
              <a:buChar char="-"/>
            </a:pPr>
            <a:r>
              <a:rPr lang="ru-RU" sz="2000" dirty="0">
                <a:latin typeface="Times New Roman" pitchFamily="18" charset="0"/>
                <a:cs typeface="Times New Roman" pitchFamily="18" charset="0"/>
              </a:rPr>
              <a:t>Имущественных прав</a:t>
            </a:r>
          </a:p>
          <a:p>
            <a:pPr>
              <a:spcBef>
                <a:spcPct val="50000"/>
              </a:spcBef>
              <a:buFontTx/>
              <a:buChar char="•"/>
            </a:pPr>
            <a:endParaRPr lang="ru-RU" sz="2000" dirty="0">
              <a:latin typeface="Arial Black" pitchFamily="34" charset="0"/>
            </a:endParaRPr>
          </a:p>
        </p:txBody>
      </p:sp>
      <p:sp>
        <p:nvSpPr>
          <p:cNvPr id="50181" name="Text Box 5"/>
          <p:cNvSpPr txBox="1">
            <a:spLocks noChangeArrowheads="1"/>
          </p:cNvSpPr>
          <p:nvPr/>
        </p:nvSpPr>
        <p:spPr bwMode="auto">
          <a:xfrm>
            <a:off x="899592" y="1556792"/>
            <a:ext cx="2159000" cy="701675"/>
          </a:xfrm>
          <a:prstGeom prst="rect">
            <a:avLst/>
          </a:prstGeom>
          <a:noFill/>
          <a:ln w="9525">
            <a:noFill/>
            <a:miter lim="800000"/>
            <a:headEnd/>
            <a:tailEnd/>
          </a:ln>
          <a:effectLst/>
        </p:spPr>
        <p:txBody>
          <a:bodyPr>
            <a:spAutoFit/>
          </a:bodyPr>
          <a:lstStyle/>
          <a:p>
            <a:pPr>
              <a:spcBef>
                <a:spcPct val="50000"/>
              </a:spcBef>
              <a:buSzPct val="80000"/>
              <a:buFontTx/>
              <a:buBlip>
                <a:blip r:embed="rId3"/>
              </a:buBlip>
            </a:pPr>
            <a:r>
              <a:rPr lang="ru-RU" sz="2000" dirty="0">
                <a:latin typeface="Times New Roman" pitchFamily="18" charset="0"/>
                <a:cs typeface="Times New Roman" pitchFamily="18" charset="0"/>
              </a:rPr>
              <a:t> </a:t>
            </a:r>
            <a:r>
              <a:rPr lang="ru-RU" sz="2000" u="sng" dirty="0">
                <a:latin typeface="Times New Roman" pitchFamily="18" charset="0"/>
                <a:cs typeface="Times New Roman" pitchFamily="18" charset="0"/>
              </a:rPr>
              <a:t>Банковская гарантия</a:t>
            </a:r>
          </a:p>
        </p:txBody>
      </p:sp>
      <p:sp>
        <p:nvSpPr>
          <p:cNvPr id="50182" name="Text Box 6"/>
          <p:cNvSpPr txBox="1">
            <a:spLocks noChangeArrowheads="1"/>
          </p:cNvSpPr>
          <p:nvPr/>
        </p:nvSpPr>
        <p:spPr bwMode="auto">
          <a:xfrm>
            <a:off x="5105400" y="3352800"/>
            <a:ext cx="2771775" cy="1785104"/>
          </a:xfrm>
          <a:prstGeom prst="rect">
            <a:avLst/>
          </a:prstGeom>
          <a:noFill/>
          <a:ln w="9525">
            <a:noFill/>
            <a:miter lim="800000"/>
            <a:headEnd/>
            <a:tailEnd/>
          </a:ln>
          <a:effectLst/>
        </p:spPr>
        <p:txBody>
          <a:bodyPr>
            <a:spAutoFit/>
          </a:bodyPr>
          <a:lstStyle/>
          <a:p>
            <a:pPr>
              <a:spcBef>
                <a:spcPct val="50000"/>
              </a:spcBef>
              <a:buSzPct val="80000"/>
              <a:buFontTx/>
              <a:buBlip>
                <a:blip r:embed="rId3"/>
              </a:buBlip>
            </a:pPr>
            <a:r>
              <a:rPr lang="ru-RU" sz="2000" dirty="0">
                <a:latin typeface="Times New Roman" pitchFamily="18" charset="0"/>
                <a:cs typeface="Times New Roman" pitchFamily="18" charset="0"/>
              </a:rPr>
              <a:t> Поручительство</a:t>
            </a:r>
            <a:endParaRPr lang="en-US" sz="2000" dirty="0">
              <a:latin typeface="Times New Roman" pitchFamily="18" charset="0"/>
              <a:cs typeface="Times New Roman" pitchFamily="18" charset="0"/>
            </a:endParaRPr>
          </a:p>
          <a:p>
            <a:pPr>
              <a:spcBef>
                <a:spcPct val="50000"/>
              </a:spcBef>
              <a:buSzPct val="80000"/>
            </a:pPr>
            <a:endParaRPr lang="ru-RU" sz="2000" dirty="0">
              <a:latin typeface="Times New Roman" pitchFamily="18" charset="0"/>
              <a:cs typeface="Times New Roman" pitchFamily="18" charset="0"/>
            </a:endParaRPr>
          </a:p>
          <a:p>
            <a:pPr>
              <a:spcBef>
                <a:spcPct val="50000"/>
              </a:spcBef>
              <a:buSzPct val="80000"/>
              <a:buFontTx/>
              <a:buChar char="-"/>
            </a:pPr>
            <a:r>
              <a:rPr lang="ru-RU" sz="2000" dirty="0">
                <a:latin typeface="Times New Roman" pitchFamily="18" charset="0"/>
                <a:cs typeface="Times New Roman" pitchFamily="18" charset="0"/>
              </a:rPr>
              <a:t>Юридических лиц</a:t>
            </a:r>
          </a:p>
          <a:p>
            <a:pPr>
              <a:spcBef>
                <a:spcPct val="50000"/>
              </a:spcBef>
              <a:buSzPct val="80000"/>
              <a:buFontTx/>
              <a:buChar char="-"/>
            </a:pPr>
            <a:r>
              <a:rPr lang="ru-RU" sz="2000" dirty="0">
                <a:latin typeface="Times New Roman" pitchFamily="18" charset="0"/>
                <a:cs typeface="Times New Roman" pitchFamily="18" charset="0"/>
              </a:rPr>
              <a:t>Физических лиц</a:t>
            </a:r>
          </a:p>
        </p:txBody>
      </p:sp>
      <p:sp>
        <p:nvSpPr>
          <p:cNvPr id="50185" name="WordArt 9"/>
          <p:cNvSpPr>
            <a:spLocks noChangeArrowheads="1" noChangeShapeType="1" noTextEdit="1"/>
          </p:cNvSpPr>
          <p:nvPr/>
        </p:nvSpPr>
        <p:spPr bwMode="auto">
          <a:xfrm>
            <a:off x="1452563" y="381000"/>
            <a:ext cx="6238875" cy="523875"/>
          </a:xfrm>
          <a:prstGeom prst="rect">
            <a:avLst/>
          </a:prstGeom>
        </p:spPr>
        <p:txBody>
          <a:bodyPr wrap="none" fromWordArt="1">
            <a:prstTxWarp prst="textPlain">
              <a:avLst>
                <a:gd name="adj" fmla="val 50000"/>
              </a:avLst>
            </a:prstTxWarp>
          </a:bodyPr>
          <a:lstStyle/>
          <a:p>
            <a:pPr algn="ctr"/>
            <a:r>
              <a:rPr lang="ru-RU" sz="3600" b="1" kern="10" spc="720" dirty="0">
                <a:ln w="9525">
                  <a:noFill/>
                  <a:round/>
                  <a:headEnd/>
                  <a:tailEnd/>
                </a:ln>
                <a:solidFill>
                  <a:srgbClr val="002060"/>
                </a:solidFill>
                <a:latin typeface="Times New Roman" pitchFamily="18" charset="0"/>
                <a:cs typeface="Times New Roman" pitchFamily="18" charset="0"/>
              </a:rPr>
              <a:t>Формы обеспечения кредита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1000"/>
                                  </p:stCondLst>
                                  <p:childTnLst>
                                    <p:set>
                                      <p:cBhvr>
                                        <p:cTn id="6" dur="1" fill="hold">
                                          <p:stCondLst>
                                            <p:cond delay="0"/>
                                          </p:stCondLst>
                                        </p:cTn>
                                        <p:tgtEl>
                                          <p:spTgt spid="50185"/>
                                        </p:tgtEl>
                                        <p:attrNameLst>
                                          <p:attrName>style.visibility</p:attrName>
                                        </p:attrNameLst>
                                      </p:cBhvr>
                                      <p:to>
                                        <p:strVal val="visible"/>
                                      </p:to>
                                    </p:set>
                                    <p:animEffect transition="in" filter="barn(outVertical)">
                                      <p:cBhvr>
                                        <p:cTn id="7" dur="500"/>
                                        <p:tgtEl>
                                          <p:spTgt spid="50185"/>
                                        </p:tgtEl>
                                      </p:cBhvr>
                                    </p:animEffect>
                                  </p:childTnLst>
                                </p:cTn>
                              </p:par>
                            </p:childTnLst>
                          </p:cTn>
                        </p:par>
                        <p:par>
                          <p:cTn id="8" fill="hold">
                            <p:stCondLst>
                              <p:cond delay="1500"/>
                            </p:stCondLst>
                            <p:childTnLst>
                              <p:par>
                                <p:cTn id="9" presetID="22" presetClass="entr" presetSubtype="8" fill="hold" grpId="0" nodeType="afterEffect">
                                  <p:stCondLst>
                                    <p:cond delay="0"/>
                                  </p:stCondLst>
                                  <p:childTnLst>
                                    <p:set>
                                      <p:cBhvr>
                                        <p:cTn id="10" dur="1" fill="hold">
                                          <p:stCondLst>
                                            <p:cond delay="0"/>
                                          </p:stCondLst>
                                        </p:cTn>
                                        <p:tgtEl>
                                          <p:spTgt spid="50181"/>
                                        </p:tgtEl>
                                        <p:attrNameLst>
                                          <p:attrName>style.visibility</p:attrName>
                                        </p:attrNameLst>
                                      </p:cBhvr>
                                      <p:to>
                                        <p:strVal val="visible"/>
                                      </p:to>
                                    </p:set>
                                    <p:animEffect transition="in" filter="wipe(left)">
                                      <p:cBhvr>
                                        <p:cTn id="11" dur="500"/>
                                        <p:tgtEl>
                                          <p:spTgt spid="50181"/>
                                        </p:tgtEl>
                                      </p:cBhvr>
                                    </p:animEffect>
                                  </p:childTnLst>
                                </p:cTn>
                              </p:par>
                            </p:childTnLst>
                          </p:cTn>
                        </p:par>
                        <p:par>
                          <p:cTn id="12" fill="hold">
                            <p:stCondLst>
                              <p:cond delay="2000"/>
                            </p:stCondLst>
                            <p:childTnLst>
                              <p:par>
                                <p:cTn id="13" presetID="22" presetClass="entr" presetSubtype="8" fill="hold" grpId="0" nodeType="afterEffect">
                                  <p:stCondLst>
                                    <p:cond delay="1000"/>
                                  </p:stCondLst>
                                  <p:childTnLst>
                                    <p:set>
                                      <p:cBhvr>
                                        <p:cTn id="14" dur="1" fill="hold">
                                          <p:stCondLst>
                                            <p:cond delay="0"/>
                                          </p:stCondLst>
                                        </p:cTn>
                                        <p:tgtEl>
                                          <p:spTgt spid="50179">
                                            <p:txEl>
                                              <p:pRg st="0" end="0"/>
                                            </p:txEl>
                                          </p:spTgt>
                                        </p:tgtEl>
                                        <p:attrNameLst>
                                          <p:attrName>style.visibility</p:attrName>
                                        </p:attrNameLst>
                                      </p:cBhvr>
                                      <p:to>
                                        <p:strVal val="visible"/>
                                      </p:to>
                                    </p:set>
                                    <p:animEffect transition="in" filter="wipe(left)">
                                      <p:cBhvr>
                                        <p:cTn id="15" dur="500"/>
                                        <p:tgtEl>
                                          <p:spTgt spid="50179">
                                            <p:txEl>
                                              <p:pRg st="0" end="0"/>
                                            </p:txEl>
                                          </p:spTgt>
                                        </p:tgtEl>
                                      </p:cBhvr>
                                    </p:animEffect>
                                  </p:childTnLst>
                                </p:cTn>
                              </p:par>
                            </p:childTnLst>
                          </p:cTn>
                        </p:par>
                        <p:par>
                          <p:cTn id="16" fill="hold">
                            <p:stCondLst>
                              <p:cond delay="3500"/>
                            </p:stCondLst>
                            <p:childTnLst>
                              <p:par>
                                <p:cTn id="17" presetID="22" presetClass="entr" presetSubtype="8" fill="hold" grpId="0" nodeType="afterEffect">
                                  <p:stCondLst>
                                    <p:cond delay="1000"/>
                                  </p:stCondLst>
                                  <p:childTnLst>
                                    <p:set>
                                      <p:cBhvr>
                                        <p:cTn id="18" dur="1" fill="hold">
                                          <p:stCondLst>
                                            <p:cond delay="0"/>
                                          </p:stCondLst>
                                        </p:cTn>
                                        <p:tgtEl>
                                          <p:spTgt spid="50179">
                                            <p:txEl>
                                              <p:pRg st="2" end="2"/>
                                            </p:txEl>
                                          </p:spTgt>
                                        </p:tgtEl>
                                        <p:attrNameLst>
                                          <p:attrName>style.visibility</p:attrName>
                                        </p:attrNameLst>
                                      </p:cBhvr>
                                      <p:to>
                                        <p:strVal val="visible"/>
                                      </p:to>
                                    </p:set>
                                    <p:animEffect transition="in" filter="wipe(left)">
                                      <p:cBhvr>
                                        <p:cTn id="19" dur="500"/>
                                        <p:tgtEl>
                                          <p:spTgt spid="50179">
                                            <p:txEl>
                                              <p:pRg st="2" end="2"/>
                                            </p:txEl>
                                          </p:spTgt>
                                        </p:tgtEl>
                                      </p:cBhvr>
                                    </p:animEffect>
                                  </p:childTnLst>
                                </p:cTn>
                              </p:par>
                            </p:childTnLst>
                          </p:cTn>
                        </p:par>
                        <p:par>
                          <p:cTn id="20" fill="hold">
                            <p:stCondLst>
                              <p:cond delay="5000"/>
                            </p:stCondLst>
                            <p:childTnLst>
                              <p:par>
                                <p:cTn id="21" presetID="22" presetClass="entr" presetSubtype="8" fill="hold" grpId="0" nodeType="afterEffect">
                                  <p:stCondLst>
                                    <p:cond delay="1000"/>
                                  </p:stCondLst>
                                  <p:childTnLst>
                                    <p:set>
                                      <p:cBhvr>
                                        <p:cTn id="22" dur="1" fill="hold">
                                          <p:stCondLst>
                                            <p:cond delay="0"/>
                                          </p:stCondLst>
                                        </p:cTn>
                                        <p:tgtEl>
                                          <p:spTgt spid="50179">
                                            <p:txEl>
                                              <p:pRg st="3" end="3"/>
                                            </p:txEl>
                                          </p:spTgt>
                                        </p:tgtEl>
                                        <p:attrNameLst>
                                          <p:attrName>style.visibility</p:attrName>
                                        </p:attrNameLst>
                                      </p:cBhvr>
                                      <p:to>
                                        <p:strVal val="visible"/>
                                      </p:to>
                                    </p:set>
                                    <p:animEffect transition="in" filter="wipe(left)">
                                      <p:cBhvr>
                                        <p:cTn id="23" dur="500"/>
                                        <p:tgtEl>
                                          <p:spTgt spid="50179">
                                            <p:txEl>
                                              <p:pRg st="3" end="3"/>
                                            </p:txEl>
                                          </p:spTgt>
                                        </p:tgtEl>
                                      </p:cBhvr>
                                    </p:animEffect>
                                  </p:childTnLst>
                                </p:cTn>
                              </p:par>
                            </p:childTnLst>
                          </p:cTn>
                        </p:par>
                        <p:par>
                          <p:cTn id="24" fill="hold">
                            <p:stCondLst>
                              <p:cond delay="6500"/>
                            </p:stCondLst>
                            <p:childTnLst>
                              <p:par>
                                <p:cTn id="25" presetID="22" presetClass="entr" presetSubtype="8" fill="hold" grpId="0" nodeType="afterEffect">
                                  <p:stCondLst>
                                    <p:cond delay="1000"/>
                                  </p:stCondLst>
                                  <p:childTnLst>
                                    <p:set>
                                      <p:cBhvr>
                                        <p:cTn id="26" dur="1" fill="hold">
                                          <p:stCondLst>
                                            <p:cond delay="0"/>
                                          </p:stCondLst>
                                        </p:cTn>
                                        <p:tgtEl>
                                          <p:spTgt spid="50180">
                                            <p:txEl>
                                              <p:pRg st="0" end="0"/>
                                            </p:txEl>
                                          </p:spTgt>
                                        </p:tgtEl>
                                        <p:attrNameLst>
                                          <p:attrName>style.visibility</p:attrName>
                                        </p:attrNameLst>
                                      </p:cBhvr>
                                      <p:to>
                                        <p:strVal val="visible"/>
                                      </p:to>
                                    </p:set>
                                    <p:animEffect transition="in" filter="wipe(left)">
                                      <p:cBhvr>
                                        <p:cTn id="27" dur="500"/>
                                        <p:tgtEl>
                                          <p:spTgt spid="50180">
                                            <p:txEl>
                                              <p:pRg st="0" end="0"/>
                                            </p:txEl>
                                          </p:spTgt>
                                        </p:tgtEl>
                                      </p:cBhvr>
                                    </p:animEffect>
                                  </p:childTnLst>
                                </p:cTn>
                              </p:par>
                            </p:childTnLst>
                          </p:cTn>
                        </p:par>
                        <p:par>
                          <p:cTn id="28" fill="hold">
                            <p:stCondLst>
                              <p:cond delay="8000"/>
                            </p:stCondLst>
                            <p:childTnLst>
                              <p:par>
                                <p:cTn id="29" presetID="22" presetClass="entr" presetSubtype="8" fill="hold" grpId="0" nodeType="afterEffect">
                                  <p:stCondLst>
                                    <p:cond delay="1000"/>
                                  </p:stCondLst>
                                  <p:childTnLst>
                                    <p:set>
                                      <p:cBhvr>
                                        <p:cTn id="30" dur="1" fill="hold">
                                          <p:stCondLst>
                                            <p:cond delay="0"/>
                                          </p:stCondLst>
                                        </p:cTn>
                                        <p:tgtEl>
                                          <p:spTgt spid="50180">
                                            <p:txEl>
                                              <p:pRg st="2" end="2"/>
                                            </p:txEl>
                                          </p:spTgt>
                                        </p:tgtEl>
                                        <p:attrNameLst>
                                          <p:attrName>style.visibility</p:attrName>
                                        </p:attrNameLst>
                                      </p:cBhvr>
                                      <p:to>
                                        <p:strVal val="visible"/>
                                      </p:to>
                                    </p:set>
                                    <p:animEffect transition="in" filter="wipe(left)">
                                      <p:cBhvr>
                                        <p:cTn id="31" dur="500"/>
                                        <p:tgtEl>
                                          <p:spTgt spid="50180">
                                            <p:txEl>
                                              <p:pRg st="2" end="2"/>
                                            </p:txEl>
                                          </p:spTgt>
                                        </p:tgtEl>
                                      </p:cBhvr>
                                    </p:animEffect>
                                  </p:childTnLst>
                                </p:cTn>
                              </p:par>
                            </p:childTnLst>
                          </p:cTn>
                        </p:par>
                        <p:par>
                          <p:cTn id="32" fill="hold">
                            <p:stCondLst>
                              <p:cond delay="9500"/>
                            </p:stCondLst>
                            <p:childTnLst>
                              <p:par>
                                <p:cTn id="33" presetID="22" presetClass="entr" presetSubtype="8" fill="hold" grpId="0" nodeType="afterEffect">
                                  <p:stCondLst>
                                    <p:cond delay="1000"/>
                                  </p:stCondLst>
                                  <p:childTnLst>
                                    <p:set>
                                      <p:cBhvr>
                                        <p:cTn id="34" dur="1" fill="hold">
                                          <p:stCondLst>
                                            <p:cond delay="0"/>
                                          </p:stCondLst>
                                        </p:cTn>
                                        <p:tgtEl>
                                          <p:spTgt spid="50180">
                                            <p:txEl>
                                              <p:pRg st="3" end="3"/>
                                            </p:txEl>
                                          </p:spTgt>
                                        </p:tgtEl>
                                        <p:attrNameLst>
                                          <p:attrName>style.visibility</p:attrName>
                                        </p:attrNameLst>
                                      </p:cBhvr>
                                      <p:to>
                                        <p:strVal val="visible"/>
                                      </p:to>
                                    </p:set>
                                    <p:animEffect transition="in" filter="wipe(left)">
                                      <p:cBhvr>
                                        <p:cTn id="35" dur="500"/>
                                        <p:tgtEl>
                                          <p:spTgt spid="50180">
                                            <p:txEl>
                                              <p:pRg st="3" end="3"/>
                                            </p:txEl>
                                          </p:spTgt>
                                        </p:tgtEl>
                                      </p:cBhvr>
                                    </p:animEffect>
                                  </p:childTnLst>
                                </p:cTn>
                              </p:par>
                            </p:childTnLst>
                          </p:cTn>
                        </p:par>
                        <p:par>
                          <p:cTn id="36" fill="hold">
                            <p:stCondLst>
                              <p:cond delay="11000"/>
                            </p:stCondLst>
                            <p:childTnLst>
                              <p:par>
                                <p:cTn id="37" presetID="22" presetClass="entr" presetSubtype="8" fill="hold" grpId="0" nodeType="afterEffect">
                                  <p:stCondLst>
                                    <p:cond delay="1000"/>
                                  </p:stCondLst>
                                  <p:childTnLst>
                                    <p:set>
                                      <p:cBhvr>
                                        <p:cTn id="38" dur="1" fill="hold">
                                          <p:stCondLst>
                                            <p:cond delay="0"/>
                                          </p:stCondLst>
                                        </p:cTn>
                                        <p:tgtEl>
                                          <p:spTgt spid="50180">
                                            <p:txEl>
                                              <p:pRg st="4" end="4"/>
                                            </p:txEl>
                                          </p:spTgt>
                                        </p:tgtEl>
                                        <p:attrNameLst>
                                          <p:attrName>style.visibility</p:attrName>
                                        </p:attrNameLst>
                                      </p:cBhvr>
                                      <p:to>
                                        <p:strVal val="visible"/>
                                      </p:to>
                                    </p:set>
                                    <p:animEffect transition="in" filter="wipe(left)">
                                      <p:cBhvr>
                                        <p:cTn id="39" dur="500"/>
                                        <p:tgtEl>
                                          <p:spTgt spid="50180">
                                            <p:txEl>
                                              <p:pRg st="4" end="4"/>
                                            </p:txEl>
                                          </p:spTgt>
                                        </p:tgtEl>
                                      </p:cBhvr>
                                    </p:animEffect>
                                  </p:childTnLst>
                                </p:cTn>
                              </p:par>
                            </p:childTnLst>
                          </p:cTn>
                        </p:par>
                        <p:par>
                          <p:cTn id="40" fill="hold">
                            <p:stCondLst>
                              <p:cond delay="12500"/>
                            </p:stCondLst>
                            <p:childTnLst>
                              <p:par>
                                <p:cTn id="41" presetID="22" presetClass="entr" presetSubtype="8" fill="hold" grpId="0" nodeType="afterEffect">
                                  <p:stCondLst>
                                    <p:cond delay="1000"/>
                                  </p:stCondLst>
                                  <p:childTnLst>
                                    <p:set>
                                      <p:cBhvr>
                                        <p:cTn id="42" dur="1" fill="hold">
                                          <p:stCondLst>
                                            <p:cond delay="0"/>
                                          </p:stCondLst>
                                        </p:cTn>
                                        <p:tgtEl>
                                          <p:spTgt spid="50182">
                                            <p:txEl>
                                              <p:pRg st="0" end="0"/>
                                            </p:txEl>
                                          </p:spTgt>
                                        </p:tgtEl>
                                        <p:attrNameLst>
                                          <p:attrName>style.visibility</p:attrName>
                                        </p:attrNameLst>
                                      </p:cBhvr>
                                      <p:to>
                                        <p:strVal val="visible"/>
                                      </p:to>
                                    </p:set>
                                    <p:animEffect transition="in" filter="wipe(left)">
                                      <p:cBhvr>
                                        <p:cTn id="43" dur="500"/>
                                        <p:tgtEl>
                                          <p:spTgt spid="50182">
                                            <p:txEl>
                                              <p:pRg st="0" end="0"/>
                                            </p:txEl>
                                          </p:spTgt>
                                        </p:tgtEl>
                                      </p:cBhvr>
                                    </p:animEffect>
                                  </p:childTnLst>
                                </p:cTn>
                              </p:par>
                            </p:childTnLst>
                          </p:cTn>
                        </p:par>
                        <p:par>
                          <p:cTn id="44" fill="hold">
                            <p:stCondLst>
                              <p:cond delay="14000"/>
                            </p:stCondLst>
                            <p:childTnLst>
                              <p:par>
                                <p:cTn id="45" presetID="22" presetClass="entr" presetSubtype="8" fill="hold" grpId="0" nodeType="afterEffect">
                                  <p:stCondLst>
                                    <p:cond delay="1000"/>
                                  </p:stCondLst>
                                  <p:childTnLst>
                                    <p:set>
                                      <p:cBhvr>
                                        <p:cTn id="46" dur="1" fill="hold">
                                          <p:stCondLst>
                                            <p:cond delay="0"/>
                                          </p:stCondLst>
                                        </p:cTn>
                                        <p:tgtEl>
                                          <p:spTgt spid="50182">
                                            <p:txEl>
                                              <p:pRg st="2" end="2"/>
                                            </p:txEl>
                                          </p:spTgt>
                                        </p:tgtEl>
                                        <p:attrNameLst>
                                          <p:attrName>style.visibility</p:attrName>
                                        </p:attrNameLst>
                                      </p:cBhvr>
                                      <p:to>
                                        <p:strVal val="visible"/>
                                      </p:to>
                                    </p:set>
                                    <p:animEffect transition="in" filter="wipe(left)">
                                      <p:cBhvr>
                                        <p:cTn id="47" dur="500"/>
                                        <p:tgtEl>
                                          <p:spTgt spid="50182">
                                            <p:txEl>
                                              <p:pRg st="2" end="2"/>
                                            </p:txEl>
                                          </p:spTgt>
                                        </p:tgtEl>
                                      </p:cBhvr>
                                    </p:animEffect>
                                  </p:childTnLst>
                                </p:cTn>
                              </p:par>
                            </p:childTnLst>
                          </p:cTn>
                        </p:par>
                        <p:par>
                          <p:cTn id="48" fill="hold">
                            <p:stCondLst>
                              <p:cond delay="15500"/>
                            </p:stCondLst>
                            <p:childTnLst>
                              <p:par>
                                <p:cTn id="49" presetID="22" presetClass="entr" presetSubtype="8" fill="hold" grpId="0" nodeType="afterEffect">
                                  <p:stCondLst>
                                    <p:cond delay="1000"/>
                                  </p:stCondLst>
                                  <p:childTnLst>
                                    <p:set>
                                      <p:cBhvr>
                                        <p:cTn id="50" dur="1" fill="hold">
                                          <p:stCondLst>
                                            <p:cond delay="0"/>
                                          </p:stCondLst>
                                        </p:cTn>
                                        <p:tgtEl>
                                          <p:spTgt spid="50182">
                                            <p:txEl>
                                              <p:pRg st="3" end="3"/>
                                            </p:txEl>
                                          </p:spTgt>
                                        </p:tgtEl>
                                        <p:attrNameLst>
                                          <p:attrName>style.visibility</p:attrName>
                                        </p:attrNameLst>
                                      </p:cBhvr>
                                      <p:to>
                                        <p:strVal val="visible"/>
                                      </p:to>
                                    </p:set>
                                    <p:animEffect transition="in" filter="wipe(left)">
                                      <p:cBhvr>
                                        <p:cTn id="51" dur="500"/>
                                        <p:tgtEl>
                                          <p:spTgt spid="5018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advAuto="1000"/>
      <p:bldP spid="50180" grpId="0" build="p" autoUpdateAnimBg="0" advAuto="1000"/>
      <p:bldP spid="50181" grpId="0" autoUpdateAnimBg="0"/>
      <p:bldP spid="50182" grpId="0" build="p" autoUpdateAnimBg="0" advAuto="1000"/>
      <p:bldP spid="5018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62000" y="357166"/>
            <a:ext cx="7620000" cy="1143000"/>
          </a:xfrm>
        </p:spPr>
        <p:txBody>
          <a:bodyPr/>
          <a:lstStyle/>
          <a:p>
            <a:r>
              <a:rPr lang="ru-RU" sz="3600" dirty="0">
                <a:latin typeface="Times New Roman" pitchFamily="18" charset="0"/>
                <a:cs typeface="Times New Roman" pitchFamily="18" charset="0"/>
              </a:rPr>
              <a:t>Структура цены кредита</a:t>
            </a:r>
          </a:p>
        </p:txBody>
      </p:sp>
      <p:graphicFrame>
        <p:nvGraphicFramePr>
          <p:cNvPr id="14483" name="Group 147"/>
          <p:cNvGraphicFramePr>
            <a:graphicFrameLocks noGrp="1"/>
          </p:cNvGraphicFramePr>
          <p:nvPr>
            <p:ph type="tbl" idx="1"/>
          </p:nvPr>
        </p:nvGraphicFramePr>
        <p:xfrm>
          <a:off x="214282" y="1752600"/>
          <a:ext cx="8786874" cy="4029456"/>
        </p:xfrm>
        <a:graphic>
          <a:graphicData uri="http://schemas.openxmlformats.org/drawingml/2006/table">
            <a:tbl>
              <a:tblPr/>
              <a:tblGrid>
                <a:gridCol w="1142293"/>
                <a:gridCol w="7644581"/>
              </a:tblGrid>
              <a:tr h="1176338">
                <a:tc row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rPr>
                        <a:t>М</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rPr>
                        <a:t>А</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rPr>
                        <a:t>Р</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rPr>
                        <a:t>Ж</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rPr>
                        <a:t>А</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ru-RU" sz="32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996600"/>
                      </a:solidFill>
                      <a:prstDash val="solid"/>
                      <a:round/>
                      <a:headEnd type="none" w="med" len="med"/>
                      <a:tailEnd type="none" w="med" len="med"/>
                    </a:lnL>
                    <a:lnR>
                      <a:noFill/>
                    </a:lnR>
                    <a:lnT w="12700" cap="flat" cmpd="sng" algn="ctr">
                      <a:solidFill>
                        <a:srgbClr val="996600"/>
                      </a:solidFill>
                      <a:prstDash val="solid"/>
                      <a:round/>
                      <a:headEnd type="none" w="med" len="med"/>
                      <a:tailEnd type="none" w="med" len="med"/>
                    </a:lnT>
                    <a:lnB w="12700" cap="flat" cmpd="sng" algn="ctr">
                      <a:solidFill>
                        <a:srgbClr val="996600"/>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Times New Roman" pitchFamily="18" charset="0"/>
                      </a:endParaRPr>
                    </a:p>
                  </a:txBody>
                  <a:tcPr horzOverflow="overflow">
                    <a:lnL>
                      <a:noFill/>
                    </a:lnL>
                    <a:lnR w="12700" cap="flat" cmpd="sng" algn="ctr">
                      <a:solidFill>
                        <a:srgbClr val="996600"/>
                      </a:solidFill>
                      <a:prstDash val="solid"/>
                      <a:round/>
                      <a:headEnd type="none" w="med" len="med"/>
                      <a:tailEnd type="none" w="med" len="med"/>
                    </a:lnR>
                    <a:lnT w="12700" cap="flat" cmpd="sng" algn="ctr">
                      <a:solidFill>
                        <a:srgbClr val="996600"/>
                      </a:solidFill>
                      <a:prstDash val="solid"/>
                      <a:round/>
                      <a:headEnd type="none" w="med" len="med"/>
                      <a:tailEnd type="none" w="med" len="med"/>
                    </a:lnT>
                    <a:lnB w="12700" cap="flat" cmpd="sng" algn="ctr">
                      <a:solidFill>
                        <a:srgbClr val="996600"/>
                      </a:solidFill>
                      <a:prstDash val="solid"/>
                      <a:round/>
                      <a:headEnd type="none" w="med" len="med"/>
                      <a:tailEnd type="none" w="med" len="med"/>
                    </a:lnB>
                    <a:lnTlToBr>
                      <a:noFill/>
                    </a:lnTlToBr>
                    <a:lnBlToTr>
                      <a:noFill/>
                    </a:lnBlToTr>
                    <a:solidFill>
                      <a:schemeClr val="accent4">
                        <a:lumMod val="40000"/>
                        <a:lumOff val="60000"/>
                      </a:schemeClr>
                    </a:solidFill>
                  </a:tcPr>
                </a:tc>
              </a:tr>
              <a:tr h="587375">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cs typeface="Times New Roman" pitchFamily="18" charset="0"/>
                        </a:rPr>
                        <a:t>Прибыль банкира</a:t>
                      </a:r>
                    </a:p>
                  </a:txBody>
                  <a:tcPr horzOverflow="overflow">
                    <a:lnL w="12700" cap="flat" cmpd="sng" algn="ctr">
                      <a:solidFill>
                        <a:srgbClr val="996600"/>
                      </a:solidFill>
                      <a:prstDash val="solid"/>
                      <a:round/>
                      <a:headEnd type="none" w="med" len="med"/>
                      <a:tailEnd type="none" w="med" len="med"/>
                    </a:lnL>
                    <a:lnR w="12700" cap="flat" cmpd="sng" algn="ctr">
                      <a:solidFill>
                        <a:srgbClr val="996600"/>
                      </a:solidFill>
                      <a:prstDash val="solid"/>
                      <a:round/>
                      <a:headEnd type="none" w="med" len="med"/>
                      <a:tailEnd type="none" w="med" len="med"/>
                    </a:lnR>
                    <a:lnT w="12700" cap="flat" cmpd="sng" algn="ctr">
                      <a:solidFill>
                        <a:srgbClr val="9966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587375">
                <a:tc vMerge="1">
                  <a:txBody>
                    <a:bodyPr/>
                    <a:lstStyle/>
                    <a:p>
                      <a:endParaRPr lang="ru-RU"/>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996600"/>
                      </a:solidFill>
                      <a:prstDash val="solid"/>
                      <a:round/>
                      <a:headEnd type="none" w="med" len="med"/>
                      <a:tailEnd type="none" w="med" len="med"/>
                    </a:lnL>
                    <a:lnR w="12700" cap="flat" cmpd="sng" algn="ctr">
                      <a:solidFill>
                        <a:srgbClr val="9966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r>
              <a:tr h="587375">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cs typeface="Times New Roman" pitchFamily="18" charset="0"/>
                        </a:rPr>
                        <a:t>Процентный доход для владельца сбережений</a:t>
                      </a:r>
                    </a:p>
                  </a:txBody>
                  <a:tcPr horzOverflow="overflow">
                    <a:lnL w="12700" cap="flat" cmpd="sng" algn="ctr">
                      <a:solidFill>
                        <a:srgbClr val="996600"/>
                      </a:solidFill>
                      <a:prstDash val="solid"/>
                      <a:round/>
                      <a:headEnd type="none" w="med" len="med"/>
                      <a:tailEnd type="none" w="med" len="med"/>
                    </a:lnL>
                    <a:lnR w="12700" cap="flat" cmpd="sng" algn="ctr">
                      <a:solidFill>
                        <a:srgbClr val="9966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996600"/>
                      </a:solidFill>
                      <a:prstDash val="solid"/>
                      <a:round/>
                      <a:headEnd type="none" w="med" len="med"/>
                      <a:tailEnd type="none" w="med" len="med"/>
                    </a:lnB>
                    <a:lnTlToBr>
                      <a:noFill/>
                    </a:lnTlToBr>
                    <a:lnBlToTr>
                      <a:noFill/>
                    </a:lnBlToTr>
                    <a:solidFill>
                      <a:schemeClr val="accent4">
                        <a:lumMod val="40000"/>
                        <a:lumOff val="60000"/>
                      </a:schemeClr>
                    </a:solidFill>
                  </a:tcPr>
                </a:tc>
              </a:tr>
              <a:tr h="587375">
                <a:tc vMerge="1">
                  <a:txBody>
                    <a:bodyPr/>
                    <a:lstStyle/>
                    <a:p>
                      <a:endParaRPr lang="ru-RU"/>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endParaRPr>
                    </a:p>
                  </a:txBody>
                  <a:tcPr horzOverflow="overflow">
                    <a:lnL>
                      <a:noFill/>
                    </a:lnL>
                    <a:lnR w="12700" cap="flat" cmpd="sng" algn="ctr">
                      <a:solidFill>
                        <a:srgbClr val="996600"/>
                      </a:solidFill>
                      <a:prstDash val="solid"/>
                      <a:round/>
                      <a:headEnd type="none" w="med" len="med"/>
                      <a:tailEnd type="none" w="med" len="med"/>
                    </a:lnR>
                    <a:lnT w="12700" cap="flat" cmpd="sng" algn="ctr">
                      <a:solidFill>
                        <a:srgbClr val="996600"/>
                      </a:solidFill>
                      <a:prstDash val="solid"/>
                      <a:round/>
                      <a:headEnd type="none" w="med" len="med"/>
                      <a:tailEnd type="none" w="med" len="med"/>
                    </a:lnT>
                    <a:lnB w="12700" cap="flat" cmpd="sng" algn="ctr">
                      <a:solidFill>
                        <a:srgbClr val="996600"/>
                      </a:solidFill>
                      <a:prstDash val="solid"/>
                      <a:round/>
                      <a:headEnd type="none" w="med" len="med"/>
                      <a:tailEnd type="none" w="med" len="med"/>
                    </a:lnB>
                    <a:lnTlToBr>
                      <a:noFill/>
                    </a:lnTlToBr>
                    <a:lnBlToTr>
                      <a:noFill/>
                    </a:lnBlToTr>
                    <a:solidFill>
                      <a:schemeClr val="accent4">
                        <a:lumMod val="40000"/>
                        <a:lumOff val="60000"/>
                      </a:schemeClr>
                    </a:solidFill>
                  </a:tcPr>
                </a:tc>
              </a:tr>
            </a:tbl>
          </a:graphicData>
        </a:graphic>
      </p:graphicFrame>
      <p:sp>
        <p:nvSpPr>
          <p:cNvPr id="14447" name="Text Box 111"/>
          <p:cNvSpPr txBox="1">
            <a:spLocks noChangeArrowheads="1"/>
          </p:cNvSpPr>
          <p:nvPr/>
        </p:nvSpPr>
        <p:spPr bwMode="auto">
          <a:xfrm>
            <a:off x="2193925" y="3546475"/>
            <a:ext cx="6416675" cy="800219"/>
          </a:xfrm>
          <a:prstGeom prst="rect">
            <a:avLst/>
          </a:prstGeom>
          <a:noFill/>
          <a:ln w="9525">
            <a:noFill/>
            <a:miter lim="800000"/>
            <a:headEnd/>
            <a:tailEnd/>
          </a:ln>
          <a:effectLst/>
        </p:spPr>
        <p:txBody>
          <a:bodyPr>
            <a:spAutoFit/>
          </a:bodyPr>
          <a:lstStyle/>
          <a:p>
            <a:pPr algn="ctr" eaLnBrk="0" hangingPunct="0">
              <a:spcBef>
                <a:spcPct val="20000"/>
              </a:spcBef>
            </a:pPr>
            <a:r>
              <a:rPr lang="ru-RU" sz="2800" dirty="0">
                <a:latin typeface="Times New Roman" pitchFamily="18" charset="0"/>
                <a:cs typeface="Times New Roman" pitchFamily="18" charset="0"/>
              </a:rPr>
              <a:t>Затраты банкира на ведение дел</a:t>
            </a:r>
          </a:p>
          <a:p>
            <a:endParaRPr lang="ru-RU" dirty="0"/>
          </a:p>
        </p:txBody>
      </p:sp>
      <p:sp>
        <p:nvSpPr>
          <p:cNvPr id="14484" name="Text Box 148">
            <a:hlinkClick r:id="" action="ppaction://hlinkshowjump?jump=previousslide"/>
          </p:cNvPr>
          <p:cNvSpPr txBox="1">
            <a:spLocks noChangeArrowheads="1"/>
          </p:cNvSpPr>
          <p:nvPr/>
        </p:nvSpPr>
        <p:spPr bwMode="auto">
          <a:xfrm>
            <a:off x="1143000" y="6096000"/>
            <a:ext cx="7543800" cy="369332"/>
          </a:xfrm>
          <a:prstGeom prst="rect">
            <a:avLst/>
          </a:prstGeom>
          <a:noFill/>
          <a:ln w="9525">
            <a:noFill/>
            <a:miter lim="800000"/>
            <a:headEnd/>
            <a:tailEnd/>
          </a:ln>
          <a:effectLst/>
        </p:spPr>
        <p:txBody>
          <a:bodyPr>
            <a:spAutoFit/>
          </a:bodyPr>
          <a:lstStyle/>
          <a:p>
            <a:pPr algn="ctr">
              <a:spcBef>
                <a:spcPct val="50000"/>
              </a:spcBef>
            </a:pPr>
            <a:r>
              <a:rPr lang="ru-RU" b="1" dirty="0">
                <a:latin typeface="Times New Roman" pitchFamily="18" charset="0"/>
                <a:cs typeface="Times New Roman" pitchFamily="18" charset="0"/>
              </a:rPr>
              <a:t>Маржа – (от англ. – «</a:t>
            </a:r>
            <a:r>
              <a:rPr lang="en-US" b="1" dirty="0">
                <a:latin typeface="Times New Roman" pitchFamily="18" charset="0"/>
                <a:cs typeface="Times New Roman" pitchFamily="18" charset="0"/>
              </a:rPr>
              <a:t>margin</a:t>
            </a:r>
            <a:r>
              <a:rPr lang="ru-RU" b="1" dirty="0">
                <a:latin typeface="Times New Roman" pitchFamily="18" charset="0"/>
                <a:cs typeface="Times New Roman" pitchFamily="18" charset="0"/>
              </a:rPr>
              <a:t>»-граница ) –доход банка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linds(vertical)">
                                      <p:cBhvr>
                                        <p:cTn id="7" dur="500"/>
                                        <p:tgtEl>
                                          <p:spTgt spid="14338"/>
                                        </p:tgtEl>
                                      </p:cBhvr>
                                    </p:animEffect>
                                  </p:childTnLst>
                                  <p:subTnLst>
                                    <p:audio>
                                      <p:cMediaNode>
                                        <p:cTn display="0" masterRel="sameClick">
                                          <p:stCondLst>
                                            <p:cond evt="begin" delay="0">
                                              <p:tn val="5"/>
                                            </p:cond>
                                          </p:stCondLst>
                                          <p:endCondLst>
                                            <p:cond evt="onStopAudio" delay="0">
                                              <p:tgtEl>
                                                <p:sldTgt/>
                                              </p:tgtEl>
                                            </p:cond>
                                          </p:endCondLst>
                                        </p:cTn>
                                        <p:tgtEl>
                                          <p:sndTgt r:embed="rId2" name="cashreg.wav"/>
                                        </p:tgtEl>
                                      </p:cMediaNode>
                                    </p:audio>
                                  </p:sub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4484"/>
                                        </p:tgtEl>
                                        <p:attrNameLst>
                                          <p:attrName>style.visibility</p:attrName>
                                        </p:attrNameLst>
                                      </p:cBhvr>
                                      <p:to>
                                        <p:strVal val="visible"/>
                                      </p:to>
                                    </p:set>
                                    <p:animEffect transition="in" filter="barn(inVertical)">
                                      <p:cBhvr>
                                        <p:cTn id="11" dur="500"/>
                                        <p:tgtEl>
                                          <p:spTgt spid="14484"/>
                                        </p:tgtEl>
                                      </p:cBhvr>
                                    </p:animEffect>
                                  </p:childTnLst>
                                  <p:subTnLst>
                                    <p:audio>
                                      <p:cMediaNode>
                                        <p:cTn display="0" masterRel="sameClick">
                                          <p:stCondLst>
                                            <p:cond evt="begin" delay="0">
                                              <p:tn val="9"/>
                                            </p:cond>
                                          </p:stCondLst>
                                          <p:endCondLst>
                                            <p:cond evt="onStopAudio" delay="0">
                                              <p:tgtEl>
                                                <p:sldTgt/>
                                              </p:tgtEl>
                                            </p:cond>
                                          </p:endCondLst>
                                        </p:cTn>
                                        <p:tgtEl>
                                          <p:sndTgt r:embed="rId3" name="camera.wav"/>
                                        </p:tgtEl>
                                      </p:cMediaNode>
                                    </p:audio>
                                  </p:sub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4447"/>
                                        </p:tgtEl>
                                        <p:attrNameLst>
                                          <p:attrName>style.visibility</p:attrName>
                                        </p:attrNameLst>
                                      </p:cBhvr>
                                      <p:to>
                                        <p:strVal val="visible"/>
                                      </p:to>
                                    </p:set>
                                    <p:animEffect transition="in" filter="box(in)">
                                      <p:cBhvr>
                                        <p:cTn id="15" dur="500"/>
                                        <p:tgtEl>
                                          <p:spTgt spid="14447"/>
                                        </p:tgtEl>
                                      </p:cBhvr>
                                    </p:animEffect>
                                  </p:childTnLst>
                                  <p:subTnLst>
                                    <p:audio>
                                      <p:cMediaNode>
                                        <p:cTn display="0" masterRel="sameClick">
                                          <p:stCondLst>
                                            <p:cond evt="begin" delay="0">
                                              <p:tn val="13"/>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447" grpId="0" autoUpdateAnimBg="0"/>
      <p:bldP spid="1448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ru-RU" sz="3600" dirty="0"/>
              <a:t/>
            </a:r>
            <a:br>
              <a:rPr lang="ru-RU" sz="3600" dirty="0"/>
            </a:br>
            <a:r>
              <a:rPr lang="ru-RU" sz="4000" b="1" dirty="0" smtClean="0">
                <a:latin typeface="Times New Roman" pitchFamily="18" charset="0"/>
                <a:cs typeface="Times New Roman" pitchFamily="18" charset="0"/>
              </a:rPr>
              <a:t>Банковские услуги</a:t>
            </a:r>
            <a:endParaRPr lang="ru-RU" sz="4000" b="1" dirty="0">
              <a:latin typeface="Times New Roman" pitchFamily="18" charset="0"/>
              <a:cs typeface="Times New Roman" pitchFamily="18" charset="0"/>
            </a:endParaRPr>
          </a:p>
        </p:txBody>
      </p:sp>
      <p:sp>
        <p:nvSpPr>
          <p:cNvPr id="17411" name="Text Box 3"/>
          <p:cNvSpPr txBox="1">
            <a:spLocks noChangeArrowheads="1"/>
          </p:cNvSpPr>
          <p:nvPr/>
        </p:nvSpPr>
        <p:spPr bwMode="auto">
          <a:xfrm>
            <a:off x="952500" y="1428736"/>
            <a:ext cx="7239000" cy="946150"/>
          </a:xfrm>
          <a:prstGeom prst="rect">
            <a:avLst/>
          </a:prstGeom>
          <a:noFill/>
          <a:ln w="9525">
            <a:noFill/>
            <a:miter lim="800000"/>
            <a:headEnd/>
            <a:tailEnd/>
          </a:ln>
          <a:effectLst/>
        </p:spPr>
        <p:txBody>
          <a:bodyPr>
            <a:spAutoFit/>
          </a:bodyPr>
          <a:lstStyle/>
          <a:p>
            <a:pPr>
              <a:spcBef>
                <a:spcPct val="50000"/>
              </a:spcBef>
            </a:pPr>
            <a:r>
              <a:rPr lang="ru-RU" sz="2800" dirty="0" smtClean="0">
                <a:latin typeface="Times New Roman" pitchFamily="18" charset="0"/>
                <a:cs typeface="Times New Roman" pitchFamily="18" charset="0"/>
              </a:rPr>
              <a:t>Создание </a:t>
            </a:r>
            <a:r>
              <a:rPr lang="ru-RU" sz="2800" dirty="0">
                <a:latin typeface="Times New Roman" pitchFamily="18" charset="0"/>
                <a:cs typeface="Times New Roman" pitchFamily="18" charset="0"/>
              </a:rPr>
              <a:t>новых форм денег для ускорения и облегчения платежей за товары и услуги.</a:t>
            </a:r>
          </a:p>
        </p:txBody>
      </p:sp>
      <p:sp>
        <p:nvSpPr>
          <p:cNvPr id="17414" name="Text Box 6"/>
          <p:cNvSpPr txBox="1">
            <a:spLocks noChangeArrowheads="1"/>
          </p:cNvSpPr>
          <p:nvPr/>
        </p:nvSpPr>
        <p:spPr bwMode="auto">
          <a:xfrm>
            <a:off x="4572000" y="2971800"/>
            <a:ext cx="3886200" cy="2662267"/>
          </a:xfrm>
          <a:prstGeom prst="rect">
            <a:avLst/>
          </a:prstGeom>
          <a:noFill/>
          <a:ln w="9525">
            <a:noFill/>
            <a:miter lim="800000"/>
            <a:headEnd/>
            <a:tailEnd/>
          </a:ln>
          <a:effectLst/>
        </p:spPr>
        <p:txBody>
          <a:bodyPr wrap="square">
            <a:spAutoFit/>
          </a:bodyPr>
          <a:lstStyle/>
          <a:p>
            <a:pPr>
              <a:spcBef>
                <a:spcPct val="50000"/>
              </a:spcBef>
            </a:pPr>
            <a:r>
              <a:rPr lang="ru-RU" sz="2800" dirty="0">
                <a:latin typeface="Times New Roman" pitchFamily="18" charset="0"/>
                <a:cs typeface="Times New Roman" pitchFamily="18" charset="0"/>
              </a:rPr>
              <a:t>Текущие и срочные вклады;</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векселя;</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чеки;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кредитные карточки.</a:t>
            </a:r>
          </a:p>
          <a:p>
            <a:pPr>
              <a:spcBef>
                <a:spcPct val="50000"/>
              </a:spcBef>
            </a:pPr>
            <a:endParaRPr lang="ru-RU" dirty="0"/>
          </a:p>
        </p:txBody>
      </p:sp>
      <p:sp>
        <p:nvSpPr>
          <p:cNvPr id="17416" name="Rectangle 8"/>
          <p:cNvSpPr>
            <a:spLocks noChangeArrowheads="1"/>
          </p:cNvSpPr>
          <p:nvPr/>
        </p:nvSpPr>
        <p:spPr bwMode="auto">
          <a:xfrm>
            <a:off x="3524250" y="2362200"/>
            <a:ext cx="9144000" cy="0"/>
          </a:xfrm>
          <a:prstGeom prst="rect">
            <a:avLst/>
          </a:prstGeom>
          <a:noFill/>
          <a:ln w="9525">
            <a:noFill/>
            <a:miter lim="800000"/>
            <a:headEnd/>
            <a:tailEnd/>
          </a:ln>
          <a:effectLst/>
        </p:spPr>
        <p:txBody>
          <a:bodyPr>
            <a:spAutoFit/>
          </a:bodyPr>
          <a:lstStyle/>
          <a:p>
            <a:endParaRPr lang="ru-RU"/>
          </a:p>
        </p:txBody>
      </p:sp>
      <p:pic>
        <p:nvPicPr>
          <p:cNvPr id="17415" name="Picture 7" descr="кредитные карточки Банка Москвы"/>
          <p:cNvPicPr>
            <a:picLocks noChangeAspect="1" noChangeArrowheads="1"/>
          </p:cNvPicPr>
          <p:nvPr/>
        </p:nvPicPr>
        <p:blipFill>
          <a:blip r:embed="rId4" r:link="rId5" cstate="print"/>
          <a:srcRect/>
          <a:stretch>
            <a:fillRect/>
          </a:stretch>
        </p:blipFill>
        <p:spPr bwMode="auto">
          <a:xfrm>
            <a:off x="1536700" y="3124200"/>
            <a:ext cx="2319338" cy="2362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randombar(vertical)">
                                      <p:cBhvr>
                                        <p:cTn id="7" dur="500"/>
                                        <p:tgtEl>
                                          <p:spTgt spid="17410"/>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7411"/>
                                        </p:tgtEl>
                                        <p:attrNameLst>
                                          <p:attrName>style.visibility</p:attrName>
                                        </p:attrNameLst>
                                      </p:cBhvr>
                                      <p:to>
                                        <p:strVal val="visible"/>
                                      </p:to>
                                    </p:set>
                                    <p:animEffect transition="in" filter="box(in)">
                                      <p:cBhvr>
                                        <p:cTn id="11" dur="500"/>
                                        <p:tgtEl>
                                          <p:spTgt spid="17411"/>
                                        </p:tgtEl>
                                      </p:cBhvr>
                                    </p:animEffect>
                                  </p:childTnLst>
                                  <p:subTnLst>
                                    <p:audio>
                                      <p:cMediaNode>
                                        <p:cTn display="0" masterRel="sameClick">
                                          <p:stCondLst>
                                            <p:cond evt="begin" delay="0">
                                              <p:tn val="9"/>
                                            </p:cond>
                                          </p:stCondLst>
                                          <p:endCondLst>
                                            <p:cond evt="onStopAudio" delay="0">
                                              <p:tgtEl>
                                                <p:sldTgt/>
                                              </p:tgtEl>
                                            </p:cond>
                                          </p:endCondLst>
                                        </p:cTn>
                                        <p:tgtEl>
                                          <p:sndTgt r:embed="rId3" name="projctor.wav"/>
                                        </p:tgtEl>
                                      </p:cMediaNode>
                                    </p:audio>
                                  </p:sub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7414"/>
                                        </p:tgtEl>
                                        <p:attrNameLst>
                                          <p:attrName>style.visibility</p:attrName>
                                        </p:attrNameLst>
                                      </p:cBhvr>
                                      <p:to>
                                        <p:strVal val="visible"/>
                                      </p:to>
                                    </p:set>
                                    <p:animEffect transition="in" filter="box(in)">
                                      <p:cBhvr>
                                        <p:cTn id="15" dur="500"/>
                                        <p:tgtEl>
                                          <p:spTgt spid="17414"/>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1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764704"/>
            <a:ext cx="7848872" cy="4524315"/>
          </a:xfrm>
          <a:prstGeom prst="rect">
            <a:avLst/>
          </a:prstGeom>
          <a:noFill/>
        </p:spPr>
        <p:txBody>
          <a:bodyPr wrap="square" rtlCol="0">
            <a:spAutoFit/>
          </a:bodyPr>
          <a:lstStyle/>
          <a:p>
            <a:pPr algn="just"/>
            <a:r>
              <a:rPr lang="ru-RU" sz="2400" b="1" dirty="0">
                <a:latin typeface="Times New Roman" pitchFamily="18" charset="0"/>
                <a:cs typeface="Times New Roman" pitchFamily="18" charset="0"/>
              </a:rPr>
              <a:t>Решение задач.</a:t>
            </a:r>
          </a:p>
          <a:p>
            <a:pPr algn="just"/>
            <a:r>
              <a:rPr lang="ru-RU" sz="2400" b="1" i="1" dirty="0">
                <a:latin typeface="Times New Roman" pitchFamily="18" charset="0"/>
                <a:cs typeface="Times New Roman" pitchFamily="18" charset="0"/>
              </a:rPr>
              <a:t>Задача №1.</a:t>
            </a:r>
            <a:endParaRPr lang="ru-RU" sz="2400" b="1"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Заемщик берет в банке кредит в размере 10 тысяч рублей под 100% годовых сроком на 2 года. Какую сумму он заплатит банку по истечении этого срока в качестве платы за кредит . </a:t>
            </a:r>
            <a:endParaRPr lang="ru-RU" sz="2400"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a:p>
            <a:pPr algn="just"/>
            <a:r>
              <a:rPr lang="ru-RU" sz="2400" b="1" i="1" dirty="0">
                <a:latin typeface="Times New Roman" pitchFamily="18" charset="0"/>
                <a:cs typeface="Times New Roman" pitchFamily="18" charset="0"/>
              </a:rPr>
              <a:t>Задача №2.</a:t>
            </a:r>
            <a:r>
              <a:rPr lang="ru-RU" sz="2400" i="1"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Начислите проценты по кредиту выданному на 2 года и семь месяцев под 12 % годовых. Используйте правила обычной практики банков.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257300" y="1882423"/>
            <a:ext cx="6629400" cy="3524042"/>
          </a:xfrm>
          <a:prstGeom prst="rect">
            <a:avLst/>
          </a:prstGeom>
          <a:noFill/>
          <a:ln w="9525">
            <a:noFill/>
            <a:miter lim="800000"/>
            <a:headEnd/>
            <a:tailEnd/>
          </a:ln>
          <a:effectLst/>
        </p:spPr>
        <p:txBody>
          <a:bodyPr>
            <a:spAutoFit/>
          </a:bodyPr>
          <a:lstStyle/>
          <a:p>
            <a:pPr marL="457200" indent="-457200">
              <a:spcBef>
                <a:spcPct val="50000"/>
              </a:spcBef>
            </a:pPr>
            <a:r>
              <a:rPr lang="ru-RU" sz="2800" dirty="0">
                <a:latin typeface="Times New Roman" pitchFamily="18" charset="0"/>
                <a:cs typeface="Times New Roman" pitchFamily="18" charset="0"/>
              </a:rPr>
              <a:t>Что делают банки:</a:t>
            </a:r>
          </a:p>
          <a:p>
            <a:pPr marL="457200" indent="-457200">
              <a:spcBef>
                <a:spcPct val="50000"/>
              </a:spcBef>
              <a:buFontTx/>
              <a:buAutoNum type="arabicPeriod"/>
            </a:pPr>
            <a:r>
              <a:rPr lang="ru-RU" sz="2800" dirty="0" smtClean="0">
                <a:latin typeface="Times New Roman" pitchFamily="18" charset="0"/>
                <a:cs typeface="Times New Roman" pitchFamily="18" charset="0"/>
              </a:rPr>
              <a:t>Принимают</a:t>
            </a:r>
            <a:endParaRPr lang="ru-RU" sz="2800" dirty="0">
              <a:latin typeface="Times New Roman" pitchFamily="18" charset="0"/>
              <a:cs typeface="Times New Roman" pitchFamily="18" charset="0"/>
            </a:endParaRPr>
          </a:p>
          <a:p>
            <a:pPr marL="457200" indent="-457200">
              <a:spcBef>
                <a:spcPct val="50000"/>
              </a:spcBef>
              <a:buFontTx/>
              <a:buAutoNum type="arabicPeriod"/>
            </a:pPr>
            <a:r>
              <a:rPr lang="ru-RU" sz="2800" dirty="0" smtClean="0">
                <a:latin typeface="Times New Roman" pitchFamily="18" charset="0"/>
                <a:cs typeface="Times New Roman" pitchFamily="18" charset="0"/>
              </a:rPr>
              <a:t>Выдают</a:t>
            </a:r>
            <a:endParaRPr lang="ru-RU" sz="2800" dirty="0">
              <a:latin typeface="Times New Roman" pitchFamily="18" charset="0"/>
              <a:cs typeface="Times New Roman" pitchFamily="18" charset="0"/>
            </a:endParaRPr>
          </a:p>
          <a:p>
            <a:pPr marL="457200" indent="-457200">
              <a:spcBef>
                <a:spcPct val="50000"/>
              </a:spcBef>
              <a:buFontTx/>
              <a:buAutoNum type="arabicPeriod"/>
            </a:pPr>
            <a:r>
              <a:rPr lang="ru-RU" sz="2800" dirty="0" smtClean="0">
                <a:latin typeface="Times New Roman" pitchFamily="18" charset="0"/>
                <a:cs typeface="Times New Roman" pitchFamily="18" charset="0"/>
              </a:rPr>
              <a:t>Хранят</a:t>
            </a:r>
            <a:endParaRPr lang="ru-RU" sz="2800" dirty="0">
              <a:latin typeface="Times New Roman" pitchFamily="18" charset="0"/>
              <a:cs typeface="Times New Roman" pitchFamily="18" charset="0"/>
            </a:endParaRPr>
          </a:p>
          <a:p>
            <a:pPr marL="457200" indent="-457200">
              <a:spcBef>
                <a:spcPct val="50000"/>
              </a:spcBef>
              <a:buFontTx/>
              <a:buAutoNum type="arabicPeriod"/>
            </a:pPr>
            <a:r>
              <a:rPr lang="ru-RU" sz="2800" dirty="0" smtClean="0">
                <a:latin typeface="Times New Roman" pitchFamily="18" charset="0"/>
                <a:cs typeface="Times New Roman" pitchFamily="18" charset="0"/>
              </a:rPr>
              <a:t>Обменивают</a:t>
            </a:r>
            <a:endParaRPr lang="ru-RU" sz="2800" dirty="0"/>
          </a:p>
          <a:p>
            <a:pPr marL="457200" indent="-457200">
              <a:spcBef>
                <a:spcPct val="50000"/>
              </a:spcBef>
            </a:pPr>
            <a:endParaRPr lang="ru-RU" dirty="0"/>
          </a:p>
        </p:txBody>
      </p:sp>
      <p:pic>
        <p:nvPicPr>
          <p:cNvPr id="3" name="Picture 13" descr="centrobank"/>
          <p:cNvPicPr>
            <a:picLocks noChangeAspect="1" noChangeArrowheads="1"/>
          </p:cNvPicPr>
          <p:nvPr/>
        </p:nvPicPr>
        <p:blipFill>
          <a:blip r:embed="rId3" cstate="print"/>
          <a:srcRect/>
          <a:stretch>
            <a:fillRect/>
          </a:stretch>
        </p:blipFill>
        <p:spPr bwMode="auto">
          <a:xfrm>
            <a:off x="4557010" y="0"/>
            <a:ext cx="4586990" cy="3429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8" fill="hold">
                            <p:stCondLst>
                              <p:cond delay="500"/>
                            </p:stCondLst>
                            <p:childTnLst>
                              <p:par>
                                <p:cTn id="9" presetID="3" presetClass="entr" presetSubtype="5"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linds(vertical)">
                                      <p:cBhvr>
                                        <p:cTn id="11" dur="500"/>
                                        <p:tgtEl>
                                          <p:spTgt spid="3"/>
                                        </p:tgtEl>
                                      </p:cBhvr>
                                    </p:animEffect>
                                  </p:childTnLst>
                                  <p:subTnLst>
                                    <p:audio>
                                      <p:cMediaNode>
                                        <p:cTn display="0" masterRel="sameClick">
                                          <p:stCondLst>
                                            <p:cond evt="begin" delay="0">
                                              <p:tn val="9"/>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357322"/>
          </a:xfrm>
        </p:spPr>
        <p:txBody>
          <a:bodyPr>
            <a:normAutofit fontScale="90000"/>
          </a:bodyPr>
          <a:lstStyle/>
          <a:p>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Для получения банком прибыли необходимо, чтобы:</a:t>
            </a:r>
            <a:r>
              <a:rPr lang="ru-RU" dirty="0" smtClean="0"/>
              <a:t/>
            </a:r>
            <a:br>
              <a:rPr lang="ru-RU" dirty="0" smtClean="0"/>
            </a:br>
            <a:endParaRPr lang="ru-RU" dirty="0"/>
          </a:p>
        </p:txBody>
      </p:sp>
      <p:sp>
        <p:nvSpPr>
          <p:cNvPr id="5" name="Text Box 3"/>
          <p:cNvSpPr txBox="1">
            <a:spLocks noChangeArrowheads="1"/>
          </p:cNvSpPr>
          <p:nvPr/>
        </p:nvSpPr>
        <p:spPr bwMode="auto">
          <a:xfrm>
            <a:off x="952500" y="1928802"/>
            <a:ext cx="7239000" cy="3539430"/>
          </a:xfrm>
          <a:prstGeom prst="rect">
            <a:avLst/>
          </a:prstGeom>
          <a:noFill/>
          <a:ln w="9525">
            <a:noFill/>
            <a:miter lim="800000"/>
            <a:headEnd/>
            <a:tailEnd/>
          </a:ln>
          <a:effectLst/>
        </p:spPr>
        <p:txBody>
          <a:bodyPr wrap="square">
            <a:spAutoFit/>
          </a:bodyPr>
          <a:lstStyle/>
          <a:p>
            <a:pPr algn="ctr">
              <a:spcBef>
                <a:spcPct val="50000"/>
              </a:spcBef>
            </a:pPr>
            <a:r>
              <a:rPr lang="ru-RU" sz="3200" dirty="0">
                <a:latin typeface="Times New Roman" pitchFamily="18" charset="0"/>
                <a:cs typeface="Times New Roman" pitchFamily="18" charset="0"/>
              </a:rPr>
              <a:t>а) процент по вкладам был больше процента по кредитам;</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б) процент по кредитам был больше процента по вкладам;</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в) у него было очень много клиентов;</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г) он не занимался валютными операциями.</a:t>
            </a:r>
          </a:p>
        </p:txBody>
      </p:sp>
      <p:pic>
        <p:nvPicPr>
          <p:cNvPr id="6" name="Picture 5" descr="Белгород. &quot;Белгородсоцбанк&quot;">
            <a:hlinkClick r:id="rId3"/>
          </p:cNvPr>
          <p:cNvPicPr>
            <a:picLocks noChangeAspect="1" noChangeArrowheads="1"/>
          </p:cNvPicPr>
          <p:nvPr/>
        </p:nvPicPr>
        <p:blipFill>
          <a:blip r:embed="rId4" cstate="print"/>
          <a:srcRect/>
          <a:stretch>
            <a:fillRect/>
          </a:stretch>
        </p:blipFill>
        <p:spPr bwMode="auto">
          <a:xfrm>
            <a:off x="0" y="4914900"/>
            <a:ext cx="2590800" cy="1943100"/>
          </a:xfrm>
          <a:prstGeom prst="rect">
            <a:avLst/>
          </a:prstGeom>
          <a:noFill/>
        </p:spPr>
      </p:pic>
      <p:pic>
        <p:nvPicPr>
          <p:cNvPr id="7" name="Picture 28" descr="BS00508_"/>
          <p:cNvPicPr>
            <a:picLocks noChangeAspect="1" noChangeArrowheads="1"/>
          </p:cNvPicPr>
          <p:nvPr/>
        </p:nvPicPr>
        <p:blipFill>
          <a:blip r:embed="rId5" cstate="print"/>
          <a:srcRect/>
          <a:stretch>
            <a:fillRect/>
          </a:stretch>
        </p:blipFill>
        <p:spPr bwMode="auto">
          <a:xfrm>
            <a:off x="630338" y="1071546"/>
            <a:ext cx="949199" cy="1000132"/>
          </a:xfrm>
          <a:prstGeom prst="rect">
            <a:avLst/>
          </a:prstGeom>
          <a:noFill/>
        </p:spPr>
      </p:pic>
      <p:pic>
        <p:nvPicPr>
          <p:cNvPr id="8" name="Picture 28" descr="BS00508_"/>
          <p:cNvPicPr>
            <a:picLocks noChangeAspect="1" noChangeArrowheads="1"/>
          </p:cNvPicPr>
          <p:nvPr/>
        </p:nvPicPr>
        <p:blipFill>
          <a:blip r:embed="rId5" cstate="print"/>
          <a:srcRect/>
          <a:stretch>
            <a:fillRect/>
          </a:stretch>
        </p:blipFill>
        <p:spPr bwMode="auto">
          <a:xfrm>
            <a:off x="6786578" y="5357826"/>
            <a:ext cx="1008065" cy="106215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8" fill="hold">
                            <p:stCondLst>
                              <p:cond delay="500"/>
                            </p:stCondLst>
                            <p:childTnLst>
                              <p:par>
                                <p:cTn id="9" presetID="3" presetClass="entr" presetSubtype="5"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vertical)">
                                      <p:cBhvr>
                                        <p:cTn id="11" dur="500"/>
                                        <p:tgtEl>
                                          <p:spTgt spid="6"/>
                                        </p:tgtEl>
                                      </p:cBhvr>
                                    </p:animEffect>
                                  </p:childTnLst>
                                  <p:subTnLst>
                                    <p:audio>
                                      <p:cMediaNode>
                                        <p:cTn display="0" masterRel="sameClick">
                                          <p:stCondLst>
                                            <p:cond evt="begin" delay="0">
                                              <p:tn val="9"/>
                                            </p:cond>
                                          </p:stCondLst>
                                          <p:endCondLst>
                                            <p:cond evt="onStopAudio" delay="0">
                                              <p:tgtEl>
                                                <p:sldTgt/>
                                              </p:tgtEl>
                                            </p:cond>
                                          </p:endCondLst>
                                        </p:cTn>
                                        <p:tgtEl>
                                          <p:sndTgt r:embed="rId2" name="camera.wav"/>
                                        </p:tgtEl>
                                      </p:cMediaNode>
                                    </p:audio>
                                  </p:sub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ox(in)">
                                      <p:cBhvr>
                                        <p:cTn id="15" dur="500"/>
                                        <p:tgtEl>
                                          <p:spTgt spid="7"/>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wav"/>
                                        </p:tgtEl>
                                      </p:cMediaNode>
                                    </p:audio>
                                  </p:subTnLst>
                                </p:cTn>
                              </p:par>
                            </p:childTnLst>
                          </p:cTn>
                        </p:par>
                        <p:par>
                          <p:cTn id="16" fill="hold">
                            <p:stCondLst>
                              <p:cond delay="1500"/>
                            </p:stCondLst>
                            <p:childTnLst>
                              <p:par>
                                <p:cTn id="17" presetID="4" presetClass="entr" presetSubtype="16"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500"/>
                                        <p:tgtEl>
                                          <p:spTgt spid="8"/>
                                        </p:tgtEl>
                                      </p:cBhvr>
                                    </p:animEffect>
                                  </p:childTnLst>
                                  <p:subTnLst>
                                    <p:audio>
                                      <p:cMediaNode>
                                        <p:cTn display="0" masterRel="sameClick">
                                          <p:stCondLst>
                                            <p:cond evt="begin" delay="0">
                                              <p:tn val="17"/>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marL="457200" indent="-457200">
              <a:spcBef>
                <a:spcPct val="50000"/>
              </a:spcBef>
              <a:buFontTx/>
              <a:buAutoNum type="arabicPeriod"/>
            </a:pPr>
            <a:r>
              <a:rPr lang="ru-RU" dirty="0" smtClean="0">
                <a:latin typeface="Times New Roman" pitchFamily="18" charset="0"/>
                <a:cs typeface="Times New Roman" pitchFamily="18" charset="0"/>
              </a:rPr>
              <a:t>Перечислите основные функции, которые выполняют банковские учреждения в современной экономике.</a:t>
            </a:r>
          </a:p>
          <a:p>
            <a:pPr marL="457200" indent="-457200">
              <a:spcBef>
                <a:spcPct val="50000"/>
              </a:spcBef>
              <a:buFontTx/>
              <a:buAutoNum type="arabicPeriod"/>
            </a:pPr>
            <a:r>
              <a:rPr lang="ru-RU" dirty="0" smtClean="0">
                <a:latin typeface="Times New Roman" pitchFamily="18" charset="0"/>
                <a:cs typeface="Times New Roman" pitchFamily="18" charset="0"/>
              </a:rPr>
              <a:t>Какие виды банков входят в банковскую систему страны.</a:t>
            </a:r>
          </a:p>
          <a:p>
            <a:pPr marL="457200" indent="-457200">
              <a:spcBef>
                <a:spcPct val="50000"/>
              </a:spcBef>
              <a:buFontTx/>
              <a:buAutoNum type="arabicPeriod"/>
            </a:pPr>
            <a:r>
              <a:rPr lang="ru-RU" dirty="0" smtClean="0">
                <a:latin typeface="Times New Roman" pitchFamily="18" charset="0"/>
                <a:cs typeface="Times New Roman" pitchFamily="18" charset="0"/>
              </a:rPr>
              <a:t>Перечислите виды коммерческих банков и дайте им характеристику.</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848" y="357166"/>
            <a:ext cx="8920304" cy="1754326"/>
          </a:xfrm>
          <a:prstGeom prst="rect">
            <a:avLst/>
          </a:prstGeom>
          <a:noFill/>
        </p:spPr>
        <p:txBody>
          <a:bodyPr wrap="square" lIns="91440" tIns="45720" rIns="91440" bIns="45720">
            <a:spAutoFit/>
          </a:bodyPr>
          <a:lstStyle/>
          <a:p>
            <a:pPr algn="ctr"/>
            <a:r>
              <a:rPr lang="ru-RU"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Банки и банковские продукты</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6" name="Picture 2" descr="Основные функции банка"/>
          <p:cNvPicPr>
            <a:picLocks noChangeAspect="1" noChangeArrowheads="1"/>
          </p:cNvPicPr>
          <p:nvPr/>
        </p:nvPicPr>
        <p:blipFill>
          <a:blip r:embed="rId2"/>
          <a:srcRect/>
          <a:stretch>
            <a:fillRect/>
          </a:stretch>
        </p:blipFill>
        <p:spPr bwMode="auto">
          <a:xfrm>
            <a:off x="428596" y="1571612"/>
            <a:ext cx="1785940" cy="1190627"/>
          </a:xfrm>
          <a:prstGeom prst="rect">
            <a:avLst/>
          </a:prstGeom>
          <a:noFill/>
        </p:spPr>
      </p:pic>
      <p:pic>
        <p:nvPicPr>
          <p:cNvPr id="7" name="Picture 2" descr="Основные функции банка"/>
          <p:cNvPicPr>
            <a:picLocks noChangeAspect="1" noChangeArrowheads="1"/>
          </p:cNvPicPr>
          <p:nvPr/>
        </p:nvPicPr>
        <p:blipFill>
          <a:blip r:embed="rId2"/>
          <a:srcRect/>
          <a:stretch>
            <a:fillRect/>
          </a:stretch>
        </p:blipFill>
        <p:spPr bwMode="auto">
          <a:xfrm>
            <a:off x="7000892" y="5667373"/>
            <a:ext cx="1785940" cy="1190627"/>
          </a:xfrm>
          <a:prstGeom prst="rect">
            <a:avLst/>
          </a:prstGeom>
          <a:noFill/>
        </p:spPr>
      </p:pic>
      <p:sp>
        <p:nvSpPr>
          <p:cNvPr id="8" name="Стрелка вниз 7"/>
          <p:cNvSpPr/>
          <p:nvPr/>
        </p:nvSpPr>
        <p:spPr>
          <a:xfrm>
            <a:off x="214282" y="2786058"/>
            <a:ext cx="928694" cy="2714644"/>
          </a:xfrm>
          <a:prstGeom prst="downArrow">
            <a:avLst/>
          </a:prstGeom>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rot="10800000">
            <a:off x="8143900" y="2786058"/>
            <a:ext cx="857256" cy="2857520"/>
          </a:xfrm>
          <a:prstGeom prst="downArrow">
            <a:avLst/>
          </a:prstGeom>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2286000" y="6000768"/>
            <a:ext cx="4572000" cy="646331"/>
          </a:xfrm>
          <a:prstGeom prst="rect">
            <a:avLst/>
          </a:prstGeom>
        </p:spPr>
        <p:txBody>
          <a:bodyPr>
            <a:spAutoFit/>
          </a:bodyPr>
          <a:lstStyle/>
          <a:p>
            <a:pPr algn="ctr"/>
            <a:r>
              <a:rPr lang="ru-RU" dirty="0" smtClean="0">
                <a:latin typeface="Times New Roman" pitchFamily="18" charset="0"/>
                <a:cs typeface="Times New Roman" pitchFamily="18" charset="0"/>
              </a:rPr>
              <a:t>Слово “</a:t>
            </a:r>
            <a:r>
              <a:rPr lang="ru-RU" b="1" dirty="0" smtClean="0">
                <a:latin typeface="Times New Roman" pitchFamily="18" charset="0"/>
                <a:cs typeface="Times New Roman" pitchFamily="18" charset="0"/>
              </a:rPr>
              <a:t>банк</a:t>
            </a:r>
            <a:r>
              <a:rPr lang="ru-RU" dirty="0" smtClean="0">
                <a:latin typeface="Times New Roman" pitchFamily="18" charset="0"/>
                <a:cs typeface="Times New Roman" pitchFamily="18" charset="0"/>
              </a:rPr>
              <a:t>” происходит от итальянского “</a:t>
            </a:r>
            <a:r>
              <a:rPr lang="ru-RU" b="1" dirty="0" err="1" smtClean="0">
                <a:latin typeface="Times New Roman" pitchFamily="18" charset="0"/>
                <a:cs typeface="Times New Roman" pitchFamily="18" charset="0"/>
              </a:rPr>
              <a:t>banco</a:t>
            </a:r>
            <a:r>
              <a:rPr lang="ru-RU" dirty="0" smtClean="0">
                <a:latin typeface="Times New Roman" pitchFamily="18" charset="0"/>
                <a:cs typeface="Times New Roman" pitchFamily="18" charset="0"/>
              </a:rPr>
              <a:t>” и означает “стол”, «скамья». </a:t>
            </a:r>
            <a:endParaRPr lang="ru-RU" dirty="0">
              <a:latin typeface="Times New Roman" pitchFamily="18" charset="0"/>
              <a:cs typeface="Times New Roman" pitchFamily="18" charset="0"/>
            </a:endParaRPr>
          </a:p>
        </p:txBody>
      </p:sp>
      <p:pic>
        <p:nvPicPr>
          <p:cNvPr id="12" name="Picture 14" descr="p7_1"/>
          <p:cNvPicPr>
            <a:picLocks noChangeAspect="1" noChangeArrowheads="1"/>
          </p:cNvPicPr>
          <p:nvPr/>
        </p:nvPicPr>
        <p:blipFill>
          <a:blip r:embed="rId3" cstate="print"/>
          <a:srcRect/>
          <a:stretch>
            <a:fillRect/>
          </a:stretch>
        </p:blipFill>
        <p:spPr bwMode="auto">
          <a:xfrm>
            <a:off x="2620168" y="2143116"/>
            <a:ext cx="3903663" cy="371477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14348" y="1857364"/>
            <a:ext cx="7715304" cy="4401205"/>
          </a:xfrm>
          <a:prstGeom prst="rect">
            <a:avLst/>
          </a:prstGeom>
        </p:spPr>
        <p:txBody>
          <a:bodyPr wrap="square">
            <a:spAutoFit/>
          </a:bodyPr>
          <a:lstStyle/>
          <a:p>
            <a:pPr algn="ctr"/>
            <a:r>
              <a:rPr lang="ru-RU" sz="2800" dirty="0" smtClean="0">
                <a:latin typeface="Times New Roman" pitchFamily="18" charset="0"/>
                <a:cs typeface="Times New Roman" pitchFamily="18" charset="0"/>
              </a:rPr>
              <a:t>«Банк — это:</a:t>
            </a:r>
          </a:p>
          <a:p>
            <a:pPr algn="ctr"/>
            <a:r>
              <a:rPr lang="ru-RU" sz="2800" dirty="0" smtClean="0">
                <a:latin typeface="Times New Roman" pitchFamily="18" charset="0"/>
                <a:cs typeface="Times New Roman" pitchFamily="18" charset="0"/>
              </a:rPr>
              <a:t>система, служащая для накопления (денег, информации и т.д.);</a:t>
            </a:r>
          </a:p>
          <a:p>
            <a:pPr algn="ctr"/>
            <a:r>
              <a:rPr lang="ru-RU" sz="2800" dirty="0" smtClean="0">
                <a:latin typeface="Times New Roman" pitchFamily="18" charset="0"/>
                <a:cs typeface="Times New Roman" pitchFamily="18" charset="0"/>
              </a:rPr>
              <a:t>кредитно-финансовая организация, аккумулирующая денежные средства и накопления, предоставляющая кредиты, осуществляющая денежные расчеты, выпуск и учет векселей и других ценных бумаг, эмиссию денег, операции с золотом, иностранной валютой и другие функции».</a:t>
            </a:r>
            <a:endParaRPr lang="ru-RU" sz="2800" dirty="0">
              <a:latin typeface="Times New Roman" pitchFamily="18" charset="0"/>
              <a:cs typeface="Times New Roman" pitchFamily="18" charset="0"/>
            </a:endParaRPr>
          </a:p>
        </p:txBody>
      </p:sp>
      <p:pic>
        <p:nvPicPr>
          <p:cNvPr id="6" name="Picture 1024" descr="320px-Matsys_the_moneylender"/>
          <p:cNvPicPr>
            <a:picLocks noGrp="1" noChangeAspect="1" noChangeArrowheads="1"/>
          </p:cNvPicPr>
          <p:nvPr>
            <p:ph idx="1"/>
          </p:nvPr>
        </p:nvPicPr>
        <p:blipFill>
          <a:blip r:embed="rId2" cstate="print"/>
          <a:srcRect/>
          <a:stretch>
            <a:fillRect/>
          </a:stretch>
        </p:blipFill>
        <p:spPr>
          <a:xfrm>
            <a:off x="3771028" y="0"/>
            <a:ext cx="1601944" cy="1857364"/>
          </a:xfrm>
          <a:noFill/>
          <a:ln/>
        </p:spPr>
      </p:pic>
      <p:pic>
        <p:nvPicPr>
          <p:cNvPr id="7" name="Picture 2" descr="C:\Users\РИМ\Desktop\ЭКОНОМИКА 2011\9. ЭКОНОМИКА\деньги\Рисунок124.png"/>
          <p:cNvPicPr>
            <a:picLocks noChangeAspect="1" noChangeArrowheads="1"/>
          </p:cNvPicPr>
          <p:nvPr/>
        </p:nvPicPr>
        <p:blipFill>
          <a:blip r:embed="rId3" cstate="print"/>
          <a:srcRect/>
          <a:stretch>
            <a:fillRect/>
          </a:stretch>
        </p:blipFill>
        <p:spPr bwMode="auto">
          <a:xfrm>
            <a:off x="0" y="0"/>
            <a:ext cx="2000232" cy="2323868"/>
          </a:xfrm>
          <a:prstGeom prst="rect">
            <a:avLst/>
          </a:prstGeom>
          <a:noFill/>
        </p:spPr>
      </p:pic>
      <p:pic>
        <p:nvPicPr>
          <p:cNvPr id="8" name="Picture 2" descr="C:\Users\РИМ\Desktop\ЭКОНОМИКА 2011\9. ЭКОНОМИКА\деньги\Рисунок124.png"/>
          <p:cNvPicPr>
            <a:picLocks noChangeAspect="1" noChangeArrowheads="1"/>
          </p:cNvPicPr>
          <p:nvPr/>
        </p:nvPicPr>
        <p:blipFill>
          <a:blip r:embed="rId3" cstate="print"/>
          <a:srcRect/>
          <a:stretch>
            <a:fillRect/>
          </a:stretch>
        </p:blipFill>
        <p:spPr bwMode="auto">
          <a:xfrm>
            <a:off x="7176368" y="0"/>
            <a:ext cx="1967631" cy="228599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25602"/>
          </a:xfrm>
        </p:spPr>
        <p:txBody>
          <a:bodyPr>
            <a:normAutofit fontScale="90000"/>
          </a:bodyPr>
          <a:lstStyle/>
          <a:p>
            <a:r>
              <a:rPr lang="ru-RU" b="1" dirty="0" smtClean="0">
                <a:latin typeface="Times New Roman" pitchFamily="18" charset="0"/>
                <a:cs typeface="Times New Roman" pitchFamily="18" charset="0"/>
              </a:rPr>
              <a:t>Основные аспекты деятельности банков:</a:t>
            </a:r>
            <a:r>
              <a:rPr lang="ru-RU" dirty="0" smtClean="0"/>
              <a:t/>
            </a:r>
            <a:br>
              <a:rPr lang="ru-RU" dirty="0" smtClean="0"/>
            </a:br>
            <a:endParaRPr lang="ru-RU" dirty="0"/>
          </a:p>
        </p:txBody>
      </p:sp>
      <p:sp>
        <p:nvSpPr>
          <p:cNvPr id="3" name="Содержимое 2"/>
          <p:cNvSpPr>
            <a:spLocks noGrp="1"/>
          </p:cNvSpPr>
          <p:nvPr>
            <p:ph idx="1"/>
          </p:nvPr>
        </p:nvSpPr>
        <p:spPr>
          <a:xfrm>
            <a:off x="457200" y="2786058"/>
            <a:ext cx="8229600" cy="3340105"/>
          </a:xfrm>
        </p:spPr>
        <p:txBody>
          <a:bodyPr>
            <a:normAutofit/>
          </a:bodyPr>
          <a:lstStyle/>
          <a:p>
            <a:r>
              <a:rPr lang="ru-RU" dirty="0" smtClean="0">
                <a:latin typeface="Times New Roman" pitchFamily="18" charset="0"/>
                <a:cs typeface="Times New Roman" pitchFamily="18" charset="0"/>
              </a:rPr>
              <a:t>хранилище </a:t>
            </a:r>
            <a:r>
              <a:rPr lang="ru-RU" dirty="0">
                <a:latin typeface="Times New Roman" pitchFamily="18" charset="0"/>
                <a:cs typeface="Times New Roman" pitchFamily="18" charset="0"/>
              </a:rPr>
              <a:t>денег;</a:t>
            </a:r>
          </a:p>
          <a:p>
            <a:r>
              <a:rPr lang="ru-RU" dirty="0">
                <a:latin typeface="Times New Roman" pitchFamily="18" charset="0"/>
                <a:cs typeface="Times New Roman" pitchFamily="18" charset="0"/>
              </a:rPr>
              <a:t>учреждение, организация;</a:t>
            </a:r>
          </a:p>
          <a:p>
            <a:r>
              <a:rPr lang="ru-RU" dirty="0">
                <a:latin typeface="Times New Roman" pitchFamily="18" charset="0"/>
                <a:cs typeface="Times New Roman" pitchFamily="18" charset="0"/>
              </a:rPr>
              <a:t>орган экономического управления;</a:t>
            </a:r>
          </a:p>
          <a:p>
            <a:r>
              <a:rPr lang="ru-RU" dirty="0">
                <a:latin typeface="Times New Roman" pitchFamily="18" charset="0"/>
                <a:cs typeface="Times New Roman" pitchFamily="18" charset="0"/>
              </a:rPr>
              <a:t>агент биржи;</a:t>
            </a:r>
          </a:p>
          <a:p>
            <a:r>
              <a:rPr lang="ru-RU" dirty="0">
                <a:latin typeface="Times New Roman" pitchFamily="18" charset="0"/>
                <a:cs typeface="Times New Roman" pitchFamily="18" charset="0"/>
              </a:rPr>
              <a:t>кредитное предприятие.</a:t>
            </a:r>
          </a:p>
          <a:p>
            <a:endParaRPr lang="ru-RU" dirty="0"/>
          </a:p>
        </p:txBody>
      </p:sp>
      <p:pic>
        <p:nvPicPr>
          <p:cNvPr id="4" name="Picture 4" descr="BD06128_"/>
          <p:cNvPicPr>
            <a:picLocks noChangeAspect="1" noChangeArrowheads="1"/>
          </p:cNvPicPr>
          <p:nvPr/>
        </p:nvPicPr>
        <p:blipFill>
          <a:blip r:embed="rId3" cstate="print"/>
          <a:srcRect/>
          <a:stretch>
            <a:fillRect/>
          </a:stretch>
        </p:blipFill>
        <p:spPr bwMode="auto">
          <a:xfrm>
            <a:off x="1000100" y="1142984"/>
            <a:ext cx="1474788" cy="1655763"/>
          </a:xfrm>
          <a:prstGeom prst="rect">
            <a:avLst/>
          </a:prstGeom>
          <a:noFill/>
        </p:spPr>
      </p:pic>
      <p:pic>
        <p:nvPicPr>
          <p:cNvPr id="5" name="Picture 4" descr="BD06130_"/>
          <p:cNvPicPr>
            <a:picLocks noChangeAspect="1" noChangeArrowheads="1"/>
          </p:cNvPicPr>
          <p:nvPr/>
        </p:nvPicPr>
        <p:blipFill>
          <a:blip r:embed="rId4" cstate="print"/>
          <a:srcRect/>
          <a:stretch>
            <a:fillRect/>
          </a:stretch>
        </p:blipFill>
        <p:spPr bwMode="auto">
          <a:xfrm>
            <a:off x="7000892" y="4643446"/>
            <a:ext cx="1304925" cy="18145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vertical)">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ox(in)">
                                      <p:cBhvr>
                                        <p:cTn id="11" dur="500"/>
                                        <p:tgtEl>
                                          <p:spTgt spid="5"/>
                                        </p:tgtEl>
                                      </p:cBhvr>
                                    </p:animEffect>
                                  </p:childTnLst>
                                  <p:subTnLst>
                                    <p:audio>
                                      <p:cMediaNode>
                                        <p:cTn display="0" masterRel="sameClick">
                                          <p:stCondLst>
                                            <p:cond evt="begin" delay="0">
                                              <p:tn val="9"/>
                                            </p:cond>
                                          </p:stCondLst>
                                          <p:endCondLst>
                                            <p:cond evt="onStopAudio" delay="0">
                                              <p:tgtEl>
                                                <p:sldTgt/>
                                              </p:tgtEl>
                                            </p:cond>
                                          </p:endCondLst>
                                        </p:cTn>
                                        <p:tgtEl>
                                          <p:sndTgt r:embed="rId2"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latin typeface="Times New Roman" pitchFamily="18" charset="0"/>
                <a:cs typeface="Times New Roman" pitchFamily="18" charset="0"/>
              </a:rPr>
              <a:t>Три функции банка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55000" lnSpcReduction="20000"/>
          </a:bodyPr>
          <a:lstStyle/>
          <a:p>
            <a:r>
              <a:rPr lang="ru-RU" dirty="0" smtClean="0">
                <a:latin typeface="Times New Roman" pitchFamily="18" charset="0"/>
                <a:cs typeface="Times New Roman" pitchFamily="18" charset="0"/>
              </a:rPr>
              <a:t>Во-первых</a:t>
            </a:r>
            <a:r>
              <a:rPr lang="ru-RU" dirty="0">
                <a:latin typeface="Times New Roman" pitchFamily="18" charset="0"/>
                <a:cs typeface="Times New Roman" pitchFamily="18" charset="0"/>
              </a:rPr>
              <a:t>, это объединение временно свободных финансовых средств. Банк аккумулирует временно свободные денежные средства своих клиентов (вкладчиков), которые затем используются банком для удовлетворения потребностей других клиентов, при этом происходит перераспределение денежных ресурсов, однако все права собственности на них сохраняются за вкладчиками.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Второй функцией банка является регулирование денежного оборота. В данном случае банк выступает в роли организации, с помощью которой происходит перемещение денежных средств между различными отраслями и субъектами. В конечном итоге посредством банков осуществляются финансовые операции в стране.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Третья функция банка – это функция посредника. Здесь банк является посредником при осуществлении платежей. Банк осуществляет финансовые операции по поручению своих клиентов. Однако, этим деятельность банка не ограничивается. Например, банк может объединить временно свободные деньги нескольких клиентов и направить получившуюся сумму одному клиенту. Банк имеет возможность перераспределять денежные ресурсы в зависимости от потребностей различных субъектов и отраслей.</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4"/>
          <p:cNvSpPr>
            <a:spLocks noChangeArrowheads="1" noChangeShapeType="1" noTextEdit="1"/>
          </p:cNvSpPr>
          <p:nvPr/>
        </p:nvSpPr>
        <p:spPr bwMode="auto">
          <a:xfrm>
            <a:off x="1793081" y="571480"/>
            <a:ext cx="5636439" cy="642942"/>
          </a:xfrm>
          <a:prstGeom prst="rect">
            <a:avLst/>
          </a:prstGeom>
        </p:spPr>
        <p:txBody>
          <a:bodyPr wrap="none" fromWordArt="1">
            <a:prstTxWarp prst="textPlain">
              <a:avLst>
                <a:gd name="adj" fmla="val 50000"/>
              </a:avLst>
            </a:prstTxWarp>
          </a:bodyPr>
          <a:lstStyle/>
          <a:p>
            <a:pPr algn="ctr"/>
            <a:r>
              <a:rPr lang="ru-RU" sz="2000" kern="10" dirty="0">
                <a:ln w="9525">
                  <a:solidFill>
                    <a:schemeClr val="tx1"/>
                  </a:solidFill>
                  <a:round/>
                  <a:headEnd/>
                  <a:tailEnd/>
                </a:ln>
                <a:solidFill>
                  <a:srgbClr val="336699"/>
                </a:solidFill>
                <a:effectLst>
                  <a:outerShdw dist="45791" dir="2021404" algn="ctr" rotWithShape="0">
                    <a:srgbClr val="C0C0C0"/>
                  </a:outerShdw>
                </a:effectLst>
                <a:latin typeface="Arial Black"/>
              </a:rPr>
              <a:t>Банковская система России</a:t>
            </a:r>
          </a:p>
        </p:txBody>
      </p:sp>
      <p:sp>
        <p:nvSpPr>
          <p:cNvPr id="3" name="Rectangle 10"/>
          <p:cNvSpPr>
            <a:spLocks noChangeArrowheads="1"/>
          </p:cNvSpPr>
          <p:nvPr/>
        </p:nvSpPr>
        <p:spPr bwMode="auto">
          <a:xfrm>
            <a:off x="3718718" y="1785926"/>
            <a:ext cx="1706563" cy="746125"/>
          </a:xfrm>
          <a:prstGeom prst="rect">
            <a:avLst/>
          </a:prstGeom>
          <a:gradFill rotWithShape="0">
            <a:gsLst>
              <a:gs pos="0">
                <a:srgbClr val="FFFFFF"/>
              </a:gs>
              <a:gs pos="100000">
                <a:srgbClr val="BD8DE5"/>
              </a:gs>
            </a:gsLst>
            <a:path path="shape">
              <a:fillToRect l="50000" t="50000" r="50000" b="50000"/>
            </a:path>
          </a:gradFill>
          <a:ln w="12700">
            <a:solidFill>
              <a:srgbClr val="000000"/>
            </a:solidFill>
            <a:miter lim="800000"/>
            <a:headEnd/>
            <a:tailEnd/>
          </a:ln>
          <a:effectLst/>
        </p:spPr>
        <p:txBody>
          <a:bodyPr lIns="12700" tIns="12700" rIns="12700" bIns="12700" anchor="ctr" anchorCtr="1"/>
          <a:lstStyle/>
          <a:p>
            <a:pPr algn="ctr" eaLnBrk="0" hangingPunct="0"/>
            <a:r>
              <a:rPr lang="ru-RU" sz="1600" b="1" dirty="0">
                <a:effectLst/>
                <a:latin typeface="Times New Roman" pitchFamily="18" charset="0"/>
                <a:cs typeface="Times New Roman" pitchFamily="18" charset="0"/>
              </a:rPr>
              <a:t>ЦБ РФ - Банк России</a:t>
            </a:r>
          </a:p>
        </p:txBody>
      </p:sp>
      <p:sp>
        <p:nvSpPr>
          <p:cNvPr id="4" name="Rectangle 9"/>
          <p:cNvSpPr>
            <a:spLocks noChangeArrowheads="1"/>
          </p:cNvSpPr>
          <p:nvPr/>
        </p:nvSpPr>
        <p:spPr bwMode="auto">
          <a:xfrm>
            <a:off x="714348" y="2835275"/>
            <a:ext cx="1692275" cy="593725"/>
          </a:xfrm>
          <a:prstGeom prst="rect">
            <a:avLst/>
          </a:prstGeom>
          <a:gradFill rotWithShape="0">
            <a:gsLst>
              <a:gs pos="0">
                <a:srgbClr val="FFFFFF"/>
              </a:gs>
              <a:gs pos="100000">
                <a:srgbClr val="BD8DE5"/>
              </a:gs>
            </a:gsLst>
            <a:path path="shape">
              <a:fillToRect l="50000" t="50000" r="50000" b="50000"/>
            </a:path>
          </a:gradFill>
          <a:ln w="6350">
            <a:solidFill>
              <a:srgbClr val="000000"/>
            </a:solidFill>
            <a:prstDash val="sysDot"/>
            <a:miter lim="800000"/>
            <a:headEnd/>
            <a:tailEnd/>
          </a:ln>
          <a:effectLst/>
        </p:spPr>
        <p:txBody>
          <a:bodyPr lIns="12700" tIns="12700" rIns="12700" bIns="12700" anchor="ctr" anchorCtr="1"/>
          <a:lstStyle/>
          <a:p>
            <a:pPr eaLnBrk="0" hangingPunct="0"/>
            <a:r>
              <a:rPr lang="ru-RU" sz="1600" b="1" dirty="0">
                <a:effectLst/>
                <a:latin typeface="Times New Roman" pitchFamily="18" charset="0"/>
                <a:cs typeface="Times New Roman" pitchFamily="18" charset="0"/>
              </a:rPr>
              <a:t>Внешторгбанк</a:t>
            </a:r>
          </a:p>
        </p:txBody>
      </p:sp>
      <p:sp>
        <p:nvSpPr>
          <p:cNvPr id="5" name="Rectangle 11"/>
          <p:cNvSpPr>
            <a:spLocks noChangeArrowheads="1"/>
          </p:cNvSpPr>
          <p:nvPr/>
        </p:nvSpPr>
        <p:spPr bwMode="auto">
          <a:xfrm>
            <a:off x="6500826" y="2895600"/>
            <a:ext cx="1493838" cy="533400"/>
          </a:xfrm>
          <a:prstGeom prst="rect">
            <a:avLst/>
          </a:prstGeom>
          <a:gradFill rotWithShape="0">
            <a:gsLst>
              <a:gs pos="0">
                <a:srgbClr val="FFFFFF"/>
              </a:gs>
              <a:gs pos="100000">
                <a:srgbClr val="BD8DE5"/>
              </a:gs>
            </a:gsLst>
            <a:path path="shape">
              <a:fillToRect l="50000" t="50000" r="50000" b="50000"/>
            </a:path>
          </a:gradFill>
          <a:ln w="12700">
            <a:solidFill>
              <a:srgbClr val="000000"/>
            </a:solidFill>
            <a:miter lim="800000"/>
            <a:headEnd/>
            <a:tailEnd/>
          </a:ln>
          <a:effectLst/>
        </p:spPr>
        <p:txBody>
          <a:bodyPr lIns="12700" tIns="12700" rIns="12700" bIns="12700" anchor="ctr" anchorCtr="1"/>
          <a:lstStyle/>
          <a:p>
            <a:pPr eaLnBrk="0" hangingPunct="0"/>
            <a:r>
              <a:rPr lang="ru-RU" sz="1600" b="1" dirty="0">
                <a:effectLst/>
                <a:latin typeface="Times New Roman" pitchFamily="18" charset="0"/>
                <a:cs typeface="Times New Roman" pitchFamily="18" charset="0"/>
              </a:rPr>
              <a:t>Сбербанк</a:t>
            </a:r>
            <a:r>
              <a:rPr lang="ru-RU" sz="1600" dirty="0">
                <a:effectLst/>
              </a:rPr>
              <a:t> </a:t>
            </a:r>
          </a:p>
        </p:txBody>
      </p:sp>
      <p:sp>
        <p:nvSpPr>
          <p:cNvPr id="6" name="Rectangle 12"/>
          <p:cNvSpPr>
            <a:spLocks noChangeArrowheads="1"/>
          </p:cNvSpPr>
          <p:nvPr/>
        </p:nvSpPr>
        <p:spPr bwMode="auto">
          <a:xfrm>
            <a:off x="3173412" y="3857628"/>
            <a:ext cx="2797175" cy="657225"/>
          </a:xfrm>
          <a:prstGeom prst="rect">
            <a:avLst/>
          </a:prstGeom>
          <a:gradFill rotWithShape="0">
            <a:gsLst>
              <a:gs pos="0">
                <a:srgbClr val="FFFFFF"/>
              </a:gs>
              <a:gs pos="100000">
                <a:srgbClr val="BD8DE5"/>
              </a:gs>
            </a:gsLst>
            <a:path path="shape">
              <a:fillToRect l="50000" t="50000" r="50000" b="50000"/>
            </a:path>
          </a:gradFill>
          <a:ln w="9525">
            <a:solidFill>
              <a:srgbClr val="000000"/>
            </a:solidFill>
            <a:miter lim="800000"/>
            <a:headEnd/>
            <a:tailEnd/>
          </a:ln>
          <a:effectLst/>
        </p:spPr>
        <p:txBody>
          <a:bodyPr lIns="12700" tIns="12700" rIns="12700" bIns="12700" anchor="ctr" anchorCtr="1"/>
          <a:lstStyle/>
          <a:p>
            <a:pPr eaLnBrk="0" hangingPunct="0"/>
            <a:r>
              <a:rPr lang="ru-RU" sz="1600" b="1" dirty="0">
                <a:effectLst/>
                <a:latin typeface="Times New Roman" pitchFamily="18" charset="0"/>
                <a:cs typeface="Times New Roman" pitchFamily="18" charset="0"/>
              </a:rPr>
              <a:t>Коммерческие банки</a:t>
            </a:r>
          </a:p>
        </p:txBody>
      </p:sp>
      <p:sp>
        <p:nvSpPr>
          <p:cNvPr id="7" name="Прямоугольник 6"/>
          <p:cNvSpPr/>
          <p:nvPr/>
        </p:nvSpPr>
        <p:spPr>
          <a:xfrm>
            <a:off x="0" y="5072074"/>
            <a:ext cx="4572000" cy="1508105"/>
          </a:xfrm>
          <a:prstGeom prst="rect">
            <a:avLst/>
          </a:prstGeom>
        </p:spPr>
        <p:txBody>
          <a:bodyPr>
            <a:spAutoFit/>
          </a:bodyPr>
          <a:lstStyle/>
          <a:p>
            <a:pPr algn="ctr"/>
            <a:r>
              <a:rPr lang="ru-RU" sz="2000" b="1" i="1" dirty="0" smtClean="0">
                <a:latin typeface="Times New Roman" pitchFamily="18" charset="0"/>
                <a:cs typeface="Times New Roman" pitchFamily="18" charset="0"/>
              </a:rPr>
              <a:t> Центральный банк(</a:t>
            </a:r>
            <a:r>
              <a:rPr lang="en-US" b="1" i="1" dirty="0" smtClean="0">
                <a:latin typeface="Times New Roman" pitchFamily="18" charset="0"/>
                <a:cs typeface="Times New Roman" pitchFamily="18" charset="0"/>
              </a:rPr>
              <a:t>central</a:t>
            </a:r>
            <a:r>
              <a:rPr lang="ru-RU" b="1"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bank</a:t>
            </a:r>
            <a:r>
              <a:rPr lang="ru-RU" b="1" i="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главный банк страны, который</a:t>
            </a:r>
            <a:r>
              <a:rPr lang="en-US"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имеет исключительное право на эмиссию национальной</a:t>
            </a:r>
            <a:r>
              <a:rPr lang="en-US"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валюты и контролирует  деятельность</a:t>
            </a:r>
            <a:r>
              <a:rPr lang="en-US"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других банков</a:t>
            </a:r>
            <a:endParaRPr lang="ru-RU" dirty="0">
              <a:latin typeface="Times New Roman" pitchFamily="18" charset="0"/>
              <a:cs typeface="Times New Roman" pitchFamily="18" charset="0"/>
            </a:endParaRPr>
          </a:p>
        </p:txBody>
      </p:sp>
      <p:sp>
        <p:nvSpPr>
          <p:cNvPr id="8" name="Прямоугольник 7"/>
          <p:cNvSpPr/>
          <p:nvPr/>
        </p:nvSpPr>
        <p:spPr>
          <a:xfrm>
            <a:off x="4572000" y="5072074"/>
            <a:ext cx="4572000" cy="1477328"/>
          </a:xfrm>
          <a:prstGeom prst="rect">
            <a:avLst/>
          </a:prstGeom>
        </p:spPr>
        <p:txBody>
          <a:bodyPr wrap="square">
            <a:spAutoFit/>
          </a:bodyPr>
          <a:lstStyle/>
          <a:p>
            <a:pPr algn="ctr">
              <a:buFont typeface="Wingdings" pitchFamily="2" charset="2"/>
              <a:buNone/>
            </a:pPr>
            <a:r>
              <a:rPr lang="ru-RU" b="1" i="1" dirty="0" smtClean="0">
                <a:latin typeface="Times New Roman" pitchFamily="18" charset="0"/>
                <a:cs typeface="Times New Roman" pitchFamily="18" charset="0"/>
              </a:rPr>
              <a:t>Коммерческий банк(</a:t>
            </a:r>
            <a:r>
              <a:rPr lang="en-US" b="1" i="1" dirty="0" smtClean="0">
                <a:latin typeface="Times New Roman" pitchFamily="18" charset="0"/>
                <a:cs typeface="Times New Roman" pitchFamily="18" charset="0"/>
              </a:rPr>
              <a:t>commercial</a:t>
            </a:r>
            <a:r>
              <a:rPr lang="ru-RU" b="1"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bank</a:t>
            </a:r>
            <a:r>
              <a:rPr lang="ru-RU" b="1" i="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 фирма, которая занимается привлечением сбережений домохозяйств и других фирм на депозиты и выдачей кредитов.</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300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childTnLst>
                          </p:cTn>
                        </p:par>
                        <p:par>
                          <p:cTn id="11" fill="hold">
                            <p:stCondLst>
                              <p:cond delay="3500"/>
                            </p:stCondLst>
                            <p:childTnLst>
                              <p:par>
                                <p:cTn id="12" presetID="9" presetClass="entr" presetSubtype="0" fill="hold" grpId="0" nodeType="afterEffect">
                                  <p:stCondLst>
                                    <p:cond delay="3000"/>
                                  </p:stCondLst>
                                  <p:childTnLst>
                                    <p:set>
                                      <p:cBhvr>
                                        <p:cTn id="13" dur="1" fill="hold">
                                          <p:stCondLst>
                                            <p:cond delay="0"/>
                                          </p:stCondLst>
                                        </p:cTn>
                                        <p:tgtEl>
                                          <p:spTgt spid="3"/>
                                        </p:tgtEl>
                                        <p:attrNameLst>
                                          <p:attrName>style.visibility</p:attrName>
                                        </p:attrNameLst>
                                      </p:cBhvr>
                                      <p:to>
                                        <p:strVal val="visible"/>
                                      </p:to>
                                    </p:set>
                                    <p:animEffect transition="in" filter="dissolve">
                                      <p:cBhvr>
                                        <p:cTn id="14" dur="500"/>
                                        <p:tgtEl>
                                          <p:spTgt spid="3"/>
                                        </p:tgtEl>
                                      </p:cBhvr>
                                    </p:animEffect>
                                  </p:childTnLst>
                                </p:cTn>
                              </p:par>
                            </p:childTnLst>
                          </p:cTn>
                        </p:par>
                        <p:par>
                          <p:cTn id="15" fill="hold">
                            <p:stCondLst>
                              <p:cond delay="7000"/>
                            </p:stCondLst>
                            <p:childTnLst>
                              <p:par>
                                <p:cTn id="16" presetID="9" presetClass="entr" presetSubtype="0" fill="hold" grpId="0" nodeType="afterEffect">
                                  <p:stCondLst>
                                    <p:cond delay="1000"/>
                                  </p:stCondLst>
                                  <p:childTnLst>
                                    <p:set>
                                      <p:cBhvr>
                                        <p:cTn id="17" dur="1" fill="hold">
                                          <p:stCondLst>
                                            <p:cond delay="0"/>
                                          </p:stCondLst>
                                        </p:cTn>
                                        <p:tgtEl>
                                          <p:spTgt spid="4"/>
                                        </p:tgtEl>
                                        <p:attrNameLst>
                                          <p:attrName>style.visibility</p:attrName>
                                        </p:attrNameLst>
                                      </p:cBhvr>
                                      <p:to>
                                        <p:strVal val="visible"/>
                                      </p:to>
                                    </p:set>
                                    <p:animEffect transition="in" filter="dissolve">
                                      <p:cBhvr>
                                        <p:cTn id="18" dur="500"/>
                                        <p:tgtEl>
                                          <p:spTgt spid="4"/>
                                        </p:tgtEl>
                                      </p:cBhvr>
                                    </p:animEffect>
                                  </p:childTnLst>
                                </p:cTn>
                              </p:par>
                            </p:childTnLst>
                          </p:cTn>
                        </p:par>
                        <p:par>
                          <p:cTn id="19" fill="hold">
                            <p:stCondLst>
                              <p:cond delay="8500"/>
                            </p:stCondLst>
                            <p:childTnLst>
                              <p:par>
                                <p:cTn id="20" presetID="9" presetClass="entr" presetSubtype="0" fill="hold" grpId="0" nodeType="afterEffect">
                                  <p:stCondLst>
                                    <p:cond delay="100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par>
                          <p:cTn id="23" fill="hold">
                            <p:stCondLst>
                              <p:cond delay="10000"/>
                            </p:stCondLst>
                            <p:childTnLst>
                              <p:par>
                                <p:cTn id="24" presetID="9" presetClass="entr" presetSubtype="0" fill="hold" grpId="0" nodeType="afterEffect">
                                  <p:stCondLst>
                                    <p:cond delay="1000"/>
                                  </p:stCondLst>
                                  <p:childTnLst>
                                    <p:set>
                                      <p:cBhvr>
                                        <p:cTn id="25" dur="1" fill="hold">
                                          <p:stCondLst>
                                            <p:cond delay="0"/>
                                          </p:stCondLst>
                                        </p:cTn>
                                        <p:tgtEl>
                                          <p:spTgt spid="6"/>
                                        </p:tgtEl>
                                        <p:attrNameLst>
                                          <p:attrName>style.visibility</p:attrName>
                                        </p:attrNameLst>
                                      </p:cBhvr>
                                      <p:to>
                                        <p:strVal val="visible"/>
                                      </p:to>
                                    </p:set>
                                    <p:animEffect transition="in" filter="dissolv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autoUpdateAnimBg="0"/>
      <p:bldP spid="4" grpId="0" animBg="1" autoUpdateAnimBg="0"/>
      <p:bldP spid="5" grpId="0" animBg="1" autoUpdateAnimBg="0"/>
      <p:bldP spid="6"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3163887" y="357166"/>
            <a:ext cx="2816225" cy="917575"/>
          </a:xfrm>
          <a:prstGeom prst="rect">
            <a:avLst/>
          </a:prstGeom>
          <a:gradFill rotWithShape="0">
            <a:gsLst>
              <a:gs pos="0">
                <a:srgbClr val="FFFFFF"/>
              </a:gs>
              <a:gs pos="100000">
                <a:srgbClr val="CC99FF"/>
              </a:gs>
            </a:gsLst>
            <a:path path="shape">
              <a:fillToRect l="50000" t="50000" r="50000" b="50000"/>
            </a:path>
          </a:gradFill>
          <a:ln w="19050">
            <a:solidFill>
              <a:schemeClr val="tx1"/>
            </a:solidFill>
            <a:miter lim="800000"/>
            <a:headEnd/>
            <a:tailEnd/>
          </a:ln>
          <a:effectLst/>
        </p:spPr>
        <p:txBody>
          <a:bodyPr lIns="12700" tIns="12700" rIns="12700" bIns="12700" anchor="ctr" anchorCtr="1"/>
          <a:lstStyle/>
          <a:p>
            <a:pPr algn="ctr" eaLnBrk="0" hangingPunct="0"/>
            <a:r>
              <a:rPr lang="ru-RU" sz="2400" b="1" dirty="0">
                <a:effectLst/>
                <a:latin typeface="Times New Roman" pitchFamily="18" charset="0"/>
                <a:cs typeface="Times New Roman" pitchFamily="18" charset="0"/>
              </a:rPr>
              <a:t>Центральный банк</a:t>
            </a:r>
          </a:p>
        </p:txBody>
      </p:sp>
      <p:sp>
        <p:nvSpPr>
          <p:cNvPr id="3" name="Rectangle 8"/>
          <p:cNvSpPr>
            <a:spLocks noChangeArrowheads="1"/>
          </p:cNvSpPr>
          <p:nvPr/>
        </p:nvSpPr>
        <p:spPr bwMode="auto">
          <a:xfrm>
            <a:off x="642910" y="2286000"/>
            <a:ext cx="2424113" cy="1143000"/>
          </a:xfrm>
          <a:prstGeom prst="rect">
            <a:avLst/>
          </a:prstGeom>
          <a:gradFill rotWithShape="0">
            <a:gsLst>
              <a:gs pos="0">
                <a:srgbClr val="FFFFFF"/>
              </a:gs>
              <a:gs pos="100000">
                <a:srgbClr val="CC99FF"/>
              </a:gs>
            </a:gsLst>
            <a:path path="shape">
              <a:fillToRect l="50000" t="50000" r="50000" b="50000"/>
            </a:path>
          </a:gradFill>
          <a:ln w="19050">
            <a:solidFill>
              <a:schemeClr val="tx1"/>
            </a:solidFill>
            <a:miter lim="800000"/>
            <a:headEnd/>
            <a:tailEnd/>
          </a:ln>
          <a:effectLst/>
        </p:spPr>
        <p:txBody>
          <a:bodyPr lIns="12700" tIns="12700" rIns="12700" bIns="12700" anchor="ctr" anchorCtr="1"/>
          <a:lstStyle/>
          <a:p>
            <a:pPr algn="ctr" eaLnBrk="0" hangingPunct="0"/>
            <a:r>
              <a:rPr lang="ru-RU" sz="2800" b="1" dirty="0">
                <a:effectLst/>
                <a:latin typeface="Times New Roman" pitchFamily="18" charset="0"/>
                <a:cs typeface="Times New Roman" pitchFamily="18" charset="0"/>
              </a:rPr>
              <a:t>Банки</a:t>
            </a:r>
          </a:p>
        </p:txBody>
      </p:sp>
      <p:sp>
        <p:nvSpPr>
          <p:cNvPr id="4" name="Rectangle 9"/>
          <p:cNvSpPr>
            <a:spLocks noChangeArrowheads="1"/>
          </p:cNvSpPr>
          <p:nvPr/>
        </p:nvSpPr>
        <p:spPr bwMode="auto">
          <a:xfrm>
            <a:off x="6072198" y="1495420"/>
            <a:ext cx="2571736" cy="1933580"/>
          </a:xfrm>
          <a:prstGeom prst="rect">
            <a:avLst/>
          </a:prstGeom>
          <a:gradFill rotWithShape="0">
            <a:gsLst>
              <a:gs pos="0">
                <a:srgbClr val="FFFFFF"/>
              </a:gs>
              <a:gs pos="100000">
                <a:srgbClr val="CC99FF"/>
              </a:gs>
            </a:gsLst>
            <a:path path="shape">
              <a:fillToRect l="50000" t="50000" r="50000" b="50000"/>
            </a:path>
          </a:gradFill>
          <a:ln w="19050">
            <a:solidFill>
              <a:schemeClr val="tx1"/>
            </a:solidFill>
            <a:miter lim="800000"/>
            <a:headEnd/>
            <a:tailEnd/>
          </a:ln>
          <a:effectLst/>
        </p:spPr>
        <p:txBody>
          <a:bodyPr lIns="12700" tIns="12700" rIns="12700" bIns="12700" anchor="ctr" anchorCtr="1"/>
          <a:lstStyle/>
          <a:p>
            <a:pPr algn="ctr" eaLnBrk="0" hangingPunct="0"/>
            <a:r>
              <a:rPr lang="ru-RU" sz="2400" b="1" dirty="0">
                <a:effectLst/>
                <a:latin typeface="Times New Roman" pitchFamily="18" charset="0"/>
                <a:cs typeface="Times New Roman" pitchFamily="18" charset="0"/>
              </a:rPr>
              <a:t>Небанковские кредитные организации</a:t>
            </a:r>
            <a:endParaRPr lang="ru-RU" sz="2400" dirty="0">
              <a:effectLst/>
              <a:latin typeface="Times New Roman" pitchFamily="18" charset="0"/>
              <a:cs typeface="Times New Roman" pitchFamily="18" charset="0"/>
            </a:endParaRPr>
          </a:p>
        </p:txBody>
      </p:sp>
      <p:pic>
        <p:nvPicPr>
          <p:cNvPr id="5" name="Picture 3" descr="C:\Users\РИМ\Desktop\i13.jpg"/>
          <p:cNvPicPr>
            <a:picLocks noChangeAspect="1" noChangeArrowheads="1"/>
          </p:cNvPicPr>
          <p:nvPr/>
        </p:nvPicPr>
        <p:blipFill>
          <a:blip r:embed="rId2" cstate="print"/>
          <a:srcRect/>
          <a:stretch>
            <a:fillRect/>
          </a:stretch>
        </p:blipFill>
        <p:spPr bwMode="auto">
          <a:xfrm>
            <a:off x="3209583" y="4429132"/>
            <a:ext cx="2724834" cy="1944216"/>
          </a:xfrm>
          <a:prstGeom prst="rect">
            <a:avLst/>
          </a:prstGeom>
          <a:noFill/>
        </p:spPr>
      </p:pic>
      <p:pic>
        <p:nvPicPr>
          <p:cNvPr id="6" name="Picture 4" descr="C:\Users\РИМ\Desktop\i11.jpg"/>
          <p:cNvPicPr>
            <a:picLocks noChangeAspect="1" noChangeArrowheads="1"/>
          </p:cNvPicPr>
          <p:nvPr/>
        </p:nvPicPr>
        <p:blipFill>
          <a:blip r:embed="rId3" cstate="print"/>
          <a:srcRect/>
          <a:stretch>
            <a:fillRect/>
          </a:stretch>
        </p:blipFill>
        <p:spPr bwMode="auto">
          <a:xfrm>
            <a:off x="3353569" y="1785926"/>
            <a:ext cx="2436862" cy="194949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200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2500"/>
                            </p:stCondLst>
                            <p:childTnLst>
                              <p:par>
                                <p:cTn id="9" presetID="9" presetClass="entr" presetSubtype="0" fill="hold" grpId="0" nodeType="afterEffect">
                                  <p:stCondLst>
                                    <p:cond delay="100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par>
                          <p:cTn id="12" fill="hold">
                            <p:stCondLst>
                              <p:cond delay="4000"/>
                            </p:stCondLst>
                            <p:childTnLst>
                              <p:par>
                                <p:cTn id="13" presetID="9" presetClass="entr" presetSubtype="0" fill="hold" grpId="0" nodeType="afterEffect">
                                  <p:stCondLst>
                                    <p:cond delay="100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3" grpId="0" animBg="1" autoUpdateAnimBg="0"/>
      <p:bldP spid="4"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Oval 4"/>
          <p:cNvSpPr>
            <a:spLocks noChangeArrowheads="1"/>
          </p:cNvSpPr>
          <p:nvPr/>
        </p:nvSpPr>
        <p:spPr bwMode="auto">
          <a:xfrm>
            <a:off x="2159558" y="642918"/>
            <a:ext cx="4824884" cy="1295400"/>
          </a:xfrm>
          <a:prstGeom prst="ellipse">
            <a:avLst/>
          </a:prstGeom>
          <a:solidFill>
            <a:srgbClr val="FFFF99"/>
          </a:solidFill>
          <a:ln w="28575">
            <a:solidFill>
              <a:srgbClr val="800000"/>
            </a:solidFill>
            <a:round/>
            <a:headEnd/>
            <a:tailEnd/>
          </a:ln>
          <a:effectLst/>
        </p:spPr>
        <p:txBody>
          <a:bodyPr wrap="none" anchor="ctr"/>
          <a:lstStyle/>
          <a:p>
            <a:pPr algn="ctr"/>
            <a:r>
              <a:rPr lang="ru-RU" sz="2000" b="1" dirty="0" smtClean="0">
                <a:latin typeface="Times New Roman" pitchFamily="18" charset="0"/>
                <a:cs typeface="Times New Roman" pitchFamily="18" charset="0"/>
              </a:rPr>
              <a:t>ОПЕРАЦИИ</a:t>
            </a:r>
          </a:p>
          <a:p>
            <a:pPr algn="ctr"/>
            <a:r>
              <a:rPr lang="ru-RU" sz="2000" b="1" dirty="0" smtClean="0">
                <a:latin typeface="Times New Roman" pitchFamily="18" charset="0"/>
                <a:cs typeface="Times New Roman" pitchFamily="18" charset="0"/>
              </a:rPr>
              <a:t>КОММЕРЧЕСКОГО </a:t>
            </a:r>
            <a:r>
              <a:rPr lang="ru-RU" sz="2000" b="1" dirty="0">
                <a:latin typeface="Times New Roman" pitchFamily="18" charset="0"/>
                <a:cs typeface="Times New Roman" pitchFamily="18" charset="0"/>
              </a:rPr>
              <a:t>БАНКА</a:t>
            </a:r>
          </a:p>
        </p:txBody>
      </p:sp>
      <p:sp>
        <p:nvSpPr>
          <p:cNvPr id="30725" name="AutoShape 5"/>
          <p:cNvSpPr>
            <a:spLocks noChangeArrowheads="1"/>
          </p:cNvSpPr>
          <p:nvPr/>
        </p:nvSpPr>
        <p:spPr bwMode="auto">
          <a:xfrm>
            <a:off x="1116013" y="2349500"/>
            <a:ext cx="3240087" cy="1800225"/>
          </a:xfrm>
          <a:prstGeom prst="roundRect">
            <a:avLst>
              <a:gd name="adj" fmla="val 16667"/>
            </a:avLst>
          </a:prstGeom>
          <a:solidFill>
            <a:srgbClr val="FFFF99"/>
          </a:solidFill>
          <a:ln w="28575">
            <a:solidFill>
              <a:srgbClr val="800000"/>
            </a:solidFill>
            <a:round/>
            <a:headEnd/>
            <a:tailEnd/>
          </a:ln>
          <a:effectLst/>
        </p:spPr>
        <p:txBody>
          <a:bodyPr wrap="none" anchor="ctr"/>
          <a:lstStyle/>
          <a:p>
            <a:endParaRPr lang="ru-RU" sz="2400" b="1" u="sng" dirty="0">
              <a:latin typeface="Verdana" pitchFamily="34" charset="0"/>
            </a:endParaRPr>
          </a:p>
          <a:p>
            <a:endParaRPr lang="ru-RU" sz="2400" b="1" u="sng" dirty="0">
              <a:latin typeface="Verdana" pitchFamily="34" charset="0"/>
            </a:endParaRPr>
          </a:p>
          <a:p>
            <a:r>
              <a:rPr lang="ru-RU" sz="2400" b="1" u="sng" dirty="0">
                <a:latin typeface="Times New Roman" pitchFamily="18" charset="0"/>
                <a:cs typeface="Times New Roman" pitchFamily="18" charset="0"/>
              </a:rPr>
              <a:t>пассивные</a:t>
            </a:r>
          </a:p>
          <a:p>
            <a:endParaRPr lang="ru-RU" sz="2000" b="1" dirty="0">
              <a:latin typeface="Times New Roman" pitchFamily="18" charset="0"/>
              <a:cs typeface="Times New Roman" pitchFamily="18" charset="0"/>
            </a:endParaRPr>
          </a:p>
          <a:p>
            <a:r>
              <a:rPr lang="ru-RU" sz="2000" b="1" dirty="0">
                <a:latin typeface="Times New Roman" pitchFamily="18" charset="0"/>
                <a:cs typeface="Times New Roman" pitchFamily="18" charset="0"/>
              </a:rPr>
              <a:t>направлены на </a:t>
            </a:r>
          </a:p>
          <a:p>
            <a:r>
              <a:rPr lang="ru-RU" sz="2000" b="1" dirty="0">
                <a:latin typeface="Times New Roman" pitchFamily="18" charset="0"/>
                <a:cs typeface="Times New Roman" pitchFamily="18" charset="0"/>
              </a:rPr>
              <a:t>мобилизацию </a:t>
            </a:r>
          </a:p>
          <a:p>
            <a:r>
              <a:rPr lang="ru-RU" sz="2000" b="1" dirty="0">
                <a:latin typeface="Times New Roman" pitchFamily="18" charset="0"/>
                <a:cs typeface="Times New Roman" pitchFamily="18" charset="0"/>
              </a:rPr>
              <a:t>денег </a:t>
            </a:r>
          </a:p>
          <a:p>
            <a:endParaRPr lang="ru-RU" sz="2000" b="1" dirty="0">
              <a:solidFill>
                <a:srgbClr val="990000"/>
              </a:solidFill>
              <a:latin typeface="Verdana" pitchFamily="34" charset="0"/>
            </a:endParaRPr>
          </a:p>
          <a:p>
            <a:endParaRPr lang="ru-RU" sz="2400" b="1" u="sng" dirty="0">
              <a:latin typeface="Verdana" pitchFamily="34" charset="0"/>
            </a:endParaRPr>
          </a:p>
        </p:txBody>
      </p:sp>
      <p:sp>
        <p:nvSpPr>
          <p:cNvPr id="30726" name="AutoShape 6"/>
          <p:cNvSpPr>
            <a:spLocks noChangeArrowheads="1"/>
          </p:cNvSpPr>
          <p:nvPr/>
        </p:nvSpPr>
        <p:spPr bwMode="auto">
          <a:xfrm>
            <a:off x="5003800" y="2276475"/>
            <a:ext cx="2952750" cy="2016125"/>
          </a:xfrm>
          <a:prstGeom prst="roundRect">
            <a:avLst>
              <a:gd name="adj" fmla="val 16667"/>
            </a:avLst>
          </a:prstGeom>
          <a:solidFill>
            <a:srgbClr val="FFFF99"/>
          </a:solidFill>
          <a:ln w="28575">
            <a:solidFill>
              <a:srgbClr val="800000"/>
            </a:solidFill>
            <a:round/>
            <a:headEnd/>
            <a:tailEnd/>
          </a:ln>
          <a:effectLst/>
        </p:spPr>
        <p:txBody>
          <a:bodyPr wrap="none" anchor="ctr"/>
          <a:lstStyle/>
          <a:p>
            <a:r>
              <a:rPr lang="ru-RU" sz="2400" b="1" u="sng" dirty="0">
                <a:latin typeface="Times New Roman" pitchFamily="18" charset="0"/>
                <a:cs typeface="Times New Roman" pitchFamily="18" charset="0"/>
              </a:rPr>
              <a:t>активные</a:t>
            </a:r>
          </a:p>
          <a:p>
            <a:endParaRPr lang="ru-RU" sz="2000" b="1" dirty="0">
              <a:latin typeface="Times New Roman" pitchFamily="18" charset="0"/>
              <a:cs typeface="Times New Roman" pitchFamily="18" charset="0"/>
            </a:endParaRPr>
          </a:p>
          <a:p>
            <a:r>
              <a:rPr lang="ru-RU" sz="2000" b="1" dirty="0">
                <a:latin typeface="Times New Roman" pitchFamily="18" charset="0"/>
                <a:cs typeface="Times New Roman" pitchFamily="18" charset="0"/>
              </a:rPr>
              <a:t>направлены на то,</a:t>
            </a:r>
          </a:p>
          <a:p>
            <a:r>
              <a:rPr lang="ru-RU" sz="2000" b="1" dirty="0">
                <a:latin typeface="Times New Roman" pitchFamily="18" charset="0"/>
                <a:cs typeface="Times New Roman" pitchFamily="18" charset="0"/>
              </a:rPr>
              <a:t> чтобы заставить </a:t>
            </a:r>
          </a:p>
          <a:p>
            <a:r>
              <a:rPr lang="ru-RU" sz="2000" b="1" dirty="0">
                <a:latin typeface="Times New Roman" pitchFamily="18" charset="0"/>
                <a:cs typeface="Times New Roman" pitchFamily="18" charset="0"/>
              </a:rPr>
              <a:t>деньги работать</a:t>
            </a:r>
          </a:p>
        </p:txBody>
      </p:sp>
      <p:sp>
        <p:nvSpPr>
          <p:cNvPr id="30734" name="Rectangle 14"/>
          <p:cNvSpPr>
            <a:spLocks noChangeArrowheads="1"/>
          </p:cNvSpPr>
          <p:nvPr/>
        </p:nvSpPr>
        <p:spPr bwMode="auto">
          <a:xfrm>
            <a:off x="4788024" y="4797152"/>
            <a:ext cx="3816350" cy="1512888"/>
          </a:xfrm>
          <a:prstGeom prst="rect">
            <a:avLst/>
          </a:prstGeom>
          <a:solidFill>
            <a:srgbClr val="FFFF99"/>
          </a:solidFill>
          <a:ln w="28575">
            <a:solidFill>
              <a:srgbClr val="800000"/>
            </a:solidFill>
            <a:miter lim="800000"/>
            <a:headEnd/>
            <a:tailEnd/>
          </a:ln>
          <a:effectLst/>
        </p:spPr>
        <p:txBody>
          <a:bodyPr wrap="none" anchor="ctr"/>
          <a:lstStyle/>
          <a:p>
            <a:pPr algn="l"/>
            <a:endParaRPr lang="ru-RU" dirty="0">
              <a:latin typeface="Times New Roman" pitchFamily="18" charset="0"/>
              <a:cs typeface="Times New Roman" pitchFamily="18" charset="0"/>
            </a:endParaRPr>
          </a:p>
          <a:p>
            <a:pPr algn="l">
              <a:buFont typeface="Wingdings" pitchFamily="2" charset="2"/>
              <a:buChar char="Ø"/>
            </a:pPr>
            <a:r>
              <a:rPr lang="ru-RU" dirty="0">
                <a:latin typeface="Times New Roman" pitchFamily="18" charset="0"/>
                <a:cs typeface="Times New Roman" pitchFamily="18" charset="0"/>
              </a:rPr>
              <a:t> </a:t>
            </a:r>
            <a:r>
              <a:rPr lang="ru-RU" sz="2000" b="1" dirty="0">
                <a:latin typeface="Times New Roman" pitchFamily="18" charset="0"/>
                <a:cs typeface="Times New Roman" pitchFamily="18" charset="0"/>
              </a:rPr>
              <a:t>банковские ссуды;</a:t>
            </a:r>
          </a:p>
          <a:p>
            <a:pPr algn="l">
              <a:buFont typeface="Wingdings" pitchFamily="2" charset="2"/>
              <a:buChar char="Ø"/>
            </a:pPr>
            <a:r>
              <a:rPr lang="ru-RU" sz="2000" b="1" dirty="0">
                <a:latin typeface="Times New Roman" pitchFamily="18" charset="0"/>
                <a:cs typeface="Times New Roman" pitchFamily="18" charset="0"/>
              </a:rPr>
              <a:t> покупка ценных бумаг;</a:t>
            </a:r>
          </a:p>
          <a:p>
            <a:pPr algn="l">
              <a:buFont typeface="Wingdings" pitchFamily="2" charset="2"/>
              <a:buChar char="Ø"/>
            </a:pPr>
            <a:r>
              <a:rPr lang="ru-RU" sz="2000" b="1" dirty="0">
                <a:latin typeface="Times New Roman" pitchFamily="18" charset="0"/>
                <a:cs typeface="Times New Roman" pitchFamily="18" charset="0"/>
              </a:rPr>
              <a:t> резервы.</a:t>
            </a:r>
          </a:p>
          <a:p>
            <a:pPr algn="l">
              <a:buFont typeface="Wingdings" pitchFamily="2" charset="2"/>
              <a:buChar char="Ø"/>
            </a:pPr>
            <a:endParaRPr lang="ru-RU" sz="2000" b="1" dirty="0">
              <a:solidFill>
                <a:srgbClr val="990000"/>
              </a:solidFill>
              <a:latin typeface="Verdana" pitchFamily="34" charset="0"/>
            </a:endParaRPr>
          </a:p>
        </p:txBody>
      </p:sp>
      <p:sp>
        <p:nvSpPr>
          <p:cNvPr id="30735" name="Rectangle 15"/>
          <p:cNvSpPr>
            <a:spLocks noChangeArrowheads="1"/>
          </p:cNvSpPr>
          <p:nvPr/>
        </p:nvSpPr>
        <p:spPr bwMode="auto">
          <a:xfrm>
            <a:off x="755650" y="4868863"/>
            <a:ext cx="3708400" cy="1008062"/>
          </a:xfrm>
          <a:prstGeom prst="rect">
            <a:avLst/>
          </a:prstGeom>
          <a:solidFill>
            <a:srgbClr val="FFFF99"/>
          </a:solidFill>
          <a:ln w="28575">
            <a:solidFill>
              <a:srgbClr val="800000"/>
            </a:solidFill>
            <a:miter lim="800000"/>
            <a:headEnd/>
            <a:tailEnd/>
          </a:ln>
          <a:effectLst/>
        </p:spPr>
        <p:txBody>
          <a:bodyPr wrap="none" anchor="ctr"/>
          <a:lstStyle/>
          <a:p>
            <a:pPr algn="l">
              <a:buFont typeface="Wingdings" pitchFamily="2" charset="2"/>
              <a:buChar char="Ø"/>
            </a:pPr>
            <a:r>
              <a:rPr lang="ru-RU" dirty="0">
                <a:latin typeface="Verdana" pitchFamily="34" charset="0"/>
              </a:rPr>
              <a:t> </a:t>
            </a:r>
            <a:r>
              <a:rPr lang="ru-RU" sz="2000" b="1" dirty="0">
                <a:latin typeface="Times New Roman" pitchFamily="18" charset="0"/>
                <a:cs typeface="Times New Roman" pitchFamily="18" charset="0"/>
              </a:rPr>
              <a:t>собственный капитал;</a:t>
            </a:r>
          </a:p>
          <a:p>
            <a:pPr algn="l">
              <a:buFont typeface="Wingdings" pitchFamily="2" charset="2"/>
              <a:buChar char="Ø"/>
            </a:pPr>
            <a:r>
              <a:rPr lang="ru-RU" sz="2000" b="1" dirty="0">
                <a:latin typeface="Times New Roman" pitchFamily="18" charset="0"/>
                <a:cs typeface="Times New Roman" pitchFamily="18" charset="0"/>
              </a:rPr>
              <a:t> вклады.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 calcmode="lin" valueType="num">
                                      <p:cBhvr additive="base">
                                        <p:cTn id="7" dur="500" fill="hold"/>
                                        <p:tgtEl>
                                          <p:spTgt spid="30724"/>
                                        </p:tgtEl>
                                        <p:attrNameLst>
                                          <p:attrName>ppt_x</p:attrName>
                                        </p:attrNameLst>
                                      </p:cBhvr>
                                      <p:tavLst>
                                        <p:tav tm="0">
                                          <p:val>
                                            <p:strVal val="#ppt_x"/>
                                          </p:val>
                                        </p:tav>
                                        <p:tav tm="100000">
                                          <p:val>
                                            <p:strVal val="#ppt_x"/>
                                          </p:val>
                                        </p:tav>
                                      </p:tavLst>
                                    </p:anim>
                                    <p:anim calcmode="lin" valueType="num">
                                      <p:cBhvr additive="base">
                                        <p:cTn id="8" dur="500" fill="hold"/>
                                        <p:tgtEl>
                                          <p:spTgt spid="3072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25"/>
                                        </p:tgtEl>
                                        <p:attrNameLst>
                                          <p:attrName>style.visibility</p:attrName>
                                        </p:attrNameLst>
                                      </p:cBhvr>
                                      <p:to>
                                        <p:strVal val="visible"/>
                                      </p:to>
                                    </p:set>
                                    <p:anim calcmode="lin" valueType="num">
                                      <p:cBhvr additive="base">
                                        <p:cTn id="11" dur="500" fill="hold"/>
                                        <p:tgtEl>
                                          <p:spTgt spid="30725"/>
                                        </p:tgtEl>
                                        <p:attrNameLst>
                                          <p:attrName>ppt_x</p:attrName>
                                        </p:attrNameLst>
                                      </p:cBhvr>
                                      <p:tavLst>
                                        <p:tav tm="0">
                                          <p:val>
                                            <p:strVal val="#ppt_x"/>
                                          </p:val>
                                        </p:tav>
                                        <p:tav tm="100000">
                                          <p:val>
                                            <p:strVal val="#ppt_x"/>
                                          </p:val>
                                        </p:tav>
                                      </p:tavLst>
                                    </p:anim>
                                    <p:anim calcmode="lin" valueType="num">
                                      <p:cBhvr additive="base">
                                        <p:cTn id="12" dur="500" fill="hold"/>
                                        <p:tgtEl>
                                          <p:spTgt spid="307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26"/>
                                        </p:tgtEl>
                                        <p:attrNameLst>
                                          <p:attrName>style.visibility</p:attrName>
                                        </p:attrNameLst>
                                      </p:cBhvr>
                                      <p:to>
                                        <p:strVal val="visible"/>
                                      </p:to>
                                    </p:set>
                                    <p:anim calcmode="lin" valueType="num">
                                      <p:cBhvr additive="base">
                                        <p:cTn id="15" dur="500" fill="hold"/>
                                        <p:tgtEl>
                                          <p:spTgt spid="30726"/>
                                        </p:tgtEl>
                                        <p:attrNameLst>
                                          <p:attrName>ppt_x</p:attrName>
                                        </p:attrNameLst>
                                      </p:cBhvr>
                                      <p:tavLst>
                                        <p:tav tm="0">
                                          <p:val>
                                            <p:strVal val="#ppt_x"/>
                                          </p:val>
                                        </p:tav>
                                        <p:tav tm="100000">
                                          <p:val>
                                            <p:strVal val="#ppt_x"/>
                                          </p:val>
                                        </p:tav>
                                      </p:tavLst>
                                    </p:anim>
                                    <p:anim calcmode="lin" valueType="num">
                                      <p:cBhvr additive="base">
                                        <p:cTn id="16" dur="500" fill="hold"/>
                                        <p:tgtEl>
                                          <p:spTgt spid="3072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35"/>
                                        </p:tgtEl>
                                        <p:attrNameLst>
                                          <p:attrName>style.visibility</p:attrName>
                                        </p:attrNameLst>
                                      </p:cBhvr>
                                      <p:to>
                                        <p:strVal val="visible"/>
                                      </p:to>
                                    </p:set>
                                    <p:anim calcmode="lin" valueType="num">
                                      <p:cBhvr additive="base">
                                        <p:cTn id="19" dur="500" fill="hold"/>
                                        <p:tgtEl>
                                          <p:spTgt spid="30735"/>
                                        </p:tgtEl>
                                        <p:attrNameLst>
                                          <p:attrName>ppt_x</p:attrName>
                                        </p:attrNameLst>
                                      </p:cBhvr>
                                      <p:tavLst>
                                        <p:tav tm="0">
                                          <p:val>
                                            <p:strVal val="#ppt_x"/>
                                          </p:val>
                                        </p:tav>
                                        <p:tav tm="100000">
                                          <p:val>
                                            <p:strVal val="#ppt_x"/>
                                          </p:val>
                                        </p:tav>
                                      </p:tavLst>
                                    </p:anim>
                                    <p:anim calcmode="lin" valueType="num">
                                      <p:cBhvr additive="base">
                                        <p:cTn id="20" dur="500" fill="hold"/>
                                        <p:tgtEl>
                                          <p:spTgt spid="3073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0734"/>
                                        </p:tgtEl>
                                        <p:attrNameLst>
                                          <p:attrName>style.visibility</p:attrName>
                                        </p:attrNameLst>
                                      </p:cBhvr>
                                      <p:to>
                                        <p:strVal val="visible"/>
                                      </p:to>
                                    </p:set>
                                    <p:anim calcmode="lin" valueType="num">
                                      <p:cBhvr additive="base">
                                        <p:cTn id="23" dur="500" fill="hold"/>
                                        <p:tgtEl>
                                          <p:spTgt spid="30734"/>
                                        </p:tgtEl>
                                        <p:attrNameLst>
                                          <p:attrName>ppt_x</p:attrName>
                                        </p:attrNameLst>
                                      </p:cBhvr>
                                      <p:tavLst>
                                        <p:tav tm="0">
                                          <p:val>
                                            <p:strVal val="#ppt_x"/>
                                          </p:val>
                                        </p:tav>
                                        <p:tav tm="100000">
                                          <p:val>
                                            <p:strVal val="#ppt_x"/>
                                          </p:val>
                                        </p:tav>
                                      </p:tavLst>
                                    </p:anim>
                                    <p:anim calcmode="lin" valueType="num">
                                      <p:cBhvr additive="base">
                                        <p:cTn id="24" dur="500" fill="hold"/>
                                        <p:tgtEl>
                                          <p:spTgt spid="307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P spid="30725" grpId="0" animBg="1"/>
      <p:bldP spid="30726" grpId="0" animBg="1"/>
      <p:bldP spid="30734" grpId="0" animBg="1"/>
      <p:bldP spid="3073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7200" y="1000108"/>
            <a:ext cx="8229600" cy="762000"/>
          </a:xfrm>
        </p:spPr>
        <p:txBody>
          <a:bodyPr/>
          <a:lstStyle/>
          <a:p>
            <a:pPr algn="ctr">
              <a:buNone/>
            </a:pPr>
            <a:r>
              <a:rPr lang="ru-RU" sz="2000" dirty="0" smtClean="0">
                <a:latin typeface="Times New Roman" pitchFamily="18" charset="0"/>
                <a:cs typeface="Times New Roman" pitchFamily="18" charset="0"/>
              </a:rPr>
              <a:t> Термин</a:t>
            </a:r>
            <a:r>
              <a:rPr lang="ru-RU" sz="2000" b="1"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“кредит” происходит от латинского “</a:t>
            </a:r>
            <a:r>
              <a:rPr lang="ru-RU" sz="2000" dirty="0" err="1">
                <a:latin typeface="Times New Roman" pitchFamily="18" charset="0"/>
                <a:cs typeface="Times New Roman" pitchFamily="18" charset="0"/>
              </a:rPr>
              <a:t>creditum</a:t>
            </a:r>
            <a:r>
              <a:rPr lang="ru-RU" sz="2000" dirty="0">
                <a:latin typeface="Times New Roman" pitchFamily="18" charset="0"/>
                <a:cs typeface="Times New Roman" pitchFamily="18" charset="0"/>
              </a:rPr>
              <a:t>” - ссуда, долг </a:t>
            </a:r>
          </a:p>
        </p:txBody>
      </p:sp>
      <p:sp>
        <p:nvSpPr>
          <p:cNvPr id="12295" name="Text Box 7"/>
          <p:cNvSpPr txBox="1">
            <a:spLocks noChangeArrowheads="1"/>
          </p:cNvSpPr>
          <p:nvPr/>
        </p:nvSpPr>
        <p:spPr bwMode="auto">
          <a:xfrm>
            <a:off x="2572670" y="1785926"/>
            <a:ext cx="3998659" cy="400110"/>
          </a:xfrm>
          <a:prstGeom prst="rect">
            <a:avLst/>
          </a:prstGeom>
          <a:noFill/>
          <a:ln w="9525">
            <a:noFill/>
            <a:miter lim="800000"/>
            <a:headEnd/>
            <a:tailEnd/>
          </a:ln>
          <a:effectLst/>
        </p:spPr>
        <p:txBody>
          <a:bodyPr wrap="none">
            <a:spAutoFit/>
          </a:bodyPr>
          <a:lstStyle/>
          <a:p>
            <a:pPr algn="ctr">
              <a:spcBef>
                <a:spcPct val="20000"/>
              </a:spcBef>
            </a:pPr>
            <a:r>
              <a:rPr lang="en-US" sz="2000" dirty="0" smtClean="0">
                <a:latin typeface="Arial Black" pitchFamily="34" charset="0"/>
              </a:rPr>
              <a:t> </a:t>
            </a:r>
            <a:r>
              <a:rPr lang="ru-RU" sz="2000" dirty="0">
                <a:latin typeface="Times New Roman" pitchFamily="18" charset="0"/>
                <a:cs typeface="Times New Roman" pitchFamily="18" charset="0"/>
              </a:rPr>
              <a:t>Кредит имеет денежную природу </a:t>
            </a:r>
            <a:endParaRPr lang="ru-RU" dirty="0">
              <a:latin typeface="Times New Roman" pitchFamily="18" charset="0"/>
              <a:cs typeface="Times New Roman" pitchFamily="18" charset="0"/>
            </a:endParaRPr>
          </a:p>
        </p:txBody>
      </p:sp>
      <p:sp>
        <p:nvSpPr>
          <p:cNvPr id="12296" name="Text Box 8"/>
          <p:cNvSpPr txBox="1">
            <a:spLocks noChangeArrowheads="1"/>
          </p:cNvSpPr>
          <p:nvPr/>
        </p:nvSpPr>
        <p:spPr bwMode="auto">
          <a:xfrm>
            <a:off x="534987" y="2474892"/>
            <a:ext cx="8074025" cy="1908215"/>
          </a:xfrm>
          <a:prstGeom prst="rect">
            <a:avLst/>
          </a:prstGeom>
          <a:noFill/>
          <a:ln w="9525">
            <a:noFill/>
            <a:miter lim="800000"/>
            <a:headEnd/>
            <a:tailEnd/>
          </a:ln>
          <a:effectLst/>
        </p:spPr>
        <p:txBody>
          <a:bodyPr>
            <a:spAutoFit/>
          </a:bodyPr>
          <a:lstStyle/>
          <a:p>
            <a:pPr algn="ctr">
              <a:spcBef>
                <a:spcPct val="20000"/>
              </a:spcBef>
            </a:pPr>
            <a:r>
              <a:rPr lang="ru-RU" sz="2000" dirty="0" smtClean="0">
                <a:latin typeface="Times New Roman" pitchFamily="18" charset="0"/>
                <a:cs typeface="Times New Roman" pitchFamily="18" charset="0"/>
              </a:rPr>
              <a:t>Банк как посредник аккумулирует временно свободные средства, формируя ссудный капитал, и предоставляет его во временное распоряжение тем лицам, которые испытывают потребность в привлечении дополнительных финансовых ресурсов на определенных условиях. </a:t>
            </a:r>
            <a:endParaRPr lang="ru-RU" sz="2000" dirty="0">
              <a:latin typeface="Times New Roman" pitchFamily="18" charset="0"/>
              <a:cs typeface="Times New Roman" pitchFamily="18" charset="0"/>
            </a:endParaRPr>
          </a:p>
          <a:p>
            <a:endParaRPr lang="ru-RU" dirty="0"/>
          </a:p>
        </p:txBody>
      </p:sp>
      <p:sp>
        <p:nvSpPr>
          <p:cNvPr id="12297" name="Text Box 9"/>
          <p:cNvSpPr txBox="1">
            <a:spLocks noChangeArrowheads="1"/>
          </p:cNvSpPr>
          <p:nvPr/>
        </p:nvSpPr>
        <p:spPr bwMode="auto">
          <a:xfrm>
            <a:off x="1996743" y="4357694"/>
            <a:ext cx="5150513" cy="400110"/>
          </a:xfrm>
          <a:prstGeom prst="rect">
            <a:avLst/>
          </a:prstGeom>
          <a:noFill/>
          <a:ln w="9525">
            <a:noFill/>
            <a:miter lim="800000"/>
            <a:headEnd/>
            <a:tailEnd/>
          </a:ln>
          <a:effectLst/>
        </p:spPr>
        <p:txBody>
          <a:bodyPr wrap="none">
            <a:spAutoFit/>
          </a:bodyPr>
          <a:lstStyle/>
          <a:p>
            <a:pPr algn="ctr">
              <a:spcBef>
                <a:spcPct val="20000"/>
              </a:spcBef>
            </a:pPr>
            <a:r>
              <a:rPr lang="ru-RU" sz="2000" dirty="0" smtClean="0">
                <a:latin typeface="Times New Roman" pitchFamily="18" charset="0"/>
                <a:cs typeface="Times New Roman" pitchFamily="18" charset="0"/>
              </a:rPr>
              <a:t>Кредит </a:t>
            </a:r>
            <a:r>
              <a:rPr lang="ru-RU" sz="2000" dirty="0">
                <a:latin typeface="Times New Roman" pitchFamily="18" charset="0"/>
                <a:cs typeface="Times New Roman" pitchFamily="18" charset="0"/>
              </a:rPr>
              <a:t>- форма движения ссудного капитала </a:t>
            </a:r>
            <a:endParaRPr lang="ru-RU" dirty="0">
              <a:latin typeface="Times New Roman" pitchFamily="18" charset="0"/>
              <a:cs typeface="Times New Roman" pitchFamily="18" charset="0"/>
            </a:endParaRPr>
          </a:p>
        </p:txBody>
      </p:sp>
      <p:sp>
        <p:nvSpPr>
          <p:cNvPr id="12298" name="WordArt 10"/>
          <p:cNvSpPr>
            <a:spLocks noChangeArrowheads="1" noChangeShapeType="1" noTextEdit="1"/>
          </p:cNvSpPr>
          <p:nvPr/>
        </p:nvSpPr>
        <p:spPr bwMode="auto">
          <a:xfrm>
            <a:off x="2362200" y="457200"/>
            <a:ext cx="4419600" cy="457200"/>
          </a:xfrm>
          <a:prstGeom prst="rect">
            <a:avLst/>
          </a:prstGeom>
        </p:spPr>
        <p:txBody>
          <a:bodyPr wrap="none" fromWordArt="1">
            <a:prstTxWarp prst="textPlain">
              <a:avLst>
                <a:gd name="adj" fmla="val 50000"/>
              </a:avLst>
            </a:prstTxWarp>
          </a:bodyPr>
          <a:lstStyle/>
          <a:p>
            <a:pPr algn="ctr"/>
            <a:r>
              <a:rPr lang="ru-RU" sz="3600" b="1" kern="10" spc="720" dirty="0" smtClean="0">
                <a:ln w="9525">
                  <a:noFill/>
                  <a:round/>
                  <a:headEnd/>
                  <a:tailEnd/>
                </a:ln>
                <a:solidFill>
                  <a:srgbClr val="002060"/>
                </a:solidFill>
                <a:latin typeface="Times New Roman" pitchFamily="18" charset="0"/>
                <a:cs typeface="Times New Roman" pitchFamily="18" charset="0"/>
              </a:rPr>
              <a:t>Сущность </a:t>
            </a:r>
            <a:r>
              <a:rPr lang="ru-RU" sz="3600" b="1" kern="10" spc="720" dirty="0">
                <a:ln w="9525">
                  <a:noFill/>
                  <a:round/>
                  <a:headEnd/>
                  <a:tailEnd/>
                </a:ln>
                <a:solidFill>
                  <a:srgbClr val="002060"/>
                </a:solidFill>
                <a:latin typeface="Times New Roman" pitchFamily="18" charset="0"/>
                <a:cs typeface="Times New Roman" pitchFamily="18" charset="0"/>
              </a:rPr>
              <a:t>кредита</a:t>
            </a:r>
          </a:p>
        </p:txBody>
      </p:sp>
      <p:pic>
        <p:nvPicPr>
          <p:cNvPr id="46082" name="Picture 2" descr="C:\Users\РИМ\Desktop\17.jpg"/>
          <p:cNvPicPr>
            <a:picLocks noChangeAspect="1" noChangeArrowheads="1"/>
          </p:cNvPicPr>
          <p:nvPr/>
        </p:nvPicPr>
        <p:blipFill>
          <a:blip r:embed="rId3" cstate="print"/>
          <a:srcRect/>
          <a:stretch>
            <a:fillRect/>
          </a:stretch>
        </p:blipFill>
        <p:spPr bwMode="auto">
          <a:xfrm>
            <a:off x="2890003" y="4929198"/>
            <a:ext cx="3363994" cy="1656183"/>
          </a:xfrm>
          <a:prstGeom prst="rect">
            <a:avLst/>
          </a:prstGeom>
          <a:noFill/>
        </p:spPr>
      </p:pic>
      <p:pic>
        <p:nvPicPr>
          <p:cNvPr id="46083" name="Picture 3" descr="C:\Users\РИМ\Desktop\i19.jpg"/>
          <p:cNvPicPr>
            <a:picLocks noChangeAspect="1" noChangeArrowheads="1"/>
          </p:cNvPicPr>
          <p:nvPr/>
        </p:nvPicPr>
        <p:blipFill>
          <a:blip r:embed="rId4" cstate="print"/>
          <a:srcRect/>
          <a:stretch>
            <a:fillRect/>
          </a:stretch>
        </p:blipFill>
        <p:spPr bwMode="auto">
          <a:xfrm>
            <a:off x="7563397" y="0"/>
            <a:ext cx="1580603" cy="916724"/>
          </a:xfrm>
          <a:prstGeom prst="rect">
            <a:avLst/>
          </a:prstGeom>
          <a:noFill/>
        </p:spPr>
      </p:pic>
      <p:pic>
        <p:nvPicPr>
          <p:cNvPr id="9" name="Picture 3" descr="C:\Users\РИМ\Desktop\i19.jpg"/>
          <p:cNvPicPr>
            <a:picLocks noChangeAspect="1" noChangeArrowheads="1"/>
          </p:cNvPicPr>
          <p:nvPr/>
        </p:nvPicPr>
        <p:blipFill>
          <a:blip r:embed="rId4" cstate="print"/>
          <a:srcRect/>
          <a:stretch>
            <a:fillRect/>
          </a:stretch>
        </p:blipFill>
        <p:spPr bwMode="auto">
          <a:xfrm>
            <a:off x="0" y="5941276"/>
            <a:ext cx="1580603" cy="916724"/>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2298"/>
                                        </p:tgtEl>
                                        <p:attrNameLst>
                                          <p:attrName>style.visibility</p:attrName>
                                        </p:attrNameLst>
                                      </p:cBhvr>
                                      <p:to>
                                        <p:strVal val="visible"/>
                                      </p:to>
                                    </p:set>
                                    <p:animEffect transition="in" filter="barn(outVertical)">
                                      <p:cBhvr>
                                        <p:cTn id="7" dur="500"/>
                                        <p:tgtEl>
                                          <p:spTgt spid="12298"/>
                                        </p:tgtEl>
                                      </p:cBhvr>
                                    </p:animEffect>
                                  </p:childTnLst>
                                </p:cTn>
                              </p:par>
                            </p:childTnLst>
                          </p:cTn>
                        </p:par>
                        <p:par>
                          <p:cTn id="8" fill="hold">
                            <p:stCondLst>
                              <p:cond delay="500"/>
                            </p:stCondLst>
                            <p:childTnLst>
                              <p:par>
                                <p:cTn id="9" presetID="22" presetClass="entr" presetSubtype="8" fill="hold" grpId="0" nodeType="afterEffect">
                                  <p:stCondLst>
                                    <p:cond delay="1000"/>
                                  </p:stCondLst>
                                  <p:childTnLst>
                                    <p:set>
                                      <p:cBhvr>
                                        <p:cTn id="10" dur="1" fill="hold">
                                          <p:stCondLst>
                                            <p:cond delay="0"/>
                                          </p:stCondLst>
                                        </p:cTn>
                                        <p:tgtEl>
                                          <p:spTgt spid="12291">
                                            <p:txEl>
                                              <p:pRg st="0" end="0"/>
                                            </p:txEl>
                                          </p:spTgt>
                                        </p:tgtEl>
                                        <p:attrNameLst>
                                          <p:attrName>style.visibility</p:attrName>
                                        </p:attrNameLst>
                                      </p:cBhvr>
                                      <p:to>
                                        <p:strVal val="visible"/>
                                      </p:to>
                                    </p:set>
                                    <p:animEffect transition="in" filter="wipe(left)">
                                      <p:cBhvr>
                                        <p:cTn id="11" dur="500"/>
                                        <p:tgtEl>
                                          <p:spTgt spid="12291">
                                            <p:txEl>
                                              <p:pRg st="0" end="0"/>
                                            </p:txEl>
                                          </p:spTgt>
                                        </p:tgtEl>
                                      </p:cBhvr>
                                    </p:animEffect>
                                  </p:childTnLst>
                                </p:cTn>
                              </p:par>
                            </p:childTnLst>
                          </p:cTn>
                        </p:par>
                        <p:par>
                          <p:cTn id="12" fill="hold">
                            <p:stCondLst>
                              <p:cond delay="2000"/>
                            </p:stCondLst>
                            <p:childTnLst>
                              <p:par>
                                <p:cTn id="13" presetID="22" presetClass="entr" presetSubtype="8" fill="hold" grpId="0" nodeType="afterEffect">
                                  <p:stCondLst>
                                    <p:cond delay="2000"/>
                                  </p:stCondLst>
                                  <p:childTnLst>
                                    <p:set>
                                      <p:cBhvr>
                                        <p:cTn id="14" dur="1" fill="hold">
                                          <p:stCondLst>
                                            <p:cond delay="0"/>
                                          </p:stCondLst>
                                        </p:cTn>
                                        <p:tgtEl>
                                          <p:spTgt spid="12295"/>
                                        </p:tgtEl>
                                        <p:attrNameLst>
                                          <p:attrName>style.visibility</p:attrName>
                                        </p:attrNameLst>
                                      </p:cBhvr>
                                      <p:to>
                                        <p:strVal val="visible"/>
                                      </p:to>
                                    </p:set>
                                    <p:animEffect transition="in" filter="wipe(left)">
                                      <p:cBhvr>
                                        <p:cTn id="15" dur="500"/>
                                        <p:tgtEl>
                                          <p:spTgt spid="12295"/>
                                        </p:tgtEl>
                                      </p:cBhvr>
                                    </p:animEffect>
                                  </p:childTnLst>
                                </p:cTn>
                              </p:par>
                            </p:childTnLst>
                          </p:cTn>
                        </p:par>
                        <p:par>
                          <p:cTn id="16" fill="hold">
                            <p:stCondLst>
                              <p:cond delay="4500"/>
                            </p:stCondLst>
                            <p:childTnLst>
                              <p:par>
                                <p:cTn id="17" presetID="22" presetClass="entr" presetSubtype="8" fill="hold" grpId="0" nodeType="afterEffect">
                                  <p:stCondLst>
                                    <p:cond delay="1000"/>
                                  </p:stCondLst>
                                  <p:childTnLst>
                                    <p:set>
                                      <p:cBhvr>
                                        <p:cTn id="18" dur="1" fill="hold">
                                          <p:stCondLst>
                                            <p:cond delay="0"/>
                                          </p:stCondLst>
                                        </p:cTn>
                                        <p:tgtEl>
                                          <p:spTgt spid="12296"/>
                                        </p:tgtEl>
                                        <p:attrNameLst>
                                          <p:attrName>style.visibility</p:attrName>
                                        </p:attrNameLst>
                                      </p:cBhvr>
                                      <p:to>
                                        <p:strVal val="visible"/>
                                      </p:to>
                                    </p:set>
                                    <p:animEffect transition="in" filter="wipe(left)">
                                      <p:cBhvr>
                                        <p:cTn id="19" dur="500"/>
                                        <p:tgtEl>
                                          <p:spTgt spid="12296"/>
                                        </p:tgtEl>
                                      </p:cBhvr>
                                    </p:animEffect>
                                  </p:childTnLst>
                                </p:cTn>
                              </p:par>
                            </p:childTnLst>
                          </p:cTn>
                        </p:par>
                        <p:par>
                          <p:cTn id="20" fill="hold">
                            <p:stCondLst>
                              <p:cond delay="6000"/>
                            </p:stCondLst>
                            <p:childTnLst>
                              <p:par>
                                <p:cTn id="21" presetID="22" presetClass="entr" presetSubtype="8" fill="hold" grpId="0" nodeType="afterEffect">
                                  <p:stCondLst>
                                    <p:cond delay="4000"/>
                                  </p:stCondLst>
                                  <p:childTnLst>
                                    <p:set>
                                      <p:cBhvr>
                                        <p:cTn id="22" dur="1" fill="hold">
                                          <p:stCondLst>
                                            <p:cond delay="0"/>
                                          </p:stCondLst>
                                        </p:cTn>
                                        <p:tgtEl>
                                          <p:spTgt spid="12297"/>
                                        </p:tgtEl>
                                        <p:attrNameLst>
                                          <p:attrName>style.visibility</p:attrName>
                                        </p:attrNameLst>
                                      </p:cBhvr>
                                      <p:to>
                                        <p:strVal val="visible"/>
                                      </p:to>
                                    </p:set>
                                    <p:animEffect transition="in" filter="wipe(left)">
                                      <p:cBhvr>
                                        <p:cTn id="23" dur="500"/>
                                        <p:tgtEl>
                                          <p:spTgt spid="12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advAuto="1000"/>
      <p:bldP spid="12295" grpId="0" autoUpdateAnimBg="0"/>
      <p:bldP spid="12296" grpId="0" autoUpdateAnimBg="0"/>
      <p:bldP spid="12297" grpId="0" autoUpdateAnimBg="0"/>
      <p:bldP spid="12298"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914</Words>
  <Application>Microsoft Office PowerPoint</Application>
  <PresentationFormat>Экран (4:3)</PresentationFormat>
  <Paragraphs>179</Paragraphs>
  <Slides>19</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Банки и банковские продукты </vt:lpstr>
      <vt:lpstr>Презентация PowerPoint</vt:lpstr>
      <vt:lpstr>Презентация PowerPoint</vt:lpstr>
      <vt:lpstr>Основные аспекты деятельности банков: </vt:lpstr>
      <vt:lpstr>Три функции банка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Структура цены кредита</vt:lpstr>
      <vt:lpstr> Банковские услуги</vt:lpstr>
      <vt:lpstr>Презентация PowerPoint</vt:lpstr>
      <vt:lpstr>Презентация PowerPoint</vt:lpstr>
      <vt:lpstr> Для получения банком прибыли необходимо, чтобы: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Директор</cp:lastModifiedBy>
  <cp:revision>29</cp:revision>
  <cp:lastPrinted>2012-09-07T09:10:37Z</cp:lastPrinted>
  <dcterms:created xsi:type="dcterms:W3CDTF">2012-09-05T16:42:42Z</dcterms:created>
  <dcterms:modified xsi:type="dcterms:W3CDTF">2012-09-07T09:10:42Z</dcterms:modified>
</cp:coreProperties>
</file>