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89223-7F03-4C3A-9D95-4B04FACD0AD9}" type="datetimeFigureOut">
              <a:rPr lang="ru-RU" smtClean="0"/>
              <a:t>17.09.2012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C7622-B597-4571-AD1C-8593BD09E589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7772400" cy="202883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Чем отличаются инвестиции и инновации?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86096"/>
            <a:ext cx="6400800" cy="68580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ЗСОШ №1 Лукьянова М.В.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7" name="Picture 1" descr="C:\Users\User\AppData\Local\Microsoft\Windows\Temporary Internet Files\Content.IE5\O7IPHJ1P\MP9004330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071942"/>
            <a:ext cx="3200400" cy="2566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0004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Для оценки эффективности инвестиционной деятельности используется прием сопоставления текущей стоимости PV («деньги завтра») и будущей стоимости FT («деньги завтра»):</a:t>
            </a:r>
          </a:p>
        </p:txBody>
      </p:sp>
      <p:pic>
        <p:nvPicPr>
          <p:cNvPr id="1026" name="Picture 2" descr="Прием сопоставления текущей стоимости PV  и будущей стоимости 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0237" y="2443162"/>
            <a:ext cx="53435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879421" y="214290"/>
            <a:ext cx="3537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Инвестиционная деятельность.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42976" y="4714884"/>
            <a:ext cx="6858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процентная ставка, которая отражает влияние инфляции, банковского процента, степени риска инвестиций и многих других факторов, 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период времени между сегодня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(t=0)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завтра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(t=n)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User\AppData\Local\Microsoft\Windows\Temporary Internet Files\Content.IE5\ZVPHZEKU\MC90019632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85728"/>
            <a:ext cx="1645920" cy="1813255"/>
          </a:xfrm>
          <a:prstGeom prst="rect">
            <a:avLst/>
          </a:prstGeom>
          <a:noFill/>
        </p:spPr>
      </p:pic>
      <p:pic>
        <p:nvPicPr>
          <p:cNvPr id="1029" name="Picture 5" descr="C:\Users\User\AppData\Local\Microsoft\Windows\Temporary Internet Files\Content.IE5\S56QJ3U7\MP90031392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57166"/>
            <a:ext cx="1614486" cy="1614486"/>
          </a:xfrm>
          <a:prstGeom prst="rect">
            <a:avLst/>
          </a:prstGeom>
          <a:noFill/>
        </p:spPr>
      </p:pic>
      <p:pic>
        <p:nvPicPr>
          <p:cNvPr id="1030" name="Picture 6" descr="C:\Users\User\AppData\Local\Microsoft\Windows\Temporary Internet Files\Content.IE5\9WRIYGMI\MC900291942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5028" y="5643578"/>
            <a:ext cx="913943" cy="9139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89679"/>
            <a:ext cx="9144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Кроме разрыва во времени затрат и результатов инвестиционная деятельность имеет и другие особенности: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инвестиции требуют больших первоначальных затрат;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инвестиционного проекта позволяет использовать более широкий спектр альтернатив дальнейшего развития бизнеса;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инвестиции более сильно влияет инфляция;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инвестиции связаны с более высокими рисками;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существует широкий спектр источников финансирования инвестиций;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реализации проекта могут использоваться разные организационно-правовые формы;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привлечения инвестиций требуется специальная маркетинговая стратегия.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er\AppData\Local\Microsoft\Windows\Temporary Internet Files\Content.IE5\O7IPHJ1P\MC90043808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8375" y="3214686"/>
            <a:ext cx="1825625" cy="1558925"/>
          </a:xfrm>
          <a:prstGeom prst="rect">
            <a:avLst/>
          </a:prstGeom>
          <a:noFill/>
        </p:spPr>
      </p:pic>
      <p:pic>
        <p:nvPicPr>
          <p:cNvPr id="3075" name="Picture 3" descr="C:\Users\User\AppData\Local\Microsoft\Windows\Temporary Internet Files\Content.IE5\ZVPHZEKU\MC90043754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3429000"/>
            <a:ext cx="1803400" cy="1123950"/>
          </a:xfrm>
          <a:prstGeom prst="rect">
            <a:avLst/>
          </a:prstGeom>
          <a:noFill/>
        </p:spPr>
      </p:pic>
      <p:pic>
        <p:nvPicPr>
          <p:cNvPr id="3076" name="Picture 4" descr="C:\Users\User\AppData\Local\Microsoft\Windows\Temporary Internet Files\Content.IE5\S56QJ3U7\MC90043702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36750" y="4643446"/>
            <a:ext cx="5270500" cy="2025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Инновационная деятельность.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Малый бизнес всегда является инновационным, а все предприниматели, изменяющие этот мир, - новаторами. В широком смысле слова к инновациям можно отнести все виды результатов интеллектуальной деятельности и приравненных к ним средств индивидуализации юридических лиц, товаров, работ, услуг и предприятий, которым предоставляется правовая охрана (ГК РФ, часть 4):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произведения науки, литературы и искусства; 2) программы для электронных вычислительных машин (программы для ЭВМ); 3) базы данных; 4) исполнения; 5) фонограммы; 6) сообщение в эфир или по кабелю радио- или телепередач (вещание организаций эфирного или кабельного вещания); 7) изобретения; 8) полезные модели; 9) промышленные образцы; 10) селекционные достижения; 11) топологии интегральных микросхем; 12) секреты производства (ноу-хау); 13) фирменные наименования; 14) товарные знаки и знаки обслуживания; 15) наименования мест происхождения товаров; 16) коммерческие обозначения.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AppData\Local\Microsoft\Windows\Temporary Internet Files\Content.IE5\9WRIYGMI\MP90044320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5978" y="4500570"/>
            <a:ext cx="1472043" cy="2214578"/>
          </a:xfrm>
          <a:prstGeom prst="rect">
            <a:avLst/>
          </a:prstGeom>
          <a:noFill/>
        </p:spPr>
      </p:pic>
      <p:pic>
        <p:nvPicPr>
          <p:cNvPr id="2051" name="Picture 3" descr="C:\Users\User\AppData\Local\Microsoft\Windows\Temporary Internet Files\Content.IE5\ZVPHZEKU\MP90044296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714884"/>
            <a:ext cx="2095488" cy="1571616"/>
          </a:xfrm>
          <a:prstGeom prst="rect">
            <a:avLst/>
          </a:prstGeom>
          <a:noFill/>
        </p:spPr>
      </p:pic>
      <p:pic>
        <p:nvPicPr>
          <p:cNvPr id="2052" name="Picture 4" descr="C:\Users\User\AppData\Local\Microsoft\Windows\Temporary Internet Files\Content.IE5\S56QJ3U7\MP900442969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572008"/>
            <a:ext cx="1464479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1429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Инновационный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малый бизнес предполагает в качестве конечного результата получение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патента, документа, признающего новизну.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Этот документ (и предоставляемые им права) может быть продан сам, либо права, предоставляемые им, реализованы для использования в рамках лицензионного соглашения. 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28694" y="3857628"/>
            <a:ext cx="728661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Проверьте себя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инвестиционная деятельность и каковы ее особенности?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влияет инвестиционная деятельность на перспективы развития бизнеса?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Каковы источники финансирования инвестиций?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законодательно оформляются результаты инновационной деятельности?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User\AppData\Local\Microsoft\Windows\Temporary Internet Files\Content.IE5\S56QJ3U7\MC90019872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1717141" cy="2212063"/>
          </a:xfrm>
          <a:prstGeom prst="rect">
            <a:avLst/>
          </a:prstGeom>
          <a:noFill/>
        </p:spPr>
      </p:pic>
      <p:pic>
        <p:nvPicPr>
          <p:cNvPr id="17411" name="Picture 3" descr="C:\Users\User\AppData\Local\Microsoft\Windows\Temporary Internet Files\Content.IE5\9WRIYGMI\MC90007119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2388606"/>
            <a:ext cx="1483259" cy="2080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394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Чем отличаются инвестиции и инновации? 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 отличаются инвестиции и инновации?  </dc:title>
  <dc:creator>User</dc:creator>
  <cp:lastModifiedBy>User</cp:lastModifiedBy>
  <cp:revision>4</cp:revision>
  <dcterms:created xsi:type="dcterms:W3CDTF">2012-09-17T17:18:58Z</dcterms:created>
  <dcterms:modified xsi:type="dcterms:W3CDTF">2012-09-17T17:29:58Z</dcterms:modified>
</cp:coreProperties>
</file>