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13" d="100"/>
          <a:sy n="13" d="100"/>
        </p:scale>
        <p:origin x="-102" y="-9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D52E5-5AF9-4C4B-8C89-626AD4CD92E2}" type="datetimeFigureOut">
              <a:rPr lang="ru-RU" smtClean="0"/>
              <a:t>03.02.2012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9D38E-BFFA-4EBF-A6EB-3A9F6102A22F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D52E5-5AF9-4C4B-8C89-626AD4CD92E2}" type="datetimeFigureOut">
              <a:rPr lang="ru-RU" smtClean="0"/>
              <a:t>03.02.2012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9D38E-BFFA-4EBF-A6EB-3A9F6102A2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D52E5-5AF9-4C4B-8C89-626AD4CD92E2}" type="datetimeFigureOut">
              <a:rPr lang="ru-RU" smtClean="0"/>
              <a:t>03.02.2012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9D38E-BFFA-4EBF-A6EB-3A9F6102A2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D52E5-5AF9-4C4B-8C89-626AD4CD92E2}" type="datetimeFigureOut">
              <a:rPr lang="ru-RU" smtClean="0"/>
              <a:t>03.02.2012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9D38E-BFFA-4EBF-A6EB-3A9F6102A2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D52E5-5AF9-4C4B-8C89-626AD4CD92E2}" type="datetimeFigureOut">
              <a:rPr lang="ru-RU" smtClean="0"/>
              <a:t>03.02.2012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9D38E-BFFA-4EBF-A6EB-3A9F6102A22F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D52E5-5AF9-4C4B-8C89-626AD4CD92E2}" type="datetimeFigureOut">
              <a:rPr lang="ru-RU" smtClean="0"/>
              <a:t>03.02.2012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9D38E-BFFA-4EBF-A6EB-3A9F6102A2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D52E5-5AF9-4C4B-8C89-626AD4CD92E2}" type="datetimeFigureOut">
              <a:rPr lang="ru-RU" smtClean="0"/>
              <a:t>03.02.2012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9D38E-BFFA-4EBF-A6EB-3A9F6102A2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D52E5-5AF9-4C4B-8C89-626AD4CD92E2}" type="datetimeFigureOut">
              <a:rPr lang="ru-RU" smtClean="0"/>
              <a:t>03.02.2012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019D38E-BFFA-4EBF-A6EB-3A9F6102A22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D52E5-5AF9-4C4B-8C89-626AD4CD92E2}" type="datetimeFigureOut">
              <a:rPr lang="ru-RU" smtClean="0"/>
              <a:t>03.02.2012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9D38E-BFFA-4EBF-A6EB-3A9F6102A2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D52E5-5AF9-4C4B-8C89-626AD4CD92E2}" type="datetimeFigureOut">
              <a:rPr lang="ru-RU" smtClean="0"/>
              <a:t>03.02.2012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A019D38E-BFFA-4EBF-A6EB-3A9F6102A2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E46D52E5-5AF9-4C4B-8C89-626AD4CD92E2}" type="datetimeFigureOut">
              <a:rPr lang="ru-RU" smtClean="0"/>
              <a:t>03.02.2012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9D38E-BFFA-4EBF-A6EB-3A9F6102A2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E46D52E5-5AF9-4C4B-8C89-626AD4CD92E2}" type="datetimeFigureOut">
              <a:rPr lang="ru-RU" smtClean="0"/>
              <a:t>03.02.2012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A019D38E-BFFA-4EBF-A6EB-3A9F6102A22F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548680"/>
            <a:ext cx="8229600" cy="1828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9600" dirty="0" smtClean="0">
                <a:solidFill>
                  <a:srgbClr val="FF0000"/>
                </a:solidFill>
              </a:rPr>
              <a:t>викторина</a:t>
            </a:r>
            <a:endParaRPr lang="ru-RU" sz="96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2492896"/>
            <a:ext cx="6400800" cy="2592288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ru-RU" sz="6600" dirty="0" smtClean="0">
                <a:solidFill>
                  <a:srgbClr val="FFFF00"/>
                </a:solidFill>
              </a:rPr>
              <a:t>«Веселая экономика» </a:t>
            </a:r>
          </a:p>
          <a:p>
            <a:pPr eaLnBrk="1" hangingPunct="1"/>
            <a:r>
              <a:rPr lang="ru-RU" sz="3600" dirty="0" smtClean="0">
                <a:solidFill>
                  <a:srgbClr val="FF0000"/>
                </a:solidFill>
              </a:rPr>
              <a:t>3часть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4140200" y="5516563"/>
            <a:ext cx="4679950" cy="135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1600" b="1" dirty="0">
                <a:solidFill>
                  <a:srgbClr val="FFFF00"/>
                </a:solidFill>
              </a:rPr>
              <a:t>Выполнена учителем технологии </a:t>
            </a:r>
            <a:r>
              <a:rPr lang="ru-RU" sz="1600" b="1" dirty="0" err="1">
                <a:solidFill>
                  <a:srgbClr val="FFFF00"/>
                </a:solidFill>
              </a:rPr>
              <a:t>Клочковой</a:t>
            </a:r>
            <a:r>
              <a:rPr lang="ru-RU" sz="1600" b="1" dirty="0">
                <a:solidFill>
                  <a:srgbClr val="FFFF00"/>
                </a:solidFill>
              </a:rPr>
              <a:t> Т.Н. МКОУ «Дубровская основная  общеобразовательная  школа» Кировского района Калужской области</a:t>
            </a:r>
          </a:p>
          <a:p>
            <a:pPr eaLnBrk="1" hangingPunct="1"/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891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350"/>
                            </p:stCondLst>
                            <p:childTnLst>
                              <p:par>
                                <p:cTn id="24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7106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dirty="0" smtClean="0"/>
              <a:t>Кто считает миллионы тысячами? </a:t>
            </a:r>
            <a:br>
              <a:rPr lang="ru-RU" sz="5400" dirty="0" smtClean="0"/>
            </a:b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500"/>
            <a:ext cx="8229600" cy="345122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6000" b="1" i="1" smtClean="0">
                <a:solidFill>
                  <a:srgbClr val="FFFF00"/>
                </a:solidFill>
              </a:rPr>
              <a:t>Миллиардер</a:t>
            </a:r>
            <a:endParaRPr lang="ru-RU" sz="6000" b="1" smtClean="0">
              <a:solidFill>
                <a:srgbClr val="FFFF00"/>
              </a:solidFill>
            </a:endParaRPr>
          </a:p>
        </p:txBody>
      </p:sp>
      <p:pic>
        <p:nvPicPr>
          <p:cNvPr id="4" name="Рисунок 3" descr="MONEY.WM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3" y="3071813"/>
            <a:ext cx="3717925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2958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25734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В Японии богатые гребут деньги граблями (бамбуковыми). А чем наши  богачи гребут деньги?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14625"/>
            <a:ext cx="8229600" cy="3594100"/>
          </a:xfrm>
        </p:spPr>
        <p:txBody>
          <a:bodyPr/>
          <a:lstStyle/>
          <a:p>
            <a:pPr eaLnBrk="1" hangingPunct="1">
              <a:buFont typeface="Wingdings" pitchFamily="2" charset="2"/>
              <a:buChar char="v"/>
            </a:pPr>
            <a:r>
              <a:rPr lang="ru-RU" sz="5400" b="1" i="1" smtClean="0">
                <a:solidFill>
                  <a:srgbClr val="FFFF00"/>
                </a:solidFill>
              </a:rPr>
              <a:t>Лопатой.</a:t>
            </a:r>
            <a:endParaRPr lang="en-US" sz="5400" b="1" i="1" smtClean="0">
              <a:solidFill>
                <a:srgbClr val="FFFF00"/>
              </a:solidFill>
            </a:endParaRPr>
          </a:p>
          <a:p>
            <a:pPr eaLnBrk="1" hangingPunct="1">
              <a:buFont typeface="Wingdings" pitchFamily="2" charset="2"/>
              <a:buChar char="v"/>
            </a:pPr>
            <a:r>
              <a:rPr lang="ru-RU" sz="5400" b="1" i="1" smtClean="0">
                <a:solidFill>
                  <a:srgbClr val="FFFF00"/>
                </a:solidFill>
              </a:rPr>
              <a:t> Гребёт деньги лопатой</a:t>
            </a:r>
          </a:p>
        </p:txBody>
      </p:sp>
    </p:spTree>
    <p:extLst>
      <p:ext uri="{BB962C8B-B14F-4D97-AF65-F5344CB8AC3E}">
        <p14:creationId xmlns:p14="http://schemas.microsoft.com/office/powerpoint/2010/main" val="2227121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k01401.bmp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175" y="2857500"/>
            <a:ext cx="5838825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285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dirty="0" smtClean="0"/>
              <a:t>Главный рекламный агент болота - это... Кто?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14625"/>
            <a:ext cx="8229600" cy="3594100"/>
          </a:xfrm>
        </p:spPr>
        <p:txBody>
          <a:bodyPr/>
          <a:lstStyle/>
          <a:p>
            <a:pPr eaLnBrk="1" hangingPunct="1">
              <a:buFont typeface="Wingdings" pitchFamily="2" charset="2"/>
              <a:buChar char="v"/>
            </a:pPr>
            <a:r>
              <a:rPr lang="ru-RU" sz="4800" b="1" i="1" smtClean="0">
                <a:solidFill>
                  <a:srgbClr val="FFFF00"/>
                </a:solidFill>
              </a:rPr>
              <a:t>Кулик. </a:t>
            </a:r>
            <a:endParaRPr lang="en-US" sz="4800" b="1" i="1" smtClean="0">
              <a:solidFill>
                <a:srgbClr val="FFFF00"/>
              </a:solidFill>
            </a:endParaRPr>
          </a:p>
          <a:p>
            <a:pPr eaLnBrk="1" hangingPunct="1">
              <a:buFont typeface="Wingdings" pitchFamily="2" charset="2"/>
              <a:buChar char="v"/>
            </a:pPr>
            <a:r>
              <a:rPr lang="ru-RU" sz="4800" b="1" i="1" smtClean="0">
                <a:solidFill>
                  <a:srgbClr val="FFFF00"/>
                </a:solidFill>
              </a:rPr>
              <a:t>«Всяк кулик своё болото хвалит».</a:t>
            </a:r>
            <a:endParaRPr lang="ru-RU" sz="4800" b="1" smtClean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773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998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Какая «долговая книжка», пришедшая к нам из Рима, есть в каждом доме?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500"/>
            <a:ext cx="8229600" cy="345122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sz="5400" b="1" i="1" smtClean="0">
                <a:solidFill>
                  <a:srgbClr val="FFFF00"/>
                </a:solidFill>
              </a:rPr>
              <a:t>   </a:t>
            </a:r>
            <a:r>
              <a:rPr lang="ru-RU" sz="5400" b="1" i="1" smtClean="0">
                <a:solidFill>
                  <a:srgbClr val="FFFF00"/>
                </a:solidFill>
              </a:rPr>
              <a:t>Календарь, это буквальный перевод</a:t>
            </a:r>
            <a:endParaRPr lang="ru-RU" sz="5400" b="1" smtClean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70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998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dirty="0" smtClean="0"/>
              <a:t>Когда Русью правил «денежный мешок»? </a:t>
            </a:r>
            <a:br>
              <a:rPr lang="ru-RU" sz="5400" dirty="0" smtClean="0"/>
            </a:b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71688" y="2500313"/>
            <a:ext cx="6615112" cy="3808412"/>
          </a:xfrm>
        </p:spPr>
        <p:txBody>
          <a:bodyPr>
            <a:normAutofit fontScale="92500"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en-US" sz="3600" dirty="0" smtClean="0">
                <a:solidFill>
                  <a:srgbClr val="FFFF00"/>
                </a:solidFill>
              </a:rPr>
              <a:t>   </a:t>
            </a:r>
            <a:r>
              <a:rPr lang="ru-RU" sz="3600" dirty="0" smtClean="0">
                <a:solidFill>
                  <a:srgbClr val="FFFF00"/>
                </a:solidFill>
              </a:rPr>
              <a:t>В 1325 </a:t>
            </a:r>
            <a:r>
              <a:rPr lang="en-US" sz="3600" i="1" dirty="0" smtClean="0">
                <a:solidFill>
                  <a:srgbClr val="FFFF00"/>
                </a:solidFill>
              </a:rPr>
              <a:t>(</a:t>
            </a:r>
            <a:r>
              <a:rPr lang="ru-RU" sz="3600" i="1" dirty="0" smtClean="0">
                <a:solidFill>
                  <a:srgbClr val="FFFF00"/>
                </a:solidFill>
              </a:rPr>
              <a:t> </a:t>
            </a:r>
            <a:r>
              <a:rPr lang="en-US" sz="3600" i="1" dirty="0" smtClean="0">
                <a:solidFill>
                  <a:srgbClr val="FFFF00"/>
                </a:solidFill>
              </a:rPr>
              <a:t>XIV </a:t>
            </a:r>
            <a:r>
              <a:rPr lang="ru-RU" sz="3600" i="1" dirty="0" smtClean="0">
                <a:solidFill>
                  <a:srgbClr val="FFFF00"/>
                </a:solidFill>
              </a:rPr>
              <a:t>век </a:t>
            </a:r>
            <a:r>
              <a:rPr lang="en-US" sz="3600" i="1" dirty="0" smtClean="0">
                <a:solidFill>
                  <a:srgbClr val="FFFF00"/>
                </a:solidFill>
              </a:rPr>
              <a:t>)</a:t>
            </a:r>
            <a:r>
              <a:rPr lang="ru-RU" sz="3600" i="1" dirty="0" smtClean="0">
                <a:solidFill>
                  <a:srgbClr val="FFFF00"/>
                </a:solidFill>
              </a:rPr>
              <a:t> </a:t>
            </a:r>
            <a:r>
              <a:rPr lang="ru-RU" sz="3600" dirty="0" smtClean="0">
                <a:solidFill>
                  <a:srgbClr val="FFFF00"/>
                </a:solidFill>
              </a:rPr>
              <a:t>московский престол занимает внук Александра Невского </a:t>
            </a:r>
            <a:r>
              <a:rPr lang="ru-RU" sz="3600" i="1" dirty="0" smtClean="0">
                <a:solidFill>
                  <a:srgbClr val="FFFF00"/>
                </a:solidFill>
              </a:rPr>
              <a:t>князь  Иван Данилович</a:t>
            </a:r>
            <a:r>
              <a:rPr lang="ru-RU" sz="3600" dirty="0" smtClean="0">
                <a:solidFill>
                  <a:srgbClr val="FFFF00"/>
                </a:solidFill>
              </a:rPr>
              <a:t>, впоследствии получивший прозвище </a:t>
            </a:r>
            <a:r>
              <a:rPr lang="ru-RU" sz="3600" dirty="0" err="1" smtClean="0">
                <a:solidFill>
                  <a:srgbClr val="FFFF00"/>
                </a:solidFill>
              </a:rPr>
              <a:t>Калита</a:t>
            </a:r>
            <a:r>
              <a:rPr lang="ru-RU" sz="3600" dirty="0" smtClean="0">
                <a:solidFill>
                  <a:srgbClr val="FFFF00"/>
                </a:solidFill>
              </a:rPr>
              <a:t>, т. е. кошель (денежный мешок). 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4" name="Рисунок 3" descr="Pi5555.bmp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857375"/>
            <a:ext cx="2000250" cy="250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6354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54296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dirty="0" smtClean="0"/>
              <a:t>У нас с вами - «заначка». А у государства Российского - именно этот фонд. Какой? </a:t>
            </a:r>
            <a:br>
              <a:rPr lang="ru-RU" sz="4400" dirty="0" smtClean="0"/>
            </a:b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86063"/>
            <a:ext cx="8229600" cy="3522662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6000" i="1" smtClean="0">
                <a:solidFill>
                  <a:srgbClr val="FFFF00"/>
                </a:solidFill>
              </a:rPr>
              <a:t>Стабилизационный</a:t>
            </a:r>
            <a:endParaRPr lang="en-US" sz="6000" i="1" smtClean="0">
              <a:solidFill>
                <a:srgbClr val="FFFF00"/>
              </a:solidFill>
            </a:endParaRPr>
          </a:p>
          <a:p>
            <a:pPr eaLnBrk="1" hangingPunct="1"/>
            <a:endParaRPr lang="ru-RU" sz="6000" i="1" smtClean="0">
              <a:solidFill>
                <a:srgbClr val="FFFF00"/>
              </a:solidFill>
            </a:endParaRPr>
          </a:p>
        </p:txBody>
      </p:sp>
      <p:pic>
        <p:nvPicPr>
          <p:cNvPr id="4" name="Рисунок 3" descr="MONEY1.WM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071938"/>
            <a:ext cx="3756025" cy="221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9629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h_510.bmp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38" y="2071688"/>
            <a:ext cx="6000750" cy="453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86861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Какую страну называют «банкиром» всего мира?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71688"/>
            <a:ext cx="4900613" cy="1928812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5400" i="1" smtClean="0">
                <a:solidFill>
                  <a:srgbClr val="FFFF00"/>
                </a:solidFill>
              </a:rPr>
              <a:t>Швейцария.</a:t>
            </a:r>
            <a:endParaRPr lang="en-US" sz="5400" i="1" smtClean="0">
              <a:solidFill>
                <a:srgbClr val="FFFF00"/>
              </a:solidFill>
            </a:endParaRPr>
          </a:p>
          <a:p>
            <a:pPr eaLnBrk="1" hangingPunct="1"/>
            <a:endParaRPr lang="ru-RU" sz="5400" smtClean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163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11486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Назовите литературного героя, о котором написаны эти «экономические» пушкинские строки?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80528" y="2852936"/>
            <a:ext cx="8229600" cy="3451225"/>
          </a:xfrm>
        </p:spPr>
        <p:txBody>
          <a:bodyPr>
            <a:normAutofit lnSpcReduction="10000"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dirty="0" smtClean="0"/>
              <a:t>   </a:t>
            </a:r>
            <a:r>
              <a:rPr lang="ru-RU" sz="3200" i="1" dirty="0" smtClean="0">
                <a:solidFill>
                  <a:srgbClr val="FFFF00"/>
                </a:solidFill>
              </a:rPr>
              <a:t>«И был глубокий эконом,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3200" i="1" dirty="0" smtClean="0">
                <a:solidFill>
                  <a:srgbClr val="FFFF00"/>
                </a:solidFill>
              </a:rPr>
              <a:t>  </a:t>
            </a:r>
            <a:r>
              <a:rPr lang="en-US" sz="3200" i="1" dirty="0" smtClean="0">
                <a:solidFill>
                  <a:srgbClr val="FFFF00"/>
                </a:solidFill>
              </a:rPr>
              <a:t> </a:t>
            </a:r>
            <a:r>
              <a:rPr lang="ru-RU" sz="3200" i="1" dirty="0" smtClean="0">
                <a:solidFill>
                  <a:srgbClr val="FFFF00"/>
                </a:solidFill>
              </a:rPr>
              <a:t>То есть умел судить о том,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3200" i="1" dirty="0" smtClean="0">
                <a:solidFill>
                  <a:srgbClr val="FFFF00"/>
                </a:solidFill>
              </a:rPr>
              <a:t>   </a:t>
            </a:r>
            <a:r>
              <a:rPr lang="en-US" sz="3200" i="1" dirty="0" smtClean="0">
                <a:solidFill>
                  <a:srgbClr val="FFFF00"/>
                </a:solidFill>
              </a:rPr>
              <a:t> </a:t>
            </a:r>
            <a:r>
              <a:rPr lang="ru-RU" sz="3200" i="1" dirty="0" smtClean="0">
                <a:solidFill>
                  <a:srgbClr val="FFFF00"/>
                </a:solidFill>
              </a:rPr>
              <a:t>Как государство богатеет,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3200" i="1" dirty="0" smtClean="0">
                <a:solidFill>
                  <a:srgbClr val="FFFF00"/>
                </a:solidFill>
              </a:rPr>
              <a:t>    И чем живёт, и почему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3200" i="1" dirty="0" smtClean="0">
                <a:solidFill>
                  <a:srgbClr val="FFFF00"/>
                </a:solidFill>
              </a:rPr>
              <a:t>    Не нужно золота ему,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3200" i="1" dirty="0" smtClean="0">
                <a:solidFill>
                  <a:srgbClr val="FFFF00"/>
                </a:solidFill>
              </a:rPr>
              <a:t>    Когда простой продукт имеет.»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dirty="0"/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6500813" y="3571875"/>
            <a:ext cx="2643187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4000">
                <a:solidFill>
                  <a:srgbClr val="FFFF00"/>
                </a:solidFill>
                <a:latin typeface="Times New Roman" pitchFamily="18" charset="0"/>
              </a:rPr>
              <a:t>Евгений Онегин</a:t>
            </a:r>
          </a:p>
        </p:txBody>
      </p:sp>
    </p:spTree>
    <p:extLst>
      <p:ext uri="{BB962C8B-B14F-4D97-AF65-F5344CB8AC3E}">
        <p14:creationId xmlns:p14="http://schemas.microsoft.com/office/powerpoint/2010/main" val="808055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11486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Назовите любимые сказки гоголевского Павла Ивановича Чичикова.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286125"/>
            <a:ext cx="8229600" cy="30226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4000" b="1" i="1" smtClean="0">
                <a:solidFill>
                  <a:srgbClr val="FFFF00"/>
                </a:solidFill>
              </a:rPr>
              <a:t>Ревизские сказки</a:t>
            </a:r>
            <a:endParaRPr lang="ru-RU" sz="4000" b="1" smtClean="0">
              <a:solidFill>
                <a:srgbClr val="FFFF00"/>
              </a:solidFill>
            </a:endParaRPr>
          </a:p>
        </p:txBody>
      </p:sp>
      <p:pic>
        <p:nvPicPr>
          <p:cNvPr id="5" name="Рисунок 4" descr="READ.WM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5" y="2786063"/>
            <a:ext cx="3429000" cy="364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5127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9717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«Кока-кола» по отношению к «Пепси-кола» - это... Кто?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3143250"/>
            <a:ext cx="3678113" cy="316547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4800" b="1" i="1" dirty="0" smtClean="0">
                <a:solidFill>
                  <a:srgbClr val="FFFF00"/>
                </a:solidFill>
              </a:rPr>
              <a:t>Конкурент</a:t>
            </a:r>
          </a:p>
        </p:txBody>
      </p:sp>
      <p:pic>
        <p:nvPicPr>
          <p:cNvPr id="6" name="Рисунок 5" descr="MEDIATE.WM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8" y="2428875"/>
            <a:ext cx="5214937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9041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15436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Верно ли, что великий </a:t>
            </a:r>
            <a:r>
              <a:rPr lang="ru-RU" dirty="0" err="1" smtClean="0"/>
              <a:t>Карузо</a:t>
            </a:r>
            <a:r>
              <a:rPr lang="ru-RU" dirty="0" smtClean="0"/>
              <a:t> однажды снял деньги со своего счёта в банке, не предъявляя документа, а только спев два слова: «Смейся, паяц...». </a:t>
            </a:r>
            <a:endParaRPr lang="ru-RU" dirty="0"/>
          </a:p>
        </p:txBody>
      </p:sp>
      <p:pic>
        <p:nvPicPr>
          <p:cNvPr id="4" name="Содержимое 3" descr="pk_096.bmp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00688" y="3214688"/>
            <a:ext cx="3286125" cy="3643312"/>
          </a:xfrm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28625" y="4143375"/>
            <a:ext cx="4572000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FF00"/>
                </a:solidFill>
                <a:latin typeface="Times New Roman" pitchFamily="18" charset="0"/>
              </a:rPr>
              <a:t>КАРУЗО (Caruso) Энрико (27 февраля 1873, Неаполь — 2 августа 1921, там же), итальянский певец (тенор).</a:t>
            </a:r>
          </a:p>
        </p:txBody>
      </p:sp>
    </p:spTree>
    <p:extLst>
      <p:ext uri="{BB962C8B-B14F-4D97-AF65-F5344CB8AC3E}">
        <p14:creationId xmlns:p14="http://schemas.microsoft.com/office/powerpoint/2010/main" val="254813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 rot="20363246">
            <a:off x="4641850" y="3795713"/>
            <a:ext cx="4540250" cy="27257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1543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На блюдечке с какой каёмкой Остап Бендер мечтал получить деньги?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87972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4400" b="1" i="1" smtClean="0">
                <a:solidFill>
                  <a:srgbClr val="FFFF00"/>
                </a:solidFill>
              </a:rPr>
              <a:t>Голубой</a:t>
            </a:r>
            <a:endParaRPr lang="ru-RU" sz="4400" smtClean="0">
              <a:solidFill>
                <a:srgbClr val="FFFF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 rot="20154630">
            <a:off x="4892675" y="3956050"/>
            <a:ext cx="4073525" cy="2271713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" name="Рисунок 3" descr="CASH2.WM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3357563"/>
            <a:ext cx="3743325" cy="270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439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build="p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9717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В какой цвет «окрашена» наивысшая цена, которую можно дать за что-то?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71813"/>
            <a:ext cx="8229600" cy="3236912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4400" b="1" i="1" smtClean="0">
                <a:solidFill>
                  <a:srgbClr val="FFFF00"/>
                </a:solidFill>
              </a:rPr>
              <a:t>Красная цена</a:t>
            </a:r>
            <a:endParaRPr lang="ru-RU" sz="4400" b="1" smtClean="0">
              <a:solidFill>
                <a:srgbClr val="FFFF00"/>
              </a:solidFill>
            </a:endParaRPr>
          </a:p>
        </p:txBody>
      </p:sp>
      <p:pic>
        <p:nvPicPr>
          <p:cNvPr id="4" name="Рисунок 3" descr="BOOK3.WM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3" y="4500563"/>
            <a:ext cx="3497262" cy="192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0968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11486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dirty="0" smtClean="0"/>
              <a:t>Кого в Англии называют «синими воротничками»?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286125"/>
            <a:ext cx="8229600" cy="30226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4400" b="1" i="1" smtClean="0">
                <a:solidFill>
                  <a:srgbClr val="FFFF00"/>
                </a:solidFill>
              </a:rPr>
              <a:t>Рабочих</a:t>
            </a:r>
            <a:endParaRPr lang="ru-RU" sz="4400" smtClean="0">
              <a:solidFill>
                <a:srgbClr val="FFFF00"/>
              </a:solidFill>
            </a:endParaRPr>
          </a:p>
        </p:txBody>
      </p:sp>
      <p:pic>
        <p:nvPicPr>
          <p:cNvPr id="6" name="Рисунок 5" descr="AUTOMECH.WM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0" y="2571750"/>
            <a:ext cx="4000500" cy="35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7440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82924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Кто  будет  делать покупки в магазине?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57563"/>
            <a:ext cx="8229600" cy="2951162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4400" b="1" i="1" smtClean="0">
                <a:solidFill>
                  <a:srgbClr val="FFFF00"/>
                </a:solidFill>
              </a:rPr>
              <a:t>Покупатель</a:t>
            </a:r>
            <a:endParaRPr lang="ru-RU" sz="4400" b="1" smtClean="0">
              <a:solidFill>
                <a:srgbClr val="FFFF00"/>
              </a:solidFill>
            </a:endParaRPr>
          </a:p>
        </p:txBody>
      </p:sp>
      <p:pic>
        <p:nvPicPr>
          <p:cNvPr id="7" name="Рисунок 6" descr="PHARMACY.WM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5" y="2714625"/>
            <a:ext cx="3286125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1543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9717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Кто  положит свои заработанные деньги в банк?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7" name="Рисунок 6" descr="PA15011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813" y="2000250"/>
            <a:ext cx="4714875" cy="467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143250"/>
            <a:ext cx="8229600" cy="316547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4400" b="1" i="1" smtClean="0">
                <a:solidFill>
                  <a:srgbClr val="FFFF00"/>
                </a:solidFill>
              </a:rPr>
              <a:t>Вкладчик, клиент банка</a:t>
            </a:r>
            <a:endParaRPr lang="ru-RU" sz="4400" b="1" smtClean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7931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300" dirty="0" smtClean="0"/>
              <a:t/>
            </a:r>
            <a:br>
              <a:rPr lang="ru-RU" sz="5300" dirty="0" smtClean="0"/>
            </a:br>
            <a:r>
              <a:rPr lang="ru-RU" sz="5300" dirty="0" smtClean="0"/>
              <a:t/>
            </a:r>
            <a:br>
              <a:rPr lang="ru-RU" sz="5300" dirty="0" smtClean="0"/>
            </a:br>
            <a:r>
              <a:rPr lang="ru-RU" sz="5300" dirty="0" smtClean="0"/>
              <a:t>Кто вложит  свои деньги в какое-либо дело, предприятие?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600200"/>
            <a:ext cx="4114800" cy="4525963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endParaRPr lang="ru-RU" sz="5400" b="1" i="1" smtClean="0">
              <a:solidFill>
                <a:srgbClr val="FFFF00"/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endParaRPr lang="ru-RU" sz="5400" b="1" i="1" smtClean="0">
              <a:solidFill>
                <a:srgbClr val="FFFF00"/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ru-RU" sz="5400" b="1" i="1" smtClean="0">
                <a:solidFill>
                  <a:srgbClr val="FFFF00"/>
                </a:solidFill>
              </a:rPr>
              <a:t>Инвестор</a:t>
            </a:r>
          </a:p>
        </p:txBody>
      </p:sp>
      <p:pic>
        <p:nvPicPr>
          <p:cNvPr id="14" name="Picture 11" descr="j0283209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29125" y="2714625"/>
            <a:ext cx="3714750" cy="3714750"/>
          </a:xfrm>
        </p:spPr>
      </p:pic>
    </p:spTree>
    <p:extLst>
      <p:ext uri="{BB962C8B-B14F-4D97-AF65-F5344CB8AC3E}">
        <p14:creationId xmlns:p14="http://schemas.microsoft.com/office/powerpoint/2010/main" val="3990394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25734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dirty="0" smtClean="0"/>
              <a:t>Какие знаки внимания предпочитают банкиры?</a:t>
            </a:r>
            <a:br>
              <a:rPr lang="ru-RU" sz="5400" dirty="0" smtClean="0"/>
            </a:b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71813"/>
            <a:ext cx="8229600" cy="3236912"/>
          </a:xfrm>
        </p:spPr>
        <p:txBody>
          <a:bodyPr>
            <a:normAutofit fontScale="92500"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Char char="v"/>
              <a:defRPr/>
            </a:pPr>
            <a:r>
              <a:rPr lang="ru-RU" sz="4000" dirty="0" smtClean="0">
                <a:solidFill>
                  <a:srgbClr val="FFFF00"/>
                </a:solidFill>
              </a:rPr>
              <a:t>Водяные знаки. 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Char char="v"/>
              <a:defRPr/>
            </a:pPr>
            <a:r>
              <a:rPr lang="ru-RU" sz="4000" dirty="0" smtClean="0">
                <a:solidFill>
                  <a:srgbClr val="FFFF00"/>
                </a:solidFill>
              </a:rPr>
              <a:t>Применяются для изготовления документов, денег, ценных бумаг во избежание подделок. Изучается филигранографией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7211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GAVEL.WMF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3" y="5143500"/>
            <a:ext cx="2786062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1142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Назовите мероприятие, где цену набивают молотком.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2428875"/>
            <a:ext cx="8229600" cy="3522663"/>
          </a:xfrm>
        </p:spPr>
        <p:txBody>
          <a:bodyPr>
            <a:normAutofit lnSpcReduction="10000"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Char char="v"/>
              <a:defRPr/>
            </a:pPr>
            <a:r>
              <a:rPr lang="ru-RU" sz="4000" dirty="0" smtClean="0">
                <a:solidFill>
                  <a:srgbClr val="FFFF00"/>
                </a:solidFill>
              </a:rPr>
              <a:t>АУКЦИОН (от лат. </a:t>
            </a:r>
            <a:r>
              <a:rPr lang="ru-RU" sz="4000" dirty="0" err="1" smtClean="0">
                <a:solidFill>
                  <a:srgbClr val="FFFF00"/>
                </a:solidFill>
              </a:rPr>
              <a:t>auctio</a:t>
            </a:r>
            <a:r>
              <a:rPr lang="ru-RU" sz="4000" dirty="0" smtClean="0">
                <a:solidFill>
                  <a:srgbClr val="FFFF00"/>
                </a:solidFill>
              </a:rPr>
              <a:t> — продажа с публичного торга), способ продажи товаров, при котором товар (или образцы его) предварительно выставляют для осмотра.</a:t>
            </a:r>
            <a:r>
              <a:rPr lang="ru-RU" sz="4000" dirty="0" smtClean="0"/>
              <a:t> 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0446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2258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Скажите по-французски «барыш», «польза», если в театральном мире это театральное представление в честь одного из его участников?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00438"/>
            <a:ext cx="8229600" cy="2808287"/>
          </a:xfrm>
        </p:spPr>
        <p:txBody>
          <a:bodyPr>
            <a:normAutofit lnSpcReduction="10000"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7700" i="1" dirty="0" smtClean="0">
                <a:solidFill>
                  <a:srgbClr val="FFFF00"/>
                </a:solidFill>
              </a:rPr>
              <a:t>Бенефис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sz="4800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4800" i="1" dirty="0" smtClean="0">
                <a:solidFill>
                  <a:srgbClr val="FFFF00"/>
                </a:solidFill>
              </a:rPr>
              <a:t> </a:t>
            </a:r>
            <a:endParaRPr lang="ru-RU" sz="4800" i="1" dirty="0">
              <a:solidFill>
                <a:srgbClr val="FFFF00"/>
              </a:solidFill>
            </a:endParaRPr>
          </a:p>
        </p:txBody>
      </p:sp>
      <p:pic>
        <p:nvPicPr>
          <p:cNvPr id="4" name="Рисунок 3" descr="WEARHAT.WM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88" y="2714625"/>
            <a:ext cx="3763962" cy="353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007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11486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dirty="0" smtClean="0"/>
              <a:t>Способ получить скидку - это... Что? </a:t>
            </a:r>
            <a:br>
              <a:rPr lang="ru-RU" sz="6000" dirty="0" smtClean="0"/>
            </a:b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57563"/>
            <a:ext cx="8229600" cy="2951162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6000" i="1" smtClean="0">
                <a:solidFill>
                  <a:srgbClr val="FFFF00"/>
                </a:solidFill>
              </a:rPr>
              <a:t>Торг</a:t>
            </a:r>
          </a:p>
        </p:txBody>
      </p:sp>
      <p:pic>
        <p:nvPicPr>
          <p:cNvPr id="4" name="Picture 7" descr="BD19593_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813" y="2357438"/>
            <a:ext cx="4714875" cy="414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750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54296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dirty="0" smtClean="0"/>
              <a:t>Что у человека 12 пар, а у монеты всего одно? </a:t>
            </a:r>
            <a:br>
              <a:rPr lang="ru-RU" sz="5400" dirty="0" smtClean="0"/>
            </a:br>
            <a:endParaRPr lang="ru-RU" sz="5400" dirty="0"/>
          </a:p>
        </p:txBody>
      </p:sp>
      <p:pic>
        <p:nvPicPr>
          <p:cNvPr id="4" name="Picture 10" descr="BS00005A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52900" y="2928938"/>
            <a:ext cx="3205163" cy="3143250"/>
          </a:xfr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00063" y="2928938"/>
            <a:ext cx="3429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6000" i="1">
                <a:solidFill>
                  <a:srgbClr val="FFFF00"/>
                </a:solidFill>
                <a:latin typeface="Times New Roman" pitchFamily="18" charset="0"/>
              </a:rPr>
              <a:t>Ребро</a:t>
            </a:r>
          </a:p>
        </p:txBody>
      </p:sp>
    </p:spTree>
    <p:extLst>
      <p:ext uri="{BB962C8B-B14F-4D97-AF65-F5344CB8AC3E}">
        <p14:creationId xmlns:p14="http://schemas.microsoft.com/office/powerpoint/2010/main" val="566498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225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 </a:t>
            </a:r>
            <a:r>
              <a:rPr lang="ru-RU" sz="6000" dirty="0" smtClean="0"/>
              <a:t>Как называется ожерелье из монет?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875"/>
            <a:ext cx="8229600" cy="273685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6000" i="1" smtClean="0">
                <a:solidFill>
                  <a:srgbClr val="FFFF00"/>
                </a:solidFill>
              </a:rPr>
              <a:t>Монисто </a:t>
            </a:r>
          </a:p>
        </p:txBody>
      </p:sp>
    </p:spTree>
    <p:extLst>
      <p:ext uri="{BB962C8B-B14F-4D97-AF65-F5344CB8AC3E}">
        <p14:creationId xmlns:p14="http://schemas.microsoft.com/office/powerpoint/2010/main" val="3277147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509120"/>
            <a:ext cx="2214563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1142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dirty="0" smtClean="0"/>
              <a:t>Как называется новая валюта Старого света?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57438"/>
            <a:ext cx="8229600" cy="3951287"/>
          </a:xfrm>
        </p:spPr>
        <p:txBody>
          <a:bodyPr/>
          <a:lstStyle/>
          <a:p>
            <a:pPr eaLnBrk="1" hangingPunct="1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FFFF00"/>
                </a:solidFill>
              </a:rPr>
              <a:t>ЕВРО, валютная единица Европейского Союза, введена в 1979, но до 1996 называлась ЭКЮ. С января 1999 все расчеты между странами ЕС производятся в евро, также в этой валюте указываются и внутренние розничные и оптовые цены. В 2002 введено в наличное обращение.  </a:t>
            </a:r>
          </a:p>
        </p:txBody>
      </p:sp>
    </p:spTree>
    <p:extLst>
      <p:ext uri="{BB962C8B-B14F-4D97-AF65-F5344CB8AC3E}">
        <p14:creationId xmlns:p14="http://schemas.microsoft.com/office/powerpoint/2010/main" val="3000678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15</TotalTime>
  <Words>480</Words>
  <Application>Microsoft Office PowerPoint</Application>
  <PresentationFormat>Экран (4:3)</PresentationFormat>
  <Paragraphs>65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Техническая</vt:lpstr>
      <vt:lpstr>викторина</vt:lpstr>
      <vt:lpstr>Верно ли, что великий Карузо однажды снял деньги со своего счёта в банке, не предъявляя документа, а только спев два слова: «Смейся, паяц...». </vt:lpstr>
      <vt:lpstr>Какие знаки внимания предпочитают банкиры? </vt:lpstr>
      <vt:lpstr>Назовите мероприятие, где цену набивают молотком. </vt:lpstr>
      <vt:lpstr>Скажите по-французски «барыш», «польза», если в театральном мире это театральное представление в честь одного из его участников?  </vt:lpstr>
      <vt:lpstr>Способ получить скидку - это... Что?  </vt:lpstr>
      <vt:lpstr>Что у человека 12 пар, а у монеты всего одно?  </vt:lpstr>
      <vt:lpstr> Как называется ожерелье из монет?  </vt:lpstr>
      <vt:lpstr>Как называется новая валюта Старого света?</vt:lpstr>
      <vt:lpstr>Кто считает миллионы тысячами?  </vt:lpstr>
      <vt:lpstr>В Японии богатые гребут деньги граблями (бамбуковыми). А чем наши  богачи гребут деньги? </vt:lpstr>
      <vt:lpstr>Главный рекламный агент болота - это... Кто?</vt:lpstr>
      <vt:lpstr>Какая «долговая книжка», пришедшая к нам из Рима, есть в каждом доме? </vt:lpstr>
      <vt:lpstr>Когда Русью правил «денежный мешок»?  </vt:lpstr>
      <vt:lpstr>У нас с вами - «заначка». А у государства Российского - именно этот фонд. Какой?  </vt:lpstr>
      <vt:lpstr>Какую страну называют «банкиром» всего мира? </vt:lpstr>
      <vt:lpstr>Назовите литературного героя, о котором написаны эти «экономические» пушкинские строки? </vt:lpstr>
      <vt:lpstr>Назовите любимые сказки гоголевского Павла Ивановича Чичикова.</vt:lpstr>
      <vt:lpstr>«Кока-кола» по отношению к «Пепси-кола» - это... Кто? </vt:lpstr>
      <vt:lpstr>На блюдечке с какой каёмкой Остап Бендер мечтал получить деньги?</vt:lpstr>
      <vt:lpstr>В какой цвет «окрашена» наивысшая цена, которую можно дать за что-то? </vt:lpstr>
      <vt:lpstr>Кого в Англии называют «синими воротничками»? </vt:lpstr>
      <vt:lpstr>Кто  будет  делать покупки в магазине?</vt:lpstr>
      <vt:lpstr>Кто  положит свои заработанные деньги в банк? </vt:lpstr>
      <vt:lpstr>  Кто вложит  свои деньги в какое-либо дело, предприятие?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</dc:title>
  <dc:creator>Tatyana</dc:creator>
  <cp:lastModifiedBy>Tatyana</cp:lastModifiedBy>
  <cp:revision>5</cp:revision>
  <dcterms:created xsi:type="dcterms:W3CDTF">2012-02-03T16:58:04Z</dcterms:created>
  <dcterms:modified xsi:type="dcterms:W3CDTF">2012-02-03T17:18:19Z</dcterms:modified>
</cp:coreProperties>
</file>