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56" r:id="rId2"/>
    <p:sldId id="260" r:id="rId3"/>
    <p:sldId id="257" r:id="rId4"/>
    <p:sldId id="265" r:id="rId5"/>
    <p:sldId id="266" r:id="rId6"/>
    <p:sldId id="261" r:id="rId7"/>
    <p:sldId id="262" r:id="rId8"/>
    <p:sldId id="263" r:id="rId9"/>
    <p:sldId id="264" r:id="rId10"/>
    <p:sldId id="258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C69C4B8-793C-401D-9B8D-6685F112AA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EB63B-A929-40FA-BCE0-A47F37193050}" type="datetimeFigureOut">
              <a:rPr lang="ru-RU" smtClean="0"/>
              <a:t>15.09.2009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E12A5-87CE-47E7-8955-0E1929923B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5.bin"/><Relationship Id="rId9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/>
            </a:r>
            <a:br>
              <a:rPr lang="ru-RU" dirty="0" smtClean="0"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</a:br>
            <a:r>
              <a:rPr lang="ru-RU" dirty="0" smtClean="0">
                <a:effectLst>
                  <a:glow rad="101600">
                    <a:schemeClr val="accent2">
                      <a:lumMod val="50000"/>
                      <a:alpha val="60000"/>
                    </a:schemeClr>
                  </a:glow>
                </a:effectLst>
              </a:rPr>
              <a:t>Механическое движение</a:t>
            </a:r>
            <a:endParaRPr lang="ru-RU" dirty="0">
              <a:effectLst>
                <a:glow rad="101600">
                  <a:schemeClr val="accent2">
                    <a:lumMod val="50000"/>
                    <a:alpha val="60000"/>
                  </a:schemeClr>
                </a:glo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Повторение</a:t>
            </a:r>
          </a:p>
          <a:p>
            <a:r>
              <a:rPr lang="ru-RU" dirty="0" smtClean="0"/>
              <a:t>6 класс</a:t>
            </a:r>
          </a:p>
          <a:p>
            <a:r>
              <a:rPr lang="ru-RU" dirty="0" smtClean="0"/>
              <a:t>2009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Найдите среднюю скорость движения тела, если первые пять минут оно прошло путь 0,8 км, а за следующие 10 минут- 2 км.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Мотоциклист движется со скоростью 54 км/ч, пешеход – со скоростью 2 м/с. Во сколько раз скорость мотоциклиста больше скорости пешехода?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Решите задачу</a:t>
            </a:r>
          </a:p>
        </p:txBody>
      </p:sp>
      <p:graphicFrame>
        <p:nvGraphicFramePr>
          <p:cNvPr id="16406" name="Group 22"/>
          <p:cNvGraphicFramePr>
            <a:graphicFrameLocks noGrp="1"/>
          </p:cNvGraphicFramePr>
          <p:nvPr>
            <p:ph idx="1"/>
          </p:nvPr>
        </p:nvGraphicFramePr>
        <p:xfrm>
          <a:off x="684213" y="3357562"/>
          <a:ext cx="8218487" cy="3124201"/>
        </p:xfrm>
        <a:graphic>
          <a:graphicData uri="http://schemas.openxmlformats.org/drawingml/2006/table">
            <a:tbl>
              <a:tblPr/>
              <a:tblGrid>
                <a:gridCol w="2293937"/>
                <a:gridCol w="1338263"/>
                <a:gridCol w="1778000"/>
                <a:gridCol w="2808287"/>
              </a:tblGrid>
              <a:tr h="31242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Дано: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Формула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Решение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785786" y="5715016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468313" y="1557338"/>
            <a:ext cx="82073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Какова масса меда, если он наполняет банку вместимостью 0,5 л? Плотность меда 1400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кг/м</a:t>
            </a:r>
            <a:r>
              <a:rPr lang="ru-RU" sz="3200" baseline="30000" dirty="0" smtClean="0">
                <a:cs typeface="Times New Roman" pitchFamily="18" charset="0"/>
              </a:rPr>
              <a:t>3</a:t>
            </a:r>
            <a:r>
              <a:rPr lang="ru-RU" sz="3200" dirty="0" smtClean="0">
                <a:cs typeface="Times New Roman" pitchFamily="18" charset="0"/>
              </a:rPr>
              <a:t>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4143404" cy="4525963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Сосуд объемом 0,4 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содержит 460 кг раствора медного купороса. Чему равна плотность этого раствора?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Плотность кислорода 1,43 кг/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означает, что …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00034" y="1714488"/>
            <a:ext cx="3543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714876" y="1571612"/>
            <a:ext cx="35432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43438" y="1857364"/>
            <a:ext cx="4143404" cy="4525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Поваренная соль, объем которой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0,2 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имеет массу 420 кг. Чему равна плотность поваренной соли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514350" lvl="0" indent="-514350">
              <a:spcBef>
                <a:spcPct val="20000"/>
              </a:spcBef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Плотность льда равна 900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кг/м</a:t>
            </a:r>
            <a:r>
              <a:rPr lang="ru-RU" sz="32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означает, что </a:t>
            </a:r>
            <a:r>
              <a:rPr lang="ru-RU" sz="3200" dirty="0" smtClean="0"/>
              <a:t>…</a:t>
            </a:r>
            <a:r>
              <a:rPr lang="ru-RU" sz="3200" dirty="0" smtClean="0"/>
              <a:t>  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4414" y="1285860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1 вариант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1214422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2 вариант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Механическое движение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dirty="0"/>
              <a:t>– это изменение положения тела в пространстве относительно других с течением времени. </a:t>
            </a:r>
          </a:p>
          <a:p>
            <a:pPr>
              <a:buFontTx/>
              <a:buNone/>
            </a:pPr>
            <a:endParaRPr lang="ru-RU" b="1" dirty="0" smtClean="0"/>
          </a:p>
          <a:p>
            <a:pPr>
              <a:buFontTx/>
              <a:buNone/>
            </a:pPr>
            <a:endParaRPr lang="ru-RU" b="1" dirty="0"/>
          </a:p>
        </p:txBody>
      </p:sp>
      <p:pic>
        <p:nvPicPr>
          <p:cNvPr id="4" name="Рисунок 3" descr="67208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3214686"/>
            <a:ext cx="1928810" cy="2893215"/>
          </a:xfrm>
          <a:prstGeom prst="rect">
            <a:avLst/>
          </a:prstGeom>
        </p:spPr>
      </p:pic>
      <p:pic>
        <p:nvPicPr>
          <p:cNvPr id="5" name="Рисунок 4" descr="28[1]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9544" y="3286123"/>
            <a:ext cx="4022455" cy="27051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r>
              <a:rPr lang="ru-RU" b="1" dirty="0" smtClean="0"/>
              <a:t>Тело отсчета </a:t>
            </a:r>
            <a:r>
              <a:rPr lang="ru-RU" dirty="0" smtClean="0"/>
              <a:t>– это предмет, который считается неподвижным и относительно которого рассматривается движение тел.</a:t>
            </a:r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1285852" y="5143512"/>
            <a:ext cx="5929354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>
            <a:off x="1447800" y="3218167"/>
            <a:ext cx="866296" cy="1053044"/>
          </a:xfrm>
          <a:custGeom>
            <a:avLst/>
            <a:gdLst>
              <a:gd name="connsiteX0" fmla="*/ 304800 w 866296"/>
              <a:gd name="connsiteY0" fmla="*/ 115583 h 1053044"/>
              <a:gd name="connsiteX1" fmla="*/ 285750 w 866296"/>
              <a:gd name="connsiteY1" fmla="*/ 144158 h 1053044"/>
              <a:gd name="connsiteX2" fmla="*/ 152400 w 866296"/>
              <a:gd name="connsiteY2" fmla="*/ 153683 h 1053044"/>
              <a:gd name="connsiteX3" fmla="*/ 228600 w 866296"/>
              <a:gd name="connsiteY3" fmla="*/ 287033 h 1053044"/>
              <a:gd name="connsiteX4" fmla="*/ 266700 w 866296"/>
              <a:gd name="connsiteY4" fmla="*/ 296558 h 1053044"/>
              <a:gd name="connsiteX5" fmla="*/ 247650 w 866296"/>
              <a:gd name="connsiteY5" fmla="*/ 325133 h 1053044"/>
              <a:gd name="connsiteX6" fmla="*/ 180975 w 866296"/>
              <a:gd name="connsiteY6" fmla="*/ 353708 h 1053044"/>
              <a:gd name="connsiteX7" fmla="*/ 123825 w 866296"/>
              <a:gd name="connsiteY7" fmla="*/ 372758 h 1053044"/>
              <a:gd name="connsiteX8" fmla="*/ 95250 w 866296"/>
              <a:gd name="connsiteY8" fmla="*/ 382283 h 1053044"/>
              <a:gd name="connsiteX9" fmla="*/ 57150 w 866296"/>
              <a:gd name="connsiteY9" fmla="*/ 391808 h 1053044"/>
              <a:gd name="connsiteX10" fmla="*/ 0 w 866296"/>
              <a:gd name="connsiteY10" fmla="*/ 410858 h 1053044"/>
              <a:gd name="connsiteX11" fmla="*/ 9525 w 866296"/>
              <a:gd name="connsiteY11" fmla="*/ 458483 h 1053044"/>
              <a:gd name="connsiteX12" fmla="*/ 19050 w 866296"/>
              <a:gd name="connsiteY12" fmla="*/ 582308 h 1053044"/>
              <a:gd name="connsiteX13" fmla="*/ 47625 w 866296"/>
              <a:gd name="connsiteY13" fmla="*/ 601358 h 1053044"/>
              <a:gd name="connsiteX14" fmla="*/ 66675 w 866296"/>
              <a:gd name="connsiteY14" fmla="*/ 753758 h 1053044"/>
              <a:gd name="connsiteX15" fmla="*/ 76200 w 866296"/>
              <a:gd name="connsiteY15" fmla="*/ 791858 h 1053044"/>
              <a:gd name="connsiteX16" fmla="*/ 85725 w 866296"/>
              <a:gd name="connsiteY16" fmla="*/ 849008 h 1053044"/>
              <a:gd name="connsiteX17" fmla="*/ 161925 w 866296"/>
              <a:gd name="connsiteY17" fmla="*/ 915683 h 1053044"/>
              <a:gd name="connsiteX18" fmla="*/ 190500 w 866296"/>
              <a:gd name="connsiteY18" fmla="*/ 925208 h 1053044"/>
              <a:gd name="connsiteX19" fmla="*/ 523875 w 866296"/>
              <a:gd name="connsiteY19" fmla="*/ 934733 h 1053044"/>
              <a:gd name="connsiteX20" fmla="*/ 561975 w 866296"/>
              <a:gd name="connsiteY20" fmla="*/ 963308 h 1053044"/>
              <a:gd name="connsiteX21" fmla="*/ 609600 w 866296"/>
              <a:gd name="connsiteY21" fmla="*/ 1010933 h 1053044"/>
              <a:gd name="connsiteX22" fmla="*/ 819150 w 866296"/>
              <a:gd name="connsiteY22" fmla="*/ 1001408 h 1053044"/>
              <a:gd name="connsiteX23" fmla="*/ 809625 w 866296"/>
              <a:gd name="connsiteY23" fmla="*/ 791858 h 1053044"/>
              <a:gd name="connsiteX24" fmla="*/ 781050 w 866296"/>
              <a:gd name="connsiteY24" fmla="*/ 734708 h 1053044"/>
              <a:gd name="connsiteX25" fmla="*/ 752475 w 866296"/>
              <a:gd name="connsiteY25" fmla="*/ 715658 h 1053044"/>
              <a:gd name="connsiteX26" fmla="*/ 704850 w 866296"/>
              <a:gd name="connsiteY26" fmla="*/ 658508 h 1053044"/>
              <a:gd name="connsiteX27" fmla="*/ 723900 w 866296"/>
              <a:gd name="connsiteY27" fmla="*/ 563258 h 1053044"/>
              <a:gd name="connsiteX28" fmla="*/ 733425 w 866296"/>
              <a:gd name="connsiteY28" fmla="*/ 534683 h 1053044"/>
              <a:gd name="connsiteX29" fmla="*/ 762000 w 866296"/>
              <a:gd name="connsiteY29" fmla="*/ 506108 h 1053044"/>
              <a:gd name="connsiteX30" fmla="*/ 723900 w 866296"/>
              <a:gd name="connsiteY30" fmla="*/ 267983 h 1053044"/>
              <a:gd name="connsiteX31" fmla="*/ 676275 w 866296"/>
              <a:gd name="connsiteY31" fmla="*/ 229883 h 1053044"/>
              <a:gd name="connsiteX32" fmla="*/ 638175 w 866296"/>
              <a:gd name="connsiteY32" fmla="*/ 163208 h 1053044"/>
              <a:gd name="connsiteX33" fmla="*/ 628650 w 866296"/>
              <a:gd name="connsiteY33" fmla="*/ 125108 h 1053044"/>
              <a:gd name="connsiteX34" fmla="*/ 600075 w 866296"/>
              <a:gd name="connsiteY34" fmla="*/ 87008 h 1053044"/>
              <a:gd name="connsiteX35" fmla="*/ 590550 w 866296"/>
              <a:gd name="connsiteY35" fmla="*/ 58433 h 1053044"/>
              <a:gd name="connsiteX36" fmla="*/ 533400 w 866296"/>
              <a:gd name="connsiteY36" fmla="*/ 10808 h 1053044"/>
              <a:gd name="connsiteX37" fmla="*/ 495300 w 866296"/>
              <a:gd name="connsiteY37" fmla="*/ 1283 h 1053044"/>
              <a:gd name="connsiteX38" fmla="*/ 361950 w 866296"/>
              <a:gd name="connsiteY38" fmla="*/ 10808 h 1053044"/>
              <a:gd name="connsiteX39" fmla="*/ 333375 w 866296"/>
              <a:gd name="connsiteY39" fmla="*/ 67958 h 1053044"/>
              <a:gd name="connsiteX40" fmla="*/ 228600 w 866296"/>
              <a:gd name="connsiteY40" fmla="*/ 96533 h 1053044"/>
              <a:gd name="connsiteX41" fmla="*/ 200025 w 866296"/>
              <a:gd name="connsiteY41" fmla="*/ 125108 h 105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866296" h="1053044">
                <a:moveTo>
                  <a:pt x="304800" y="115583"/>
                </a:moveTo>
                <a:cubicBezTo>
                  <a:pt x="298450" y="125108"/>
                  <a:pt x="296856" y="141382"/>
                  <a:pt x="285750" y="144158"/>
                </a:cubicBezTo>
                <a:cubicBezTo>
                  <a:pt x="242517" y="154966"/>
                  <a:pt x="182626" y="120938"/>
                  <a:pt x="152400" y="153683"/>
                </a:cubicBezTo>
                <a:cubicBezTo>
                  <a:pt x="67286" y="245889"/>
                  <a:pt x="190675" y="277552"/>
                  <a:pt x="228600" y="287033"/>
                </a:cubicBezTo>
                <a:lnTo>
                  <a:pt x="266700" y="296558"/>
                </a:lnTo>
                <a:cubicBezTo>
                  <a:pt x="260350" y="306083"/>
                  <a:pt x="255745" y="317038"/>
                  <a:pt x="247650" y="325133"/>
                </a:cubicBezTo>
                <a:cubicBezTo>
                  <a:pt x="223903" y="348880"/>
                  <a:pt x="212204" y="344339"/>
                  <a:pt x="180975" y="353708"/>
                </a:cubicBezTo>
                <a:cubicBezTo>
                  <a:pt x="161741" y="359478"/>
                  <a:pt x="142875" y="366408"/>
                  <a:pt x="123825" y="372758"/>
                </a:cubicBezTo>
                <a:cubicBezTo>
                  <a:pt x="114300" y="375933"/>
                  <a:pt x="104990" y="379848"/>
                  <a:pt x="95250" y="382283"/>
                </a:cubicBezTo>
                <a:cubicBezTo>
                  <a:pt x="82550" y="385458"/>
                  <a:pt x="69689" y="388046"/>
                  <a:pt x="57150" y="391808"/>
                </a:cubicBezTo>
                <a:cubicBezTo>
                  <a:pt x="37916" y="397578"/>
                  <a:pt x="0" y="410858"/>
                  <a:pt x="0" y="410858"/>
                </a:cubicBezTo>
                <a:cubicBezTo>
                  <a:pt x="3175" y="426733"/>
                  <a:pt x="7737" y="442393"/>
                  <a:pt x="9525" y="458483"/>
                </a:cubicBezTo>
                <a:cubicBezTo>
                  <a:pt x="14097" y="499627"/>
                  <a:pt x="8384" y="542309"/>
                  <a:pt x="19050" y="582308"/>
                </a:cubicBezTo>
                <a:cubicBezTo>
                  <a:pt x="22000" y="593369"/>
                  <a:pt x="38100" y="595008"/>
                  <a:pt x="47625" y="601358"/>
                </a:cubicBezTo>
                <a:cubicBezTo>
                  <a:pt x="72284" y="675334"/>
                  <a:pt x="47957" y="594653"/>
                  <a:pt x="66675" y="753758"/>
                </a:cubicBezTo>
                <a:cubicBezTo>
                  <a:pt x="68205" y="766759"/>
                  <a:pt x="73633" y="779021"/>
                  <a:pt x="76200" y="791858"/>
                </a:cubicBezTo>
                <a:cubicBezTo>
                  <a:pt x="79988" y="810796"/>
                  <a:pt x="79618" y="830686"/>
                  <a:pt x="85725" y="849008"/>
                </a:cubicBezTo>
                <a:cubicBezTo>
                  <a:pt x="95448" y="878178"/>
                  <a:pt x="139303" y="908142"/>
                  <a:pt x="161925" y="915683"/>
                </a:cubicBezTo>
                <a:cubicBezTo>
                  <a:pt x="171450" y="918858"/>
                  <a:pt x="180474" y="924680"/>
                  <a:pt x="190500" y="925208"/>
                </a:cubicBezTo>
                <a:cubicBezTo>
                  <a:pt x="301517" y="931051"/>
                  <a:pt x="412750" y="931558"/>
                  <a:pt x="523875" y="934733"/>
                </a:cubicBezTo>
                <a:cubicBezTo>
                  <a:pt x="536575" y="944258"/>
                  <a:pt x="550750" y="952083"/>
                  <a:pt x="561975" y="963308"/>
                </a:cubicBezTo>
                <a:cubicBezTo>
                  <a:pt x="625475" y="1026808"/>
                  <a:pt x="533400" y="960133"/>
                  <a:pt x="609600" y="1010933"/>
                </a:cubicBezTo>
                <a:cubicBezTo>
                  <a:pt x="679450" y="1007758"/>
                  <a:pt x="772004" y="1053044"/>
                  <a:pt x="819150" y="1001408"/>
                </a:cubicBezTo>
                <a:cubicBezTo>
                  <a:pt x="866296" y="949772"/>
                  <a:pt x="815201" y="861557"/>
                  <a:pt x="809625" y="791858"/>
                </a:cubicBezTo>
                <a:cubicBezTo>
                  <a:pt x="808278" y="775017"/>
                  <a:pt x="792218" y="745876"/>
                  <a:pt x="781050" y="734708"/>
                </a:cubicBezTo>
                <a:cubicBezTo>
                  <a:pt x="772955" y="726613"/>
                  <a:pt x="761269" y="722987"/>
                  <a:pt x="752475" y="715658"/>
                </a:cubicBezTo>
                <a:cubicBezTo>
                  <a:pt x="724973" y="692739"/>
                  <a:pt x="723581" y="686605"/>
                  <a:pt x="704850" y="658508"/>
                </a:cubicBezTo>
                <a:cubicBezTo>
                  <a:pt x="711200" y="626758"/>
                  <a:pt x="716619" y="594808"/>
                  <a:pt x="723900" y="563258"/>
                </a:cubicBezTo>
                <a:cubicBezTo>
                  <a:pt x="726158" y="553475"/>
                  <a:pt x="727856" y="543037"/>
                  <a:pt x="733425" y="534683"/>
                </a:cubicBezTo>
                <a:cubicBezTo>
                  <a:pt x="740897" y="523475"/>
                  <a:pt x="752475" y="515633"/>
                  <a:pt x="762000" y="506108"/>
                </a:cubicBezTo>
                <a:cubicBezTo>
                  <a:pt x="747969" y="197434"/>
                  <a:pt x="802668" y="362504"/>
                  <a:pt x="723900" y="267983"/>
                </a:cubicBezTo>
                <a:cubicBezTo>
                  <a:pt x="690759" y="228213"/>
                  <a:pt x="723185" y="245520"/>
                  <a:pt x="676275" y="229883"/>
                </a:cubicBezTo>
                <a:cubicBezTo>
                  <a:pt x="660484" y="206196"/>
                  <a:pt x="648533" y="190830"/>
                  <a:pt x="638175" y="163208"/>
                </a:cubicBezTo>
                <a:cubicBezTo>
                  <a:pt x="633578" y="150951"/>
                  <a:pt x="634504" y="136817"/>
                  <a:pt x="628650" y="125108"/>
                </a:cubicBezTo>
                <a:cubicBezTo>
                  <a:pt x="621550" y="110909"/>
                  <a:pt x="609600" y="99708"/>
                  <a:pt x="600075" y="87008"/>
                </a:cubicBezTo>
                <a:cubicBezTo>
                  <a:pt x="596900" y="77483"/>
                  <a:pt x="596119" y="66787"/>
                  <a:pt x="590550" y="58433"/>
                </a:cubicBezTo>
                <a:cubicBezTo>
                  <a:pt x="581396" y="44701"/>
                  <a:pt x="549800" y="17836"/>
                  <a:pt x="533400" y="10808"/>
                </a:cubicBezTo>
                <a:cubicBezTo>
                  <a:pt x="521368" y="5651"/>
                  <a:pt x="508000" y="4458"/>
                  <a:pt x="495300" y="1283"/>
                </a:cubicBezTo>
                <a:cubicBezTo>
                  <a:pt x="450850" y="4458"/>
                  <a:pt x="405183" y="0"/>
                  <a:pt x="361950" y="10808"/>
                </a:cubicBezTo>
                <a:cubicBezTo>
                  <a:pt x="341876" y="15826"/>
                  <a:pt x="342533" y="56510"/>
                  <a:pt x="333375" y="67958"/>
                </a:cubicBezTo>
                <a:cubicBezTo>
                  <a:pt x="309362" y="97974"/>
                  <a:pt x="258334" y="92816"/>
                  <a:pt x="228600" y="96533"/>
                </a:cubicBezTo>
                <a:cubicBezTo>
                  <a:pt x="194001" y="108066"/>
                  <a:pt x="200025" y="96018"/>
                  <a:pt x="200025" y="125108"/>
                </a:cubicBezTo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2" name="Object 161"/>
          <p:cNvGraphicFramePr>
            <a:graphicFrameLocks noChangeAspect="1"/>
          </p:cNvGraphicFramePr>
          <p:nvPr/>
        </p:nvGraphicFramePr>
        <p:xfrm>
          <a:off x="2786050" y="4286256"/>
          <a:ext cx="1714512" cy="753207"/>
        </p:xfrm>
        <a:graphic>
          <a:graphicData uri="http://schemas.openxmlformats.org/presentationml/2006/ole">
            <p:oleObj spid="_x0000_s6146" r:id="rId3" imgW="6544800" imgH="1706400" progId="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1857356" y="4143380"/>
            <a:ext cx="71438" cy="1000132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/>
              <a:t>Скорость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равномерном движении показывает, какой путь пошло тело за единицу времени.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СИ </a:t>
            </a:r>
            <a:r>
              <a:rPr lang="ru-RU" dirty="0"/>
              <a:t>: [</a:t>
            </a:r>
            <a:r>
              <a:rPr lang="ru-RU" dirty="0" err="1">
                <a:latin typeface="Times New Roman" pitchFamily="18" charset="0"/>
              </a:rPr>
              <a:t>υ</a:t>
            </a:r>
            <a:r>
              <a:rPr lang="ru-RU" dirty="0"/>
              <a:t>]= 1м/с (метр в секунду)</a:t>
            </a:r>
          </a:p>
          <a:p>
            <a:pPr>
              <a:buFontTx/>
              <a:buNone/>
            </a:pPr>
            <a:endParaRPr lang="ru-RU" dirty="0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4786314" y="2643182"/>
          <a:ext cx="1512888" cy="1465263"/>
        </p:xfrm>
        <a:graphic>
          <a:graphicData uri="http://schemas.openxmlformats.org/presentationml/2006/ole">
            <p:oleObj spid="_x0000_s3074" name="Формула" r:id="rId3" imgW="406048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051425" cy="4525963"/>
          </a:xfrm>
        </p:spPr>
        <p:txBody>
          <a:bodyPr/>
          <a:lstStyle/>
          <a:p>
            <a:r>
              <a:rPr lang="ru-RU" sz="2800"/>
              <a:t>Чтобы найти пройденный путь надо … .</a:t>
            </a:r>
            <a:endParaRPr lang="en-US" sz="2800"/>
          </a:p>
          <a:p>
            <a:endParaRPr lang="en-US" sz="2800"/>
          </a:p>
          <a:p>
            <a:r>
              <a:rPr lang="ru-RU" sz="2800"/>
              <a:t>Чтобы найти время движения надо … .</a:t>
            </a:r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076825" y="2276475"/>
            <a:ext cx="3382963" cy="2904409"/>
            <a:chOff x="3424" y="1434"/>
            <a:chExt cx="1815" cy="1509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424" y="1434"/>
              <a:ext cx="1815" cy="1497"/>
              <a:chOff x="1530" y="10931"/>
              <a:chExt cx="2939" cy="1903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530" y="10941"/>
                <a:ext cx="2939" cy="1893"/>
                <a:chOff x="1530" y="10941"/>
                <a:chExt cx="2939" cy="1893"/>
              </a:xfrm>
            </p:grpSpPr>
            <p:sp>
              <p:nvSpPr>
                <p:cNvPr id="13321" name="Freeform 9"/>
                <p:cNvSpPr>
                  <a:spLocks/>
                </p:cNvSpPr>
                <p:nvPr/>
              </p:nvSpPr>
              <p:spPr bwMode="auto">
                <a:xfrm>
                  <a:off x="1538" y="10941"/>
                  <a:ext cx="1432" cy="1852"/>
                </a:xfrm>
                <a:custGeom>
                  <a:avLst/>
                  <a:gdLst/>
                  <a:ahLst/>
                  <a:cxnLst>
                    <a:cxn ang="0">
                      <a:pos x="1432" y="0"/>
                    </a:cxn>
                    <a:cxn ang="0">
                      <a:pos x="0" y="1852"/>
                    </a:cxn>
                  </a:cxnLst>
                  <a:rect l="0" t="0" r="r" b="b"/>
                  <a:pathLst>
                    <a:path w="1432" h="1852">
                      <a:moveTo>
                        <a:pt x="1432" y="0"/>
                      </a:moveTo>
                      <a:lnTo>
                        <a:pt x="0" y="1852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2" name="Freeform 10"/>
                <p:cNvSpPr>
                  <a:spLocks/>
                </p:cNvSpPr>
                <p:nvPr/>
              </p:nvSpPr>
              <p:spPr bwMode="auto">
                <a:xfrm>
                  <a:off x="1530" y="12814"/>
                  <a:ext cx="2929" cy="15"/>
                </a:xfrm>
                <a:custGeom>
                  <a:avLst/>
                  <a:gdLst/>
                  <a:ahLst/>
                  <a:cxnLst>
                    <a:cxn ang="0">
                      <a:pos x="0" y="15"/>
                    </a:cxn>
                    <a:cxn ang="0">
                      <a:pos x="2929" y="0"/>
                    </a:cxn>
                  </a:cxnLst>
                  <a:rect l="0" t="0" r="r" b="b"/>
                  <a:pathLst>
                    <a:path w="2929" h="15">
                      <a:moveTo>
                        <a:pt x="0" y="15"/>
                      </a:moveTo>
                      <a:lnTo>
                        <a:pt x="2929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3" name="Freeform 11"/>
                <p:cNvSpPr>
                  <a:spLocks/>
                </p:cNvSpPr>
                <p:nvPr/>
              </p:nvSpPr>
              <p:spPr bwMode="auto">
                <a:xfrm>
                  <a:off x="2970" y="10941"/>
                  <a:ext cx="1499" cy="189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99" y="1893"/>
                    </a:cxn>
                  </a:cxnLst>
                  <a:rect l="0" t="0" r="r" b="b"/>
                  <a:pathLst>
                    <a:path w="1499" h="1893">
                      <a:moveTo>
                        <a:pt x="0" y="0"/>
                      </a:moveTo>
                      <a:lnTo>
                        <a:pt x="1499" y="1893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4" name="Freeform 12"/>
                <p:cNvSpPr>
                  <a:spLocks/>
                </p:cNvSpPr>
                <p:nvPr/>
              </p:nvSpPr>
              <p:spPr bwMode="auto">
                <a:xfrm>
                  <a:off x="2146" y="11975"/>
                  <a:ext cx="1623" cy="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23" y="0"/>
                    </a:cxn>
                  </a:cxnLst>
                  <a:rect l="0" t="0" r="r" b="b"/>
                  <a:pathLst>
                    <a:path w="1623" h="1">
                      <a:moveTo>
                        <a:pt x="0" y="0"/>
                      </a:moveTo>
                      <a:lnTo>
                        <a:pt x="1623" y="0"/>
                      </a:lnTo>
                    </a:path>
                  </a:pathLst>
                </a:cu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25" name="Line 13"/>
                <p:cNvSpPr>
                  <a:spLocks noChangeShapeType="1"/>
                </p:cNvSpPr>
                <p:nvPr/>
              </p:nvSpPr>
              <p:spPr bwMode="auto">
                <a:xfrm>
                  <a:off x="2970" y="11965"/>
                  <a:ext cx="0" cy="86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3326" name="Text Box 14"/>
              <p:cNvSpPr txBox="1">
                <a:spLocks noChangeArrowheads="1"/>
              </p:cNvSpPr>
              <p:nvPr/>
            </p:nvSpPr>
            <p:spPr bwMode="auto">
              <a:xfrm>
                <a:off x="2576" y="10931"/>
                <a:ext cx="748" cy="9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200" dirty="0"/>
              </a:p>
              <a:p>
                <a:pPr algn="ctr"/>
                <a:endParaRPr lang="ru-RU" sz="2200" dirty="0"/>
              </a:p>
              <a:p>
                <a:pPr algn="ctr"/>
                <a:r>
                  <a:rPr lang="en-US" sz="6600" dirty="0"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sz="66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327" name="Text Box 15"/>
              <p:cNvSpPr txBox="1">
                <a:spLocks noChangeArrowheads="1"/>
              </p:cNvSpPr>
              <p:nvPr/>
            </p:nvSpPr>
            <p:spPr bwMode="auto">
              <a:xfrm>
                <a:off x="2015" y="11831"/>
                <a:ext cx="748" cy="900"/>
              </a:xfrm>
              <a:prstGeom prst="rect">
                <a:avLst/>
              </a:prstGeom>
              <a:solidFill>
                <a:srgbClr val="FFFFFF">
                  <a:alpha val="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 sz="1200"/>
              </a:p>
              <a:p>
                <a:endParaRPr lang="ru-RU"/>
              </a:p>
            </p:txBody>
          </p:sp>
        </p:grpSp>
        <p:graphicFrame>
          <p:nvGraphicFramePr>
            <p:cNvPr id="13328" name="Object 16"/>
            <p:cNvGraphicFramePr>
              <a:graphicFrameLocks noChangeAspect="1"/>
            </p:cNvGraphicFramePr>
            <p:nvPr/>
          </p:nvGraphicFramePr>
          <p:xfrm>
            <a:off x="3787" y="2341"/>
            <a:ext cx="380" cy="499"/>
          </p:xfrm>
          <a:graphic>
            <a:graphicData uri="http://schemas.openxmlformats.org/presentationml/2006/ole">
              <p:oleObj spid="_x0000_s4098" name="Формула" r:id="rId3" imgW="139579" imgH="177646" progId="Equation.3">
                <p:embed/>
              </p:oleObj>
            </a:graphicData>
          </a:graphic>
        </p:graphicFrame>
        <p:sp>
          <p:nvSpPr>
            <p:cNvPr id="13330" name="Text Box 18"/>
            <p:cNvSpPr txBox="1">
              <a:spLocks noChangeArrowheads="1"/>
            </p:cNvSpPr>
            <p:nvPr/>
          </p:nvSpPr>
          <p:spPr bwMode="auto">
            <a:xfrm>
              <a:off x="4418" y="2255"/>
              <a:ext cx="408" cy="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8000" dirty="0">
                  <a:latin typeface="Times New Roman" pitchFamily="18" charset="0"/>
                  <a:cs typeface="Times New Roman" pitchFamily="18" charset="0"/>
                </a:rPr>
                <a:t>t</a:t>
              </a:r>
              <a:endParaRPr lang="ru-RU" sz="80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Внесистемные единицы измерения скорости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36 км/ч = </a:t>
            </a:r>
          </a:p>
          <a:p>
            <a:endParaRPr lang="ru-RU"/>
          </a:p>
          <a:p>
            <a:r>
              <a:rPr lang="ru-RU"/>
              <a:t>72 км/ч =</a:t>
            </a:r>
          </a:p>
          <a:p>
            <a:endParaRPr lang="ru-RU"/>
          </a:p>
          <a:p>
            <a:r>
              <a:rPr lang="ru-RU"/>
              <a:t>360 м/мин = </a:t>
            </a:r>
          </a:p>
          <a:p>
            <a:endParaRPr lang="ru-RU"/>
          </a:p>
          <a:p>
            <a:r>
              <a:rPr lang="ru-RU"/>
              <a:t>5400 дм/час =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Средняя скорость движения</a:t>
            </a:r>
            <a:endParaRPr lang="ru-RU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>
            <p:ph idx="1"/>
          </p:nvPr>
        </p:nvGraphicFramePr>
        <p:xfrm>
          <a:off x="2071688" y="1571625"/>
          <a:ext cx="4286250" cy="1844675"/>
        </p:xfrm>
        <a:graphic>
          <a:graphicData uri="http://schemas.openxmlformats.org/presentationml/2006/ole">
            <p:oleObj spid="_x0000_s5122" name="Формула" r:id="rId3" imgW="1002960" imgH="431640" progId="Equation.3">
              <p:embed/>
            </p:oleObj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928662" y="4500570"/>
            <a:ext cx="1357322" cy="128588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2285984" y="3929066"/>
            <a:ext cx="2143140" cy="57150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9124" y="3929066"/>
            <a:ext cx="2357454" cy="1643074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000100" y="5500702"/>
          <a:ext cx="571504" cy="818788"/>
        </p:xfrm>
        <a:graphic>
          <a:graphicData uri="http://schemas.openxmlformats.org/presentationml/2006/ole">
            <p:oleObj spid="_x0000_s5123" name="Формула" r:id="rId4" imgW="164880" imgH="215640" progId="Equation.3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336925" y="4286250"/>
          <a:ext cx="614363" cy="747713"/>
        </p:xfrm>
        <a:graphic>
          <a:graphicData uri="http://schemas.openxmlformats.org/presentationml/2006/ole">
            <p:oleObj spid="_x0000_s5124" name="Формула" r:id="rId5" imgW="177480" imgH="215640" progId="Equation.3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5264150" y="4978400"/>
          <a:ext cx="615950" cy="792163"/>
        </p:xfrm>
        <a:graphic>
          <a:graphicData uri="http://schemas.openxmlformats.org/presentationml/2006/ole">
            <p:oleObj spid="_x0000_s5125" name="Формула" r:id="rId6" imgW="177480" imgH="228600" progId="Equation.3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857356" y="4929198"/>
          <a:ext cx="483256" cy="821536"/>
        </p:xfrm>
        <a:graphic>
          <a:graphicData uri="http://schemas.openxmlformats.org/presentationml/2006/ole">
            <p:oleObj spid="_x0000_s5126" name="Формула" r:id="rId7" imgW="126720" imgH="21564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2620963" y="3429000"/>
          <a:ext cx="503237" cy="850900"/>
        </p:xfrm>
        <a:graphic>
          <a:graphicData uri="http://schemas.openxmlformats.org/presentationml/2006/ole">
            <p:oleObj spid="_x0000_s5127" name="Формула" r:id="rId8" imgW="139680" imgH="215640" progId="Equation.3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5500688" y="3908425"/>
          <a:ext cx="428625" cy="773113"/>
        </p:xfrm>
        <a:graphic>
          <a:graphicData uri="http://schemas.openxmlformats.org/presentationml/2006/ole">
            <p:oleObj spid="_x0000_s5128" name="Формула" r:id="rId9" imgW="126720" imgH="228600" progId="Equation.3">
              <p:embed/>
            </p:oleObj>
          </a:graphicData>
        </a:graphic>
      </p:graphicFrame>
      <p:graphicFrame>
        <p:nvGraphicFramePr>
          <p:cNvPr id="21" name="Object 161"/>
          <p:cNvGraphicFramePr>
            <a:graphicFrameLocks noChangeAspect="1"/>
          </p:cNvGraphicFramePr>
          <p:nvPr/>
        </p:nvGraphicFramePr>
        <p:xfrm>
          <a:off x="142844" y="5214950"/>
          <a:ext cx="1071570" cy="347763"/>
        </p:xfrm>
        <a:graphic>
          <a:graphicData uri="http://schemas.openxmlformats.org/presentationml/2006/ole">
            <p:oleObj spid="_x0000_s5129" r:id="rId10" imgW="6544800" imgH="1706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230</Words>
  <Application>Microsoft Office PowerPoint</Application>
  <PresentationFormat>Экран (4:3)</PresentationFormat>
  <Paragraphs>46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Microsoft Equation 3.0</vt:lpstr>
      <vt:lpstr> Механическое движение</vt:lpstr>
      <vt:lpstr>Решите задачу</vt:lpstr>
      <vt:lpstr>Самостоятельная работа</vt:lpstr>
      <vt:lpstr>Механическое движение</vt:lpstr>
      <vt:lpstr>Слайд 5</vt:lpstr>
      <vt:lpstr>Скорость</vt:lpstr>
      <vt:lpstr>Слайд 7</vt:lpstr>
      <vt:lpstr>Внесистемные единицы измерения скорости</vt:lpstr>
      <vt:lpstr>Средняя скорость движения</vt:lpstr>
      <vt:lpstr>Решите задачи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2009-09-15T17:51:55Z</dcterms:created>
  <dcterms:modified xsi:type="dcterms:W3CDTF">2009-09-15T18:32:32Z</dcterms:modified>
</cp:coreProperties>
</file>