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34548" autoAdjust="0"/>
    <p:restoredTop sz="86482" autoAdjust="0"/>
  </p:normalViewPr>
  <p:slideViewPr>
    <p:cSldViewPr>
      <p:cViewPr varScale="1">
        <p:scale>
          <a:sx n="93" d="100"/>
          <a:sy n="93" d="100"/>
        </p:scale>
        <p:origin x="-192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28" y="12837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FF7810E-BC5E-4550-BBC3-58E28C9DF310}" type="datetimeFigureOut">
              <a:rPr lang="ru-RU" smtClean="0"/>
              <a:pPr/>
              <a:t>29.04.2014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C151048-3AFF-4EFC-B27B-0E88A1613A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F7810E-BC5E-4550-BBC3-58E28C9DF310}" type="datetimeFigureOut">
              <a:rPr lang="ru-RU" smtClean="0"/>
              <a:pPr/>
              <a:t>29.04.2014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151048-3AFF-4EFC-B27B-0E88A1613A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FF7810E-BC5E-4550-BBC3-58E28C9DF310}" type="datetimeFigureOut">
              <a:rPr lang="ru-RU" smtClean="0"/>
              <a:pPr/>
              <a:t>29.04.2014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C151048-3AFF-4EFC-B27B-0E88A1613A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F7810E-BC5E-4550-BBC3-58E28C9DF310}" type="datetimeFigureOut">
              <a:rPr lang="ru-RU" smtClean="0"/>
              <a:pPr/>
              <a:t>29.04.2014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151048-3AFF-4EFC-B27B-0E88A1613A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FF7810E-BC5E-4550-BBC3-58E28C9DF310}" type="datetimeFigureOut">
              <a:rPr lang="ru-RU" smtClean="0"/>
              <a:pPr/>
              <a:t>29.04.2014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3C151048-3AFF-4EFC-B27B-0E88A1613A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F7810E-BC5E-4550-BBC3-58E28C9DF310}" type="datetimeFigureOut">
              <a:rPr lang="ru-RU" smtClean="0"/>
              <a:pPr/>
              <a:t>29.04.2014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151048-3AFF-4EFC-B27B-0E88A1613A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F7810E-BC5E-4550-BBC3-58E28C9DF310}" type="datetimeFigureOut">
              <a:rPr lang="ru-RU" smtClean="0"/>
              <a:pPr/>
              <a:t>29.04.2014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151048-3AFF-4EFC-B27B-0E88A1613A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F7810E-BC5E-4550-BBC3-58E28C9DF310}" type="datetimeFigureOut">
              <a:rPr lang="ru-RU" smtClean="0"/>
              <a:pPr/>
              <a:t>29.04.2014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151048-3AFF-4EFC-B27B-0E88A1613A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FF7810E-BC5E-4550-BBC3-58E28C9DF310}" type="datetimeFigureOut">
              <a:rPr lang="ru-RU" smtClean="0"/>
              <a:pPr/>
              <a:t>29.04.2014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151048-3AFF-4EFC-B27B-0E88A1613A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F7810E-BC5E-4550-BBC3-58E28C9DF310}" type="datetimeFigureOut">
              <a:rPr lang="ru-RU" smtClean="0"/>
              <a:pPr/>
              <a:t>29.04.2014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151048-3AFF-4EFC-B27B-0E88A1613A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F7810E-BC5E-4550-BBC3-58E28C9DF310}" type="datetimeFigureOut">
              <a:rPr lang="ru-RU" smtClean="0"/>
              <a:pPr/>
              <a:t>29.04.2014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151048-3AFF-4EFC-B27B-0E88A1613AE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FF7810E-BC5E-4550-BBC3-58E28C9DF310}" type="datetimeFigureOut">
              <a:rPr lang="ru-RU" smtClean="0"/>
              <a:pPr/>
              <a:t>29.04.2014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3C151048-3AFF-4EFC-B27B-0E88A1613AE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54442" y="4500570"/>
            <a:ext cx="5114778" cy="1214446"/>
          </a:xfrm>
        </p:spPr>
        <p:txBody>
          <a:bodyPr/>
          <a:lstStyle/>
          <a:p>
            <a:r>
              <a:rPr lang="ru-RU" dirty="0" smtClean="0"/>
              <a:t>Техника безопасности на уроках легкой атлетики</a:t>
            </a:r>
            <a:endParaRPr lang="ru-RU" dirty="0"/>
          </a:p>
        </p:txBody>
      </p:sp>
      <p:pic>
        <p:nvPicPr>
          <p:cNvPr id="1026" name="Picture 2" descr="C:\Users\Сергей\Desktop\full_1_Anon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116" y="214290"/>
            <a:ext cx="3217692" cy="319087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572000" y="5786454"/>
            <a:ext cx="41434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/>
              <a:t>Автор: Левина Е.А.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608630"/>
          </a:xfrm>
        </p:spPr>
        <p:txBody>
          <a:bodyPr>
            <a:normAutofit fontScale="90000"/>
          </a:bodyPr>
          <a:lstStyle/>
          <a:p>
            <a:r>
              <a:rPr lang="ru-RU" b="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требования      безопасности      </a:t>
            </a:r>
            <a:endParaRPr lang="ru-RU" b="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457200" y="928670"/>
            <a:ext cx="4114800" cy="5572164"/>
          </a:xfrm>
        </p:spPr>
        <p:txBody>
          <a:bodyPr>
            <a:normAutofit lnSpcReduction="10000"/>
          </a:bodyPr>
          <a:lstStyle/>
          <a:p>
            <a:pPr marL="514350" indent="-514350">
              <a:buNone/>
            </a:pPr>
            <a:r>
              <a:rPr lang="ru-RU" sz="1400" b="1" dirty="0" smtClean="0">
                <a:solidFill>
                  <a:srgbClr val="7030A0"/>
                </a:solidFill>
              </a:rPr>
              <a:t>1</a:t>
            </a: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      Учащиеся должны иметь спортивную форму и обувь, не стесняющую движений и соответствующую теме и условиям проведения занятий.</a:t>
            </a:r>
          </a:p>
          <a:p>
            <a:pPr marL="514350" indent="-514350">
              <a:buAutoNum type="arabicPeriod" startAt="2"/>
            </a:pPr>
            <a:endParaRPr lang="ru-RU" sz="20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 startAt="2"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Учащийся должен бережно относиться к спорт. инвентарю и оборудованию, не использовать его не по назначению.</a:t>
            </a:r>
            <a:b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 startAt="2"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     </a:t>
            </a: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 процессе занятий обучающиеся должны соблюдать порядок проведения учебных занятий и правила личной гигиены</a:t>
            </a: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>
              <a:buNone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/>
          </a:p>
        </p:txBody>
      </p:sp>
      <p:pic>
        <p:nvPicPr>
          <p:cNvPr id="2050" name="Picture 2" descr="C:\Users\Сергей\Desktop\74451eeb08ce8dc833e600a1e8ceb6e3 - копия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0" y="1357298"/>
            <a:ext cx="3000396" cy="42862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7242048" cy="1071570"/>
          </a:xfrm>
        </p:spPr>
        <p:txBody>
          <a:bodyPr>
            <a:normAutofit/>
          </a:bodyPr>
          <a:lstStyle/>
          <a:p>
            <a:r>
              <a:rPr lang="ru-RU" sz="2800" b="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Требования безопасности перед началом занятий</a:t>
            </a:r>
            <a:endParaRPr lang="ru-RU" sz="2800" b="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28596" y="1357298"/>
            <a:ext cx="3857652" cy="5286412"/>
          </a:xfrm>
        </p:spPr>
        <p:txBody>
          <a:bodyPr>
            <a:normAutofit fontScale="62500" lnSpcReduction="20000"/>
          </a:bodyPr>
          <a:lstStyle/>
          <a:p>
            <a:pPr marL="342900" indent="-342900"/>
            <a:r>
              <a:rPr lang="ru-RU" sz="3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1. Переодеться в раздевалке, надеть на себя спортивную обувь и форму.</a:t>
            </a:r>
          </a:p>
          <a:p>
            <a:pPr marL="342900" indent="-342900"/>
            <a:endParaRPr lang="ru-RU" sz="32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2.   Снять с себя и убрать из карманов все посторонние предметы. </a:t>
            </a:r>
          </a:p>
          <a:p>
            <a:pPr marL="457200" indent="-457200"/>
            <a:endParaRPr lang="ru-RU" sz="32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3.   Под руководством учителя подготовить инвентарь и оборудование, необходимые для проведения занятий.</a:t>
            </a:r>
          </a:p>
          <a:p>
            <a:pPr marL="342900" indent="-342900"/>
            <a:endParaRPr lang="ru-RU" sz="32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4.   По команде учителя встать в строй для общего построения.</a:t>
            </a:r>
            <a:endParaRPr lang="ru-RU" sz="32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32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86380" y="1643050"/>
            <a:ext cx="2412868" cy="4429156"/>
          </a:xfrm>
        </p:spPr>
        <p:txBody>
          <a:bodyPr>
            <a:normAutofit fontScale="62500" lnSpcReduction="20000"/>
          </a:bodyPr>
          <a:lstStyle/>
          <a:p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Обувь должна быть на подошве, исключающей скольжение, плотно облегать ногу и не затруднять кровообращение. При сильном ветре, пониженной температуре и повышенной влажности одежда должна соответствовать погодным условиям.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965820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Требования безопасности во время занятий: бег</a:t>
            </a:r>
            <a:endParaRPr lang="ru-RU" sz="28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28596" y="1571612"/>
            <a:ext cx="3520440" cy="504351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ru-RU" sz="45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sz="7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При групповом старте на короткие дистанции бежать по своей дорожке.</a:t>
            </a:r>
          </a:p>
          <a:p>
            <a:pPr marL="342900" indent="-342900">
              <a:buFont typeface="+mj-lt"/>
              <a:buAutoNum type="arabicPeriod"/>
            </a:pPr>
            <a:endParaRPr lang="ru-RU" sz="72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sz="7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Во время бега смотреть на свою дорожку.</a:t>
            </a:r>
          </a:p>
          <a:p>
            <a:pPr marL="342900" indent="-342900">
              <a:buFont typeface="+mj-lt"/>
              <a:buAutoNum type="arabicPeriod"/>
            </a:pPr>
            <a:endParaRPr lang="ru-RU" sz="72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sz="7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Возвращаться на старт по крайней дорожке, при старте на дистанции не ставить подножки.</a:t>
            </a:r>
          </a:p>
          <a:p>
            <a:pPr marL="342900" indent="-342900">
              <a:buFont typeface="+mj-lt"/>
              <a:buAutoNum type="arabicPeriod"/>
            </a:pPr>
            <a:endParaRPr lang="ru-RU" sz="72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sz="7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 беге на длинные дистанции обгонять бегущих с правой стороны.</a:t>
            </a:r>
          </a:p>
          <a:p>
            <a:pPr marL="342900" indent="-342900">
              <a:buFont typeface="+mj-lt"/>
              <a:buAutoNum type="arabicPeriod"/>
            </a:pPr>
            <a:endParaRPr lang="ru-RU" sz="72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sz="7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Выполнять разминочный бег по крайней дорожке.</a:t>
            </a:r>
          </a:p>
          <a:p>
            <a:endParaRPr lang="ru-RU" dirty="0"/>
          </a:p>
        </p:txBody>
      </p:sp>
      <p:pic>
        <p:nvPicPr>
          <p:cNvPr id="4098" name="Picture 2" descr="C:\Users\Сергей\Desktop\1688169-89363-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178300" y="2428868"/>
            <a:ext cx="3521075" cy="25717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7242048" cy="1357322"/>
          </a:xfrm>
        </p:spPr>
        <p:txBody>
          <a:bodyPr>
            <a:normAutofit fontScale="90000"/>
          </a:bodyPr>
          <a:lstStyle/>
          <a:p>
            <a:r>
              <a:rPr lang="ru-RU" sz="4400" i="1" dirty="0" smtClean="0"/>
              <a:t> </a:t>
            </a:r>
            <a:br>
              <a:rPr lang="ru-RU" sz="4400" i="1" dirty="0" smtClean="0"/>
            </a:br>
            <a:r>
              <a:rPr lang="ru-RU" sz="4400" i="1" dirty="0" smtClean="0"/>
              <a:t> </a:t>
            </a:r>
            <a:r>
              <a:rPr lang="ru-RU" sz="4000" dirty="0" smtClean="0">
                <a:solidFill>
                  <a:schemeClr val="tx1">
                    <a:lumMod val="95000"/>
                  </a:schemeClr>
                </a:solidFill>
              </a:rPr>
              <a:t/>
            </a:r>
            <a:br>
              <a:rPr lang="ru-RU" sz="4000" dirty="0" smtClean="0">
                <a:solidFill>
                  <a:schemeClr val="tx1">
                    <a:lumMod val="95000"/>
                  </a:schemeClr>
                </a:solidFill>
              </a:rPr>
            </a:br>
            <a:r>
              <a:rPr lang="ru-RU" sz="4000" dirty="0" smtClean="0">
                <a:solidFill>
                  <a:schemeClr val="tx1">
                    <a:lumMod val="95000"/>
                  </a:schemeClr>
                </a:solidFill>
              </a:rPr>
              <a:t/>
            </a:r>
            <a:br>
              <a:rPr lang="ru-RU" sz="4000" dirty="0" smtClean="0">
                <a:solidFill>
                  <a:schemeClr val="tx1">
                    <a:lumMod val="95000"/>
                  </a:schemeClr>
                </a:solidFill>
              </a:rPr>
            </a:br>
            <a:r>
              <a:rPr lang="ru-RU" sz="4000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br>
              <a:rPr lang="ru-RU" sz="4000" dirty="0" smtClean="0">
                <a:solidFill>
                  <a:schemeClr val="tx1">
                    <a:lumMod val="95000"/>
                  </a:schemeClr>
                </a:solidFill>
              </a:rPr>
            </a:br>
            <a:r>
              <a:rPr lang="ru-RU" sz="31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Требования безопасности во время занятий: прыжки</a:t>
            </a:r>
            <a:r>
              <a:rPr lang="ru-RU" sz="3100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28736"/>
            <a:ext cx="3520440" cy="4697427"/>
          </a:xfrm>
        </p:spPr>
        <p:txBody>
          <a:bodyPr>
            <a:noAutofit/>
          </a:bodyPr>
          <a:lstStyle/>
          <a:p>
            <a:pPr lvl="8">
              <a:buNone/>
            </a:pPr>
            <a:r>
              <a:rPr lang="ru-RU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Не выполнять прыжки на неровном и скользком грунте.</a:t>
            </a:r>
          </a:p>
          <a:p>
            <a:pPr marL="342900" indent="-342900">
              <a:buFont typeface="+mj-lt"/>
              <a:buAutoNum type="arabicPeriod"/>
            </a:pPr>
            <a:endParaRPr lang="ru-RU" sz="24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Выполнять прыжки, когда учитель дал разрешение.</a:t>
            </a:r>
          </a:p>
          <a:p>
            <a:pPr marL="342900" indent="-342900">
              <a:buFont typeface="+mj-lt"/>
              <a:buAutoNum type="arabicPeriod"/>
            </a:pPr>
            <a:endParaRPr lang="ru-RU" sz="24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Выполнять прыжки поочередно.</a:t>
            </a:r>
            <a:endParaRPr lang="ru-RU" sz="24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C:\Users\Сергей\Desktop\5812413_jpg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929058" y="2428868"/>
            <a:ext cx="3571899" cy="29289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037258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Требования безопасности во время занятий: метание.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357298"/>
            <a:ext cx="3520440" cy="4768865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ru-RU" sz="64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sz="7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Перед метанием убедиться, что в направление броска никого нет.</a:t>
            </a:r>
          </a:p>
          <a:p>
            <a:pPr marL="342900" indent="-342900">
              <a:buFont typeface="+mj-lt"/>
              <a:buAutoNum type="arabicPeriod"/>
            </a:pPr>
            <a:endParaRPr lang="ru-RU" sz="72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sz="7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Осуществлять выпуск снаряда способом, исключающим срыв.</a:t>
            </a:r>
          </a:p>
          <a:p>
            <a:pPr marL="342900" indent="-342900">
              <a:buFont typeface="+mj-lt"/>
              <a:buAutoNum type="arabicPeriod"/>
            </a:pPr>
            <a:endParaRPr lang="ru-RU" sz="72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sz="7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При групповом метании стоять с левой стороны от метающего.</a:t>
            </a:r>
          </a:p>
          <a:p>
            <a:pPr marL="342900" indent="-342900">
              <a:buFont typeface="+mj-lt"/>
              <a:buAutoNum type="arabicPeriod"/>
            </a:pPr>
            <a:endParaRPr lang="ru-RU" sz="72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sz="7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 сырую погоду насухо вытирать руки и снаряд.</a:t>
            </a:r>
          </a:p>
          <a:p>
            <a:pPr marL="342900" indent="-342900">
              <a:buFont typeface="+mj-lt"/>
              <a:buAutoNum type="arabicPeriod"/>
            </a:pPr>
            <a:endParaRPr lang="ru-RU" sz="72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sz="7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После броска идти за снарядом только с разрешения учителя, не производить произвольных метаний.</a:t>
            </a:r>
          </a:p>
          <a:p>
            <a:endParaRPr lang="ru-RU" dirty="0"/>
          </a:p>
        </p:txBody>
      </p:sp>
      <p:pic>
        <p:nvPicPr>
          <p:cNvPr id="6148" name="Picture 4" descr="C:\Users\Сергей\Desktop\5809044-743615-throwing-ball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14810" y="1857364"/>
            <a:ext cx="3286148" cy="43577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Требования безопасности по окончании занятий:</a:t>
            </a:r>
            <a:endParaRPr lang="ru-RU" sz="28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504351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endParaRPr lang="ru-RU" sz="3200" b="1" i="1" dirty="0" smtClean="0">
              <a:solidFill>
                <a:srgbClr val="7030A0"/>
              </a:solidFill>
            </a:endParaRPr>
          </a:p>
          <a:p>
            <a:endParaRPr lang="ru-RU" sz="32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Под  руководством учителя убрать спортивный инвентарь в места его хранения.</a:t>
            </a:r>
          </a:p>
          <a:p>
            <a:pPr marL="342900" indent="-342900">
              <a:buFont typeface="+mj-lt"/>
              <a:buAutoNum type="arabicPeriod"/>
            </a:pPr>
            <a:endParaRPr lang="ru-RU" sz="32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Организованно покинуть место проведения занятий.</a:t>
            </a:r>
          </a:p>
          <a:p>
            <a:pPr marL="342900" indent="-342900">
              <a:buFont typeface="+mj-lt"/>
              <a:buAutoNum type="arabicPeriod"/>
            </a:pPr>
            <a:endParaRPr lang="ru-RU" sz="32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Переодеться в раздевалке, снять спортивный костюм и спортивную обувь.</a:t>
            </a:r>
          </a:p>
          <a:p>
            <a:pPr marL="342900" indent="-342900">
              <a:buFont typeface="+mj-lt"/>
              <a:buAutoNum type="arabicPeriod"/>
            </a:pPr>
            <a:endParaRPr lang="ru-RU" sz="32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Вымыть  руки.</a:t>
            </a:r>
          </a:p>
          <a:p>
            <a:endParaRPr lang="ru-RU" dirty="0"/>
          </a:p>
        </p:txBody>
      </p:sp>
      <p:pic>
        <p:nvPicPr>
          <p:cNvPr id="7" name="Содержимое 6" descr="1221657437_prikol54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214810" y="3214686"/>
            <a:ext cx="3521075" cy="2686989"/>
          </a:xfrm>
        </p:spPr>
      </p:pic>
      <p:sp>
        <p:nvSpPr>
          <p:cNvPr id="5" name="TextBox 4"/>
          <p:cNvSpPr txBox="1"/>
          <p:nvPr/>
        </p:nvSpPr>
        <p:spPr>
          <a:xfrm>
            <a:off x="4357686" y="2428868"/>
            <a:ext cx="32147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Соблюдай правила</a:t>
            </a:r>
          </a:p>
          <a:p>
            <a:pPr algn="ctr"/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endParaRPr lang="ru-RU" sz="24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58</TotalTime>
  <Words>328</Words>
  <Application>Microsoft Office PowerPoint</Application>
  <PresentationFormat>Экран (4:3)</PresentationFormat>
  <Paragraphs>58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Изящная</vt:lpstr>
      <vt:lpstr> </vt:lpstr>
      <vt:lpstr>  требования      безопасности      </vt:lpstr>
      <vt:lpstr>Требования безопасности перед началом занятий</vt:lpstr>
      <vt:lpstr>Требования безопасности во время занятий: бег</vt:lpstr>
      <vt:lpstr>       Требования безопасности во время занятий: прыжки </vt:lpstr>
      <vt:lpstr>Требования безопасности во время занятий: метание.</vt:lpstr>
      <vt:lpstr>Требования безопасности по окончании занятий: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Сергей</dc:creator>
  <cp:lastModifiedBy>Учитель</cp:lastModifiedBy>
  <cp:revision>11</cp:revision>
  <dcterms:created xsi:type="dcterms:W3CDTF">2014-04-27T12:55:01Z</dcterms:created>
  <dcterms:modified xsi:type="dcterms:W3CDTF">2014-04-29T10:30:32Z</dcterms:modified>
</cp:coreProperties>
</file>