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7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9" r:id="rId8"/>
    <p:sldId id="270" r:id="rId9"/>
    <p:sldId id="261" r:id="rId10"/>
    <p:sldId id="262" r:id="rId11"/>
    <p:sldId id="263" r:id="rId12"/>
    <p:sldId id="266" r:id="rId13"/>
    <p:sldId id="267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0" autoAdjust="0"/>
    <p:restoredTop sz="92175" autoAdjust="0"/>
  </p:normalViewPr>
  <p:slideViewPr>
    <p:cSldViewPr>
      <p:cViewPr>
        <p:scale>
          <a:sx n="71" d="100"/>
          <a:sy n="71" d="100"/>
        </p:scale>
        <p:origin x="-48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1BA14831-488E-42AA-BA9F-9077BDA41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5739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A2B9291-B327-4CE0-8BD2-2D3620C591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1495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A2B9291-B327-4CE0-8BD2-2D3620C591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396590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A2B9291-B327-4CE0-8BD2-2D3620C591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9977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A2B9291-B327-4CE0-8BD2-2D3620C591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276209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A2B9291-B327-4CE0-8BD2-2D3620C591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818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6E66-8037-4B9A-90F0-9F4296551D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17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205F-A04E-4684-B321-FAC678E9FB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6537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301625" y="1676400"/>
            <a:ext cx="8540750" cy="442277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6D81512D-FD1E-46AE-927E-21A6A143943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0845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4CD5-6CB1-4D42-8F65-C8318B4D8C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9301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C517C71-D962-4706-AEDB-396A489C2E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5420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13554AC-428F-485A-B250-8704641FBF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1439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B74C4A6-D0BD-488D-A02E-AA4299C0E4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0681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3957-2948-4CD1-8E5B-CC1146F413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426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91434-E933-42FD-A938-D377395956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0616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28241-D01B-4CCF-9023-84B34B0FB9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1028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E716A6B-262A-4D63-8EB4-CD387DD03D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7969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A2B9291-B327-4CE0-8BD2-2D3620C591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1518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  <p:sldLayoutId id="2147483999" r:id="rId12"/>
    <p:sldLayoutId id="2147484000" r:id="rId13"/>
    <p:sldLayoutId id="2147484001" r:id="rId14"/>
    <p:sldLayoutId id="2147484002" r:id="rId15"/>
    <p:sldLayoutId id="2147484003" r:id="rId16"/>
    <p:sldLayoutId id="2147484004" r:id="rId17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838200" y="1600200"/>
            <a:ext cx="7772400" cy="2514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/>
              <a:t>Обобщающий урок </a:t>
            </a:r>
            <a:br>
              <a:rPr lang="ru-RU" sz="5400" dirty="0"/>
            </a:br>
            <a:r>
              <a:rPr lang="ru-RU" sz="5400" dirty="0"/>
              <a:t>по теме</a:t>
            </a:r>
            <a:r>
              <a:rPr lang="ru-RU" sz="5400" dirty="0" smtClean="0"/>
              <a:t>:</a:t>
            </a:r>
            <a:br>
              <a:rPr lang="ru-RU" sz="5400" dirty="0" smtClean="0"/>
            </a:br>
            <a:r>
              <a:rPr lang="ru-RU" sz="5400" b="1" dirty="0" smtClean="0"/>
              <a:t>Молекулярная </a:t>
            </a:r>
            <a:r>
              <a:rPr lang="ru-RU" sz="5400" b="1" dirty="0"/>
              <a:t>физика</a:t>
            </a: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219200" y="5715000"/>
            <a:ext cx="6705600" cy="990600"/>
          </a:xfrm>
        </p:spPr>
        <p:txBody>
          <a:bodyPr/>
          <a:lstStyle/>
          <a:p>
            <a:endParaRPr lang="ru-RU" dirty="0"/>
          </a:p>
          <a:p>
            <a:r>
              <a:rPr lang="ru-RU" dirty="0" smtClean="0"/>
              <a:t>© учитель физики  </a:t>
            </a:r>
            <a:r>
              <a:rPr lang="ru-RU" dirty="0"/>
              <a:t>Мищенко И.Н.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20750" y="457200"/>
            <a:ext cx="7924800" cy="1293028"/>
          </a:xfrm>
        </p:spPr>
        <p:txBody>
          <a:bodyPr>
            <a:normAutofit/>
          </a:bodyPr>
          <a:lstStyle/>
          <a:p>
            <a:pPr algn="r"/>
            <a:r>
              <a:rPr lang="ru-RU" sz="4000" b="1" dirty="0" err="1" smtClean="0"/>
              <a:t>Изопроцессы</a:t>
            </a:r>
            <a:r>
              <a:rPr lang="ru-RU" sz="4000" b="1" dirty="0" smtClean="0"/>
              <a:t> </a:t>
            </a:r>
            <a:r>
              <a:rPr lang="ru-RU" sz="2800" dirty="0" smtClean="0"/>
              <a:t> </a:t>
            </a:r>
            <a:r>
              <a:rPr lang="ru-RU" sz="2800" i="1" dirty="0"/>
              <a:t/>
            </a:r>
            <a:br>
              <a:rPr lang="ru-RU" sz="2800" i="1" dirty="0"/>
            </a:b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2355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38200" y="1295401"/>
            <a:ext cx="7696200" cy="1276344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ru-RU" i="1" dirty="0"/>
              <a:t>   </a:t>
            </a:r>
            <a:r>
              <a:rPr lang="ru-RU" dirty="0"/>
              <a:t> </a:t>
            </a:r>
            <a:r>
              <a:rPr lang="ru-RU" sz="1600" dirty="0" smtClean="0"/>
              <a:t> - </a:t>
            </a:r>
            <a:r>
              <a:rPr lang="ru-RU" sz="2400" dirty="0" smtClean="0"/>
              <a:t>это процессы</a:t>
            </a:r>
            <a:r>
              <a:rPr lang="ru-RU" sz="2400" dirty="0"/>
              <a:t>, протекающие при неизменном значении </a:t>
            </a:r>
            <a:r>
              <a:rPr lang="ru-RU" sz="2400" dirty="0" smtClean="0"/>
              <a:t>одного </a:t>
            </a:r>
            <a:r>
              <a:rPr lang="ru-RU" sz="2400" dirty="0"/>
              <a:t>из макроскопических параметров (р, V, Т). </a:t>
            </a:r>
          </a:p>
        </p:txBody>
      </p:sp>
      <p:pic>
        <p:nvPicPr>
          <p:cNvPr id="23557" name="Picture 5" descr="i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588428"/>
            <a:ext cx="7086600" cy="4088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510588" cy="1325563"/>
          </a:xfrm>
        </p:spPr>
        <p:txBody>
          <a:bodyPr>
            <a:normAutofit fontScale="90000"/>
          </a:bodyPr>
          <a:lstStyle/>
          <a:p>
            <a:pPr algn="r"/>
            <a:r>
              <a:rPr lang="ru-RU" sz="4400" b="1" dirty="0"/>
              <a:t>Сравнительная таблица </a:t>
            </a:r>
            <a:br>
              <a:rPr lang="ru-RU" sz="4400" b="1" dirty="0"/>
            </a:br>
            <a:r>
              <a:rPr lang="ru-RU" sz="4400" b="1" dirty="0"/>
              <a:t>графиков </a:t>
            </a:r>
            <a:r>
              <a:rPr lang="ru-RU" sz="4400" b="1" dirty="0" err="1"/>
              <a:t>изопроцессов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pic>
        <p:nvPicPr>
          <p:cNvPr id="24592" name="Picture 16" descr="im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31751"/>
            <a:ext cx="68580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1720" y="457200"/>
            <a:ext cx="6377940" cy="1293028"/>
          </a:xfrm>
        </p:spPr>
        <p:txBody>
          <a:bodyPr>
            <a:noAutofit/>
          </a:bodyPr>
          <a:lstStyle/>
          <a:p>
            <a:pPr algn="r"/>
            <a:r>
              <a:rPr lang="ru-RU" sz="4000" b="1" dirty="0"/>
              <a:t>Уравнение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состояния </a:t>
            </a:r>
            <a:r>
              <a:rPr lang="ru-RU" sz="4000" b="1" dirty="0"/>
              <a:t>газа</a:t>
            </a:r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990600" y="1901039"/>
            <a:ext cx="7736989" cy="3777622"/>
          </a:xfrm>
        </p:spPr>
        <p:txBody>
          <a:bodyPr/>
          <a:lstStyle/>
          <a:p>
            <a:r>
              <a:rPr lang="ru-RU" sz="2400" dirty="0"/>
              <a:t>Это уравнение, связывающее все три параметра – давление, объем и температуру газа для данной его массы</a:t>
            </a:r>
          </a:p>
          <a:p>
            <a:pPr>
              <a:buFont typeface="Wingdings" panose="05000000000000000000" pitchFamily="2" charset="2"/>
              <a:buNone/>
            </a:pPr>
            <a:endParaRPr lang="ru-RU" dirty="0"/>
          </a:p>
          <a:p>
            <a:pPr>
              <a:buFont typeface="Wingdings" panose="05000000000000000000" pitchFamily="2" charset="2"/>
              <a:buNone/>
            </a:pPr>
            <a:endParaRPr lang="ru-RU" dirty="0"/>
          </a:p>
        </p:txBody>
      </p:sp>
      <p:pic>
        <p:nvPicPr>
          <p:cNvPr id="27655" name="Picture 7" descr="i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3200400"/>
            <a:ext cx="2438400" cy="145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657" name="Picture 9" descr="im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4802186"/>
            <a:ext cx="2438400" cy="159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659" name="Picture 11" descr="form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6989" y="3495674"/>
            <a:ext cx="4800600" cy="290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14400" y="624110"/>
            <a:ext cx="7620000" cy="1280890"/>
          </a:xfrm>
        </p:spPr>
        <p:txBody>
          <a:bodyPr>
            <a:noAutofit/>
          </a:bodyPr>
          <a:lstStyle/>
          <a:p>
            <a:pPr algn="r"/>
            <a:r>
              <a:rPr lang="ru-RU" sz="4000" b="1" dirty="0"/>
              <a:t>Уравнение </a:t>
            </a:r>
            <a:r>
              <a:rPr lang="ru-RU" sz="4000" b="1" dirty="0" smtClean="0"/>
              <a:t>Менделеева-</a:t>
            </a:r>
            <a:r>
              <a:rPr lang="ru-RU" sz="4000" b="1" dirty="0" err="1" smtClean="0"/>
              <a:t>Клапейрона</a:t>
            </a:r>
            <a:endParaRPr lang="ru-RU" sz="4000" b="1" dirty="0"/>
          </a:p>
        </p:txBody>
      </p:sp>
      <p:pic>
        <p:nvPicPr>
          <p:cNvPr id="28677" name="Picture 5" descr="im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96845"/>
            <a:ext cx="3048000" cy="165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8679" name="Picture 7" descr="form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239644"/>
            <a:ext cx="4800600" cy="318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8681" name="Picture 9" descr="im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5744534"/>
            <a:ext cx="530542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95300" y="624110"/>
            <a:ext cx="8343900" cy="1280890"/>
          </a:xfrm>
        </p:spPr>
        <p:txBody>
          <a:bodyPr>
            <a:noAutofit/>
          </a:bodyPr>
          <a:lstStyle/>
          <a:p>
            <a:pPr algn="r"/>
            <a:r>
              <a:rPr lang="ru-RU" sz="4000" b="1" dirty="0"/>
              <a:t>Основное уравнение молекулярно-кинетической теории</a:t>
            </a:r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ru-RU" dirty="0"/>
          </a:p>
        </p:txBody>
      </p:sp>
      <p:pic>
        <p:nvPicPr>
          <p:cNvPr id="32773" name="Picture 5" descr="i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" y="2160494"/>
            <a:ext cx="3352800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2775" name="Picture 7" descr="form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276600"/>
            <a:ext cx="4648200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14400" y="624110"/>
            <a:ext cx="8001000" cy="1280890"/>
          </a:xfrm>
        </p:spPr>
        <p:txBody>
          <a:bodyPr>
            <a:noAutofit/>
          </a:bodyPr>
          <a:lstStyle/>
          <a:p>
            <a:pPr algn="r"/>
            <a:r>
              <a:rPr lang="ru-RU" sz="4000" b="1" dirty="0"/>
              <a:t>Давление можно вычислить по формулам:</a:t>
            </a: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ru-RU" dirty="0"/>
          </a:p>
        </p:txBody>
      </p:sp>
      <p:pic>
        <p:nvPicPr>
          <p:cNvPr id="33797" name="Picture 5" descr="im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34990"/>
            <a:ext cx="2895600" cy="1583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3799" name="Picture 7" descr="im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971925"/>
            <a:ext cx="6096000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185147" y="533400"/>
            <a:ext cx="6377940" cy="1293028"/>
          </a:xfrm>
        </p:spPr>
        <p:txBody>
          <a:bodyPr>
            <a:normAutofit/>
          </a:bodyPr>
          <a:lstStyle/>
          <a:p>
            <a:pPr algn="r"/>
            <a:r>
              <a:rPr lang="ru-RU" sz="4000" b="1" dirty="0"/>
              <a:t>Состояния вещества</a:t>
            </a:r>
          </a:p>
        </p:txBody>
      </p:sp>
      <p:sp>
        <p:nvSpPr>
          <p:cNvPr id="3481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ru-RU" dirty="0"/>
          </a:p>
        </p:txBody>
      </p:sp>
      <p:pic>
        <p:nvPicPr>
          <p:cNvPr id="34821" name="Picture 5" descr="img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0"/>
            <a:ext cx="78486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85720" y="0"/>
            <a:ext cx="8510588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Самостоятельная работа</a:t>
            </a:r>
          </a:p>
        </p:txBody>
      </p:sp>
      <p:graphicFrame>
        <p:nvGraphicFramePr>
          <p:cNvPr id="35877" name="Group 3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3692810116"/>
              </p:ext>
            </p:extLst>
          </p:nvPr>
        </p:nvGraphicFramePr>
        <p:xfrm>
          <a:off x="214282" y="1015432"/>
          <a:ext cx="8540750" cy="4984954"/>
        </p:xfrm>
        <a:graphic>
          <a:graphicData uri="http://schemas.openxmlformats.org/drawingml/2006/table">
            <a:tbl>
              <a:tblPr/>
              <a:tblGrid>
                <a:gridCol w="4270375"/>
                <a:gridCol w="4270375"/>
              </a:tblGrid>
              <a:tr h="4434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Вариант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Вариант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55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1. Какое количества вещества содержится в 200г воды?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1. Какое количество вещества в песчинке кварца (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SiO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массой 20 мг?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624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2. Газ при давлении 970 кПа и температуре 42</a:t>
                      </a:r>
                      <a:r>
                        <a:rPr kumimoji="0" lang="ru-RU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0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С занимает объем 800 л. Каким станет давление, если при той же массе и температуре 285 К газ займет объем 855 л?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2. Газ при давлении 610 кПа и температуре 300 К занимает объем 550 л. Найдите объем, занимаемый той же массой газа при давлении 450 кПа и температуре -23</a:t>
                      </a:r>
                      <a:r>
                        <a:rPr kumimoji="0" lang="ru-RU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0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С?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11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3. Давление кислорода 152 кПа, а средняя квадратичная скорость его молекул 545 м/с. Определить плотность кислорода.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3. Найти среднюю квадратичную скорость молекул газа, имеющего плотность 1,8 кг/м</a:t>
                      </a:r>
                      <a:r>
                        <a:rPr kumimoji="0" lang="ru-RU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3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 при давлении 152 кПа.</a:t>
                      </a:r>
                      <a:endParaRPr kumimoji="0" lang="ru-RU" sz="20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4000" b="1" dirty="0"/>
              <a:t>Ответы</a:t>
            </a:r>
          </a:p>
        </p:txBody>
      </p:sp>
      <p:graphicFrame>
        <p:nvGraphicFramePr>
          <p:cNvPr id="37911" name="Group 2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3624511533"/>
              </p:ext>
            </p:extLst>
          </p:nvPr>
        </p:nvGraphicFramePr>
        <p:xfrm>
          <a:off x="301625" y="1554163"/>
          <a:ext cx="8540750" cy="3773488"/>
        </p:xfrm>
        <a:graphic>
          <a:graphicData uri="http://schemas.openxmlformats.org/drawingml/2006/table">
            <a:tbl>
              <a:tblPr/>
              <a:tblGrid>
                <a:gridCol w="4270375"/>
                <a:gridCol w="4270375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Вариант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Вариант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6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11 моль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1. 3,3 </a:t>
                      </a:r>
                      <a:r>
                        <a:rPr kumimoji="0" lang="ru-RU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kumimoji="0" lang="ru-RU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моль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4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820 кПа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620 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4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1,5 кг/м</a:t>
                      </a:r>
                      <a:r>
                        <a:rPr kumimoji="0" lang="ru-RU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500 м/с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76400" y="624110"/>
            <a:ext cx="7162800" cy="1280890"/>
          </a:xfrm>
        </p:spPr>
        <p:txBody>
          <a:bodyPr>
            <a:noAutofit/>
          </a:bodyPr>
          <a:lstStyle/>
          <a:p>
            <a:r>
              <a:rPr lang="ru-RU" sz="4000" b="1" dirty="0">
                <a:cs typeface="Times New Roman" panose="02020603050405020304" pitchFamily="18" charset="0"/>
              </a:rPr>
              <a:t>Основные положения МКТ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990600" y="1905000"/>
            <a:ext cx="7543800" cy="41910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000" dirty="0"/>
              <a:t>Все вещества состоят из мельчайших частиц (атомов, молекул, электронов, ионов).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000" dirty="0"/>
              <a:t>Частицы вещества находятся в непрерывном хаотическом движении (броуновском движении).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000" dirty="0"/>
              <a:t>Частицы вещества взаимодействуют друг с </a:t>
            </a:r>
            <a:r>
              <a:rPr lang="ru-RU" sz="3000" dirty="0" smtClean="0"/>
              <a:t>другом.</a:t>
            </a:r>
            <a:endParaRPr lang="ru-RU" sz="3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62200" y="609600"/>
            <a:ext cx="6589199" cy="1280890"/>
          </a:xfrm>
        </p:spPr>
        <p:txBody>
          <a:bodyPr>
            <a:normAutofit/>
          </a:bodyPr>
          <a:lstStyle/>
          <a:p>
            <a:r>
              <a:rPr lang="ru-RU" sz="4000" b="1" dirty="0"/>
              <a:t>Основная задача МКТ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762000" y="2286000"/>
            <a:ext cx="7772400" cy="3657600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1800" dirty="0"/>
              <a:t>    </a:t>
            </a:r>
            <a:r>
              <a:rPr lang="ru-RU" sz="3600" dirty="0"/>
              <a:t>Найти уравнение состояния вещества, установив связь между макроскопическими и микроскопическими </a:t>
            </a:r>
            <a:r>
              <a:rPr lang="ru-RU" sz="3600" dirty="0" smtClean="0"/>
              <a:t>параметрами. </a:t>
            </a:r>
            <a:endParaRPr lang="ru-RU" sz="3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057400" y="533400"/>
            <a:ext cx="6589199" cy="1280890"/>
          </a:xfrm>
        </p:spPr>
        <p:txBody>
          <a:bodyPr>
            <a:normAutofit/>
          </a:bodyPr>
          <a:lstStyle/>
          <a:p>
            <a:pPr algn="r"/>
            <a:r>
              <a:rPr lang="ru-RU" sz="4000" b="1" dirty="0"/>
              <a:t>Количество вещества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371600" y="1600200"/>
            <a:ext cx="6591985" cy="1543048"/>
          </a:xfrm>
        </p:spPr>
        <p:txBody>
          <a:bodyPr/>
          <a:lstStyle/>
          <a:p>
            <a:r>
              <a:rPr lang="ru-RU" sz="2400" dirty="0"/>
              <a:t>Это физическая величина, которая определяет число молекул в данном </a:t>
            </a:r>
            <a:r>
              <a:rPr lang="ru-RU" sz="2400" dirty="0" smtClean="0"/>
              <a:t>теле. </a:t>
            </a:r>
            <a:endParaRPr lang="ru-RU" sz="2400" dirty="0"/>
          </a:p>
          <a:p>
            <a:pPr>
              <a:buFont typeface="Wingdings" panose="05000000000000000000" pitchFamily="2" charset="2"/>
              <a:buNone/>
            </a:pPr>
            <a:endParaRPr lang="ru-RU" dirty="0"/>
          </a:p>
        </p:txBody>
      </p:sp>
      <p:pic>
        <p:nvPicPr>
          <p:cNvPr id="20485" name="Picture 5" descr="421259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819400"/>
            <a:ext cx="5334000" cy="3846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81200" y="685800"/>
            <a:ext cx="6589199" cy="1280890"/>
          </a:xfrm>
        </p:spPr>
        <p:txBody>
          <a:bodyPr>
            <a:normAutofit/>
          </a:bodyPr>
          <a:lstStyle/>
          <a:p>
            <a:pPr algn="r"/>
            <a:r>
              <a:rPr lang="ru-RU" sz="4000" b="1" dirty="0"/>
              <a:t>Постоянная Авогадро</a:t>
            </a: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914400" y="2133600"/>
            <a:ext cx="7772400" cy="3777622"/>
          </a:xfrm>
        </p:spPr>
        <p:txBody>
          <a:bodyPr/>
          <a:lstStyle/>
          <a:p>
            <a:r>
              <a:rPr lang="ru-RU" sz="2400" dirty="0"/>
              <a:t>Численно равна числу молекул в одном моле</a:t>
            </a:r>
          </a:p>
          <a:p>
            <a:pPr>
              <a:buFont typeface="Wingdings" panose="05000000000000000000" pitchFamily="2" charset="2"/>
              <a:buNone/>
            </a:pPr>
            <a:endParaRPr lang="ru-RU" i="1" dirty="0"/>
          </a:p>
          <a:p>
            <a:pPr>
              <a:buFont typeface="Wingdings" panose="05000000000000000000" pitchFamily="2" charset="2"/>
              <a:buNone/>
            </a:pPr>
            <a:endParaRPr lang="ru-RU" i="1" dirty="0"/>
          </a:p>
          <a:p>
            <a:pPr algn="ctr">
              <a:buFont typeface="Wingdings" panose="05000000000000000000" pitchFamily="2" charset="2"/>
              <a:buNone/>
            </a:pPr>
            <a:r>
              <a:rPr lang="ru-RU" sz="4800" i="1" dirty="0"/>
              <a:t>N</a:t>
            </a:r>
            <a:r>
              <a:rPr lang="ru-RU" sz="4800" baseline="-25000" dirty="0"/>
              <a:t>A</a:t>
            </a:r>
            <a:r>
              <a:rPr lang="ru-RU" sz="4800" dirty="0"/>
              <a:t> = 6,02·10</a:t>
            </a:r>
            <a:r>
              <a:rPr lang="ru-RU" sz="4800" baseline="30000" dirty="0"/>
              <a:t>23</a:t>
            </a:r>
            <a:r>
              <a:rPr lang="ru-RU" sz="4800" dirty="0"/>
              <a:t> моль</a:t>
            </a:r>
            <a:r>
              <a:rPr lang="ru-RU" sz="4800" baseline="30000" dirty="0"/>
              <a:t>−</a:t>
            </a:r>
            <a:r>
              <a:rPr lang="ru-RU" sz="4800" baseline="30000" dirty="0" smtClean="0"/>
              <a:t>1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4000" b="1" dirty="0"/>
              <a:t>Молярная масса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/>
              <a:t>M</a:t>
            </a:r>
            <a:r>
              <a:rPr lang="ru-RU" sz="2400" dirty="0"/>
              <a:t> - это масса одного моля вещества </a:t>
            </a:r>
          </a:p>
          <a:p>
            <a:pPr>
              <a:buFont typeface="Wingdings" panose="05000000000000000000" pitchFamily="2" charset="2"/>
              <a:buNone/>
            </a:pPr>
            <a:endParaRPr lang="ru-RU" dirty="0"/>
          </a:p>
        </p:txBody>
      </p:sp>
      <p:pic>
        <p:nvPicPr>
          <p:cNvPr id="29701" name="Picture 5" descr="im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58" y="2786058"/>
            <a:ext cx="358140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9703" name="Picture 7" descr="form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267200"/>
            <a:ext cx="6553200" cy="209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4400" b="1" dirty="0"/>
              <a:t>Плотность вещества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pic>
        <p:nvPicPr>
          <p:cNvPr id="30725" name="Picture 5" descr="im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2318" y="1264555"/>
            <a:ext cx="2133600" cy="1862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27" name="Picture 7" descr="form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126692"/>
            <a:ext cx="5638800" cy="2816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173941" y="647129"/>
            <a:ext cx="6589199" cy="1280890"/>
          </a:xfrm>
        </p:spPr>
        <p:txBody>
          <a:bodyPr>
            <a:normAutofit/>
          </a:bodyPr>
          <a:lstStyle/>
          <a:p>
            <a:pPr algn="r"/>
            <a:r>
              <a:rPr lang="ru-RU" sz="4000" b="1" dirty="0"/>
              <a:t>Концентрация</a:t>
            </a:r>
            <a:r>
              <a:rPr lang="ru-RU" sz="4000" dirty="0"/>
              <a:t> </a:t>
            </a:r>
            <a:r>
              <a:rPr lang="ru-RU" sz="4000" b="1" dirty="0"/>
              <a:t>частиц</a:t>
            </a:r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942415" y="2133600"/>
            <a:ext cx="6591985" cy="65245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/>
              <a:t>это количество частиц в объеме</a:t>
            </a:r>
          </a:p>
          <a:p>
            <a:pPr>
              <a:buFontTx/>
              <a:buNone/>
            </a:pPr>
            <a:endParaRPr lang="ru-RU" sz="2400" dirty="0"/>
          </a:p>
        </p:txBody>
      </p:sp>
      <p:pic>
        <p:nvPicPr>
          <p:cNvPr id="31749" name="Picture 5" descr="im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1815" y="2833688"/>
            <a:ext cx="1981200" cy="158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1751" name="Picture 7" descr="form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419600"/>
            <a:ext cx="6172200" cy="195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4000" b="1" dirty="0">
                <a:solidFill>
                  <a:schemeClr val="tx1">
                    <a:lumMod val="95000"/>
                  </a:schemeClr>
                </a:solidFill>
              </a:rPr>
              <a:t>Температура</a:t>
            </a: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914400" y="2133600"/>
            <a:ext cx="7467600" cy="3777622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solidFill>
                  <a:schemeClr val="tx1">
                    <a:lumMod val="95000"/>
                  </a:schemeClr>
                </a:solidFill>
              </a:rPr>
              <a:t>характеризует состояние теплового равновесия: все тела, находящиеся в тепловом равновесии, имеют одинаковую температуру</a:t>
            </a:r>
          </a:p>
          <a:p>
            <a:pPr algn="just"/>
            <a:r>
              <a:rPr lang="ru-RU" sz="2400" dirty="0">
                <a:solidFill>
                  <a:schemeClr val="tx1">
                    <a:lumMod val="95000"/>
                  </a:schemeClr>
                </a:solidFill>
              </a:rPr>
              <a:t>между абсолютной шкалой температур и шкалой Цельсия существует связь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ru-RU" sz="2400" dirty="0">
                <a:solidFill>
                  <a:schemeClr val="tx1">
                    <a:lumMod val="95000"/>
                  </a:schemeClr>
                </a:solidFill>
              </a:rPr>
              <a:t>Т = t °С + 273 (К)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3632</TotalTime>
  <Words>355</Words>
  <Application>Microsoft Office PowerPoint</Application>
  <PresentationFormat>Экран (4:3)</PresentationFormat>
  <Paragraphs>52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Легкий дым</vt:lpstr>
      <vt:lpstr>Обобщающий урок  по теме: Молекулярная физика</vt:lpstr>
      <vt:lpstr>Основные положения МКТ</vt:lpstr>
      <vt:lpstr>Основная задача МКТ</vt:lpstr>
      <vt:lpstr>Количество вещества</vt:lpstr>
      <vt:lpstr>Постоянная Авогадро</vt:lpstr>
      <vt:lpstr>Молярная масса</vt:lpstr>
      <vt:lpstr>Плотность вещества </vt:lpstr>
      <vt:lpstr>Концентрация частиц</vt:lpstr>
      <vt:lpstr>Температура</vt:lpstr>
      <vt:lpstr>Изопроцессы    </vt:lpstr>
      <vt:lpstr>Сравнительная таблица  графиков изопроцессов </vt:lpstr>
      <vt:lpstr>Уравнение  состояния газа</vt:lpstr>
      <vt:lpstr>Уравнение Менделеева-Клапейрона</vt:lpstr>
      <vt:lpstr>Основное уравнение молекулярно-кинетической теории</vt:lpstr>
      <vt:lpstr>Давление можно вычислить по формулам:</vt:lpstr>
      <vt:lpstr>Состояния вещества</vt:lpstr>
      <vt:lpstr>Самостоятельная работа</vt:lpstr>
      <vt:lpstr>Ответы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Dimon</dc:creator>
  <cp:lastModifiedBy>Инна</cp:lastModifiedBy>
  <cp:revision>107</cp:revision>
  <cp:lastPrinted>2014-03-20T08:24:51Z</cp:lastPrinted>
  <dcterms:created xsi:type="dcterms:W3CDTF">2014-03-16T11:39:06Z</dcterms:created>
  <dcterms:modified xsi:type="dcterms:W3CDTF">2014-03-20T10:39:05Z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