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77" autoAdjust="0"/>
  </p:normalViewPr>
  <p:slideViewPr>
    <p:cSldViewPr>
      <p:cViewPr varScale="1">
        <p:scale>
          <a:sx n="74" d="100"/>
          <a:sy n="74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34851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34853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54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55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56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57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58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59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60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61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62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63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64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65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66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67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68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69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70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71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72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73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74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75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76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877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3487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8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8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8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8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8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8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8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8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8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8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9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9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9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9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3489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9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3489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89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90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90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90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90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90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90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490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34907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908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909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910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911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912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913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4914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3491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3491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3491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33491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491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82264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5613" y="3922713"/>
            <a:ext cx="822642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5613" y="1598613"/>
            <a:ext cx="4037012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5613" y="3922713"/>
            <a:ext cx="4037012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3382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3382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3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3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3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3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3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3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3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3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3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3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4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4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4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4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4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4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4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4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4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4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5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5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5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5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3385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5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5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5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5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6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6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6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6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6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6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6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6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6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6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3387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7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3387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7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7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7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7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7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8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8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388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3388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84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85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86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8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88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89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3890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3389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38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231B5FD-6619-4567-B16A-6D1D857223EE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3338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338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60B560A-D08D-4D38-BC95-DD32874A49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389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91" grpId="0"/>
      <p:bldP spid="333895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Безграничность потребностей </a:t>
            </a:r>
            <a:br>
              <a:rPr lang="ru-RU" dirty="0" smtClean="0"/>
            </a:br>
            <a:r>
              <a:rPr lang="ru-RU" dirty="0" smtClean="0"/>
              <a:t>и ограниченность</a:t>
            </a:r>
            <a:br>
              <a:rPr lang="ru-RU" dirty="0" smtClean="0"/>
            </a:br>
            <a:r>
              <a:rPr lang="ru-RU" dirty="0" smtClean="0"/>
              <a:t> ресурсов. Проблема выбора.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457200" y="3899938"/>
            <a:ext cx="5050904" cy="240938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Урок разработала:</a:t>
            </a:r>
          </a:p>
          <a:p>
            <a:r>
              <a:rPr lang="ru-RU" dirty="0" smtClean="0"/>
              <a:t>Долгова Галина Дмитриевна </a:t>
            </a:r>
          </a:p>
          <a:p>
            <a:r>
              <a:rPr lang="ru-RU" dirty="0" smtClean="0"/>
              <a:t>Учитель экономики </a:t>
            </a:r>
          </a:p>
          <a:p>
            <a:r>
              <a:rPr lang="ru-RU" dirty="0" smtClean="0"/>
              <a:t>МБОУ «Атратская СОШ» Алатырского района </a:t>
            </a:r>
          </a:p>
          <a:p>
            <a:r>
              <a:rPr lang="ru-RU" dirty="0" smtClean="0"/>
              <a:t>Чувашской Республики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ли ограничиться только названными потребностями?</a:t>
            </a:r>
          </a:p>
          <a:p>
            <a:r>
              <a:rPr lang="ru-RU" dirty="0" smtClean="0"/>
              <a:t>Нет. Потребности человека и государства практически </a:t>
            </a:r>
            <a:r>
              <a:rPr lang="ru-RU" b="1" dirty="0" smtClean="0"/>
              <a:t>безграничны.</a:t>
            </a:r>
          </a:p>
          <a:p>
            <a:r>
              <a:rPr lang="ru-RU" dirty="0" smtClean="0"/>
              <a:t>Большинство людей не в состоянии полностью удовлетворить свои потребности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16813" y="2967335"/>
            <a:ext cx="5110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Текст надписи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96752"/>
            <a:ext cx="722264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Ограниченность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Дохода 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 проблема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выбора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3" y="764703"/>
            <a:ext cx="8214495" cy="5331297"/>
          </a:xfrm>
        </p:spPr>
        <p:txBody>
          <a:bodyPr/>
          <a:lstStyle/>
          <a:p>
            <a:r>
              <a:rPr lang="ru-RU" dirty="0" smtClean="0"/>
              <a:t>Степень удовлетворения потребностей зависит от того, какие доходы получает человек. Никто не может заработать столько денег, сколько ему хочется. </a:t>
            </a:r>
          </a:p>
          <a:p>
            <a:r>
              <a:rPr lang="ru-RU" dirty="0" smtClean="0"/>
              <a:t>Доход любого человека, любой семьи ограничен.</a:t>
            </a:r>
          </a:p>
          <a:p>
            <a:r>
              <a:rPr lang="ru-RU" dirty="0" smtClean="0"/>
              <a:t>Это означает, что все без исключения каждодневно решают проблему:  </a:t>
            </a:r>
          </a:p>
          <a:p>
            <a:pPr>
              <a:buNone/>
            </a:pPr>
            <a:r>
              <a:rPr lang="ru-RU" sz="4000" dirty="0"/>
              <a:t>Н</a:t>
            </a:r>
            <a:r>
              <a:rPr lang="ru-RU" sz="4000" dirty="0" smtClean="0"/>
              <a:t>А  ЧТО ИСТРАТИТЬ ЗАРАБОТАННЫЕ ДЕНЬГИ???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Приведем примеры…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430519" cy="5400599"/>
          </a:xfrm>
        </p:spPr>
        <p:txBody>
          <a:bodyPr/>
          <a:lstStyle/>
          <a:p>
            <a:pPr algn="ctr"/>
            <a:r>
              <a:rPr lang="ru-RU" dirty="0" smtClean="0"/>
              <a:t>Домашнее хозяйство (семья)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или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060848"/>
            <a:ext cx="3240360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Хорошее питание, </a:t>
            </a:r>
          </a:p>
          <a:p>
            <a:pPr algn="ctr"/>
            <a:r>
              <a:rPr lang="ru-RU" sz="2400" dirty="0" smtClean="0"/>
              <a:t>покупка  художественных </a:t>
            </a:r>
          </a:p>
          <a:p>
            <a:pPr algn="ctr"/>
            <a:r>
              <a:rPr lang="ru-RU" sz="2400" dirty="0" smtClean="0"/>
              <a:t>книг </a:t>
            </a:r>
          </a:p>
        </p:txBody>
      </p:sp>
      <p:sp>
        <p:nvSpPr>
          <p:cNvPr id="5" name="Овал 4"/>
          <p:cNvSpPr/>
          <p:nvPr/>
        </p:nvSpPr>
        <p:spPr>
          <a:xfrm>
            <a:off x="4932040" y="1916832"/>
            <a:ext cx="3816424" cy="2952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Покупка дорогой модной одежды 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Бизнесмен – олигарх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или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36912"/>
            <a:ext cx="3456384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Купить виллу в Италии </a:t>
            </a:r>
          </a:p>
          <a:p>
            <a:pPr algn="ctr"/>
            <a:r>
              <a:rPr lang="ru-RU" sz="2800" dirty="0" smtClean="0"/>
              <a:t>на берегу  Адриатического </a:t>
            </a:r>
          </a:p>
          <a:p>
            <a:pPr algn="ctr"/>
            <a:r>
              <a:rPr lang="ru-RU" sz="2800" dirty="0" smtClean="0"/>
              <a:t>моря  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4088" y="2636912"/>
            <a:ext cx="3312368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Купить виллу в США близ </a:t>
            </a:r>
          </a:p>
          <a:p>
            <a:pPr algn="ctr"/>
            <a:r>
              <a:rPr lang="ru-RU" sz="3200" dirty="0" smtClean="0"/>
              <a:t>Сан-Франциско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Руководитель фирмы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или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683568" y="2708920"/>
            <a:ext cx="2880320" cy="208823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Купить новое оборудование</a:t>
            </a:r>
            <a:endParaRPr lang="ru-RU" sz="2800" dirty="0"/>
          </a:p>
        </p:txBody>
      </p:sp>
      <p:sp>
        <p:nvSpPr>
          <p:cNvPr id="6" name="Трапеция 5"/>
          <p:cNvSpPr/>
          <p:nvPr/>
        </p:nvSpPr>
        <p:spPr>
          <a:xfrm>
            <a:off x="5148064" y="2852936"/>
            <a:ext cx="3816424" cy="201622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Купить завод, </a:t>
            </a:r>
          </a:p>
          <a:p>
            <a:pPr algn="ctr"/>
            <a:r>
              <a:rPr lang="ru-RU" sz="2400" dirty="0" smtClean="0"/>
              <a:t>поставляющий вспомогательные материалы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Правительство страны</a:t>
            </a:r>
            <a:endParaRPr lang="ru-RU" dirty="0"/>
          </a:p>
        </p:txBody>
      </p:sp>
      <p:sp>
        <p:nvSpPr>
          <p:cNvPr id="4" name="Табличка 3"/>
          <p:cNvSpPr/>
          <p:nvPr/>
        </p:nvSpPr>
        <p:spPr>
          <a:xfrm>
            <a:off x="467544" y="2636912"/>
            <a:ext cx="2520280" cy="2304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Сколько потратить на развитие образования, </a:t>
            </a:r>
          </a:p>
          <a:p>
            <a:pPr algn="ctr"/>
            <a:r>
              <a:rPr lang="ru-RU" sz="2000" dirty="0" smtClean="0"/>
              <a:t>науки и </a:t>
            </a:r>
          </a:p>
          <a:p>
            <a:pPr algn="ctr"/>
            <a:r>
              <a:rPr lang="ru-RU" sz="2000" dirty="0" smtClean="0"/>
              <a:t>культуры</a:t>
            </a:r>
            <a:endParaRPr lang="ru-RU" sz="2000" dirty="0"/>
          </a:p>
        </p:txBody>
      </p:sp>
      <p:sp>
        <p:nvSpPr>
          <p:cNvPr id="5" name="Правильный пятиугольник 4"/>
          <p:cNvSpPr/>
          <p:nvPr/>
        </p:nvSpPr>
        <p:spPr>
          <a:xfrm>
            <a:off x="3203848" y="2492896"/>
            <a:ext cx="2952328" cy="252028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Сколько потратить на охрану окружающей среды</a:t>
            </a:r>
            <a:endParaRPr lang="ru-RU" sz="2000" dirty="0"/>
          </a:p>
        </p:txBody>
      </p:sp>
      <p:sp>
        <p:nvSpPr>
          <p:cNvPr id="6" name="Капля 5"/>
          <p:cNvSpPr/>
          <p:nvPr/>
        </p:nvSpPr>
        <p:spPr>
          <a:xfrm>
            <a:off x="6228184" y="2420888"/>
            <a:ext cx="2520280" cy="252028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Сколько потратить на оборону страны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1"/>
            <a:ext cx="8214494" cy="5547320"/>
          </a:xfrm>
        </p:spPr>
        <p:txBody>
          <a:bodyPr/>
          <a:lstStyle/>
          <a:p>
            <a:r>
              <a:rPr lang="ru-RU" dirty="0" smtClean="0"/>
              <a:t>Перед всеми стоит проблема выбора того, каким образом использовать имеющиеся в их распоряжении деньги.</a:t>
            </a:r>
          </a:p>
          <a:p>
            <a:r>
              <a:rPr lang="ru-RU" dirty="0" smtClean="0"/>
              <a:t>Дело в том, что все имеют ограниченные доходы..</a:t>
            </a:r>
          </a:p>
          <a:p>
            <a:r>
              <a:rPr lang="ru-RU" dirty="0" smtClean="0"/>
              <a:t>Проблемы выбора не существовало бы, если все хозяйствующие субъекты общества получали неограниченные доходы.</a:t>
            </a:r>
          </a:p>
          <a:p>
            <a:r>
              <a:rPr lang="ru-RU" dirty="0" smtClean="0"/>
              <a:t>Но это – несбыточная мечта..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16813" y="2967335"/>
            <a:ext cx="5110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Текст надписи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16813" y="2967335"/>
            <a:ext cx="5110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Текст надписи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052736"/>
            <a:ext cx="723056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Экономические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лага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 ограниченность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ресурсов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Почему нельзя обеспечить все население страны товарами и услугами безгранично?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Реальные доходы населения страны определяются тем количеством товаров и услуг, которые могут быть куплены на заработанные людьми деньги.</a:t>
            </a:r>
          </a:p>
          <a:p>
            <a:r>
              <a:rPr lang="ru-RU" sz="2800" dirty="0" smtClean="0"/>
              <a:t>Поэтому реально доходы членов общества ограничены количеством товаров и услуг, которые производятся в стране.</a:t>
            </a:r>
          </a:p>
          <a:p>
            <a:r>
              <a:rPr lang="ru-RU" sz="2800" dirty="0" smtClean="0"/>
              <a:t>Иными словами, любое общество имеет в своем распоряжении ограниченные блага, т.е. средства, благодаря которым удовлетворяются потребности людей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Преподавание предмета экономики входит в рамки социально-экономического профиля.</a:t>
            </a:r>
          </a:p>
          <a:p>
            <a:r>
              <a:rPr lang="ru-RU" dirty="0" smtClean="0"/>
              <a:t>Предполагается углубленное изучение курса экономики.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3"/>
            <a:ext cx="8214494" cy="5259288"/>
          </a:xfrm>
        </p:spPr>
        <p:txBody>
          <a:bodyPr/>
          <a:lstStyle/>
          <a:p>
            <a:r>
              <a:rPr lang="ru-RU" dirty="0" smtClean="0"/>
              <a:t>Все виды ограниченных благ называются </a:t>
            </a:r>
            <a:r>
              <a:rPr lang="ru-RU" sz="3600" b="1" dirty="0" smtClean="0"/>
              <a:t>экономическими</a:t>
            </a:r>
          </a:p>
          <a:p>
            <a:endParaRPr lang="ru-RU" sz="3600" b="1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395536" y="2204864"/>
            <a:ext cx="8064896" cy="42484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Экономические блага – это средства, необходимые для удовлетворения потребностей людей и имеющиеся в распоряжении общества в ограниченном количестве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7"/>
            <a:ext cx="8214494" cy="5403304"/>
          </a:xfrm>
        </p:spPr>
        <p:txBody>
          <a:bodyPr/>
          <a:lstStyle/>
          <a:p>
            <a:r>
              <a:rPr lang="ru-RU" dirty="0" smtClean="0"/>
              <a:t>В распоряжении общества имеются также </a:t>
            </a:r>
            <a:r>
              <a:rPr lang="ru-RU" b="1" dirty="0" smtClean="0"/>
              <a:t>неограниченные</a:t>
            </a:r>
            <a:r>
              <a:rPr lang="ru-RU" dirty="0" smtClean="0"/>
              <a:t>, или </a:t>
            </a:r>
            <a:r>
              <a:rPr lang="ru-RU" b="1" dirty="0" smtClean="0"/>
              <a:t>свободные</a:t>
            </a:r>
            <a:r>
              <a:rPr lang="ru-RU" dirty="0" smtClean="0"/>
              <a:t>, блага. Они достаются человеку в количестве, достаточном  для удовлетворения потребностей. </a:t>
            </a:r>
          </a:p>
          <a:p>
            <a:pPr algn="ctr">
              <a:buNone/>
            </a:pPr>
            <a:r>
              <a:rPr lang="ru-RU" dirty="0" smtClean="0"/>
              <a:t>Свободные блага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Вода                                              Воздух </a:t>
            </a:r>
          </a:p>
          <a:p>
            <a:pPr algn="ctr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403648" y="3717032"/>
            <a:ext cx="1944216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20072" y="3789040"/>
            <a:ext cx="2304256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9" y="332657"/>
            <a:ext cx="8358510" cy="5763344"/>
          </a:xfrm>
        </p:spPr>
        <p:txBody>
          <a:bodyPr/>
          <a:lstStyle/>
          <a:p>
            <a:r>
              <a:rPr lang="ru-RU" dirty="0" smtClean="0"/>
              <a:t>Для создания экономических благ необходимы ресурсы. Они используются людьми для производства и потребительских товаров и услуг, и новых ресурсов.</a:t>
            </a:r>
          </a:p>
          <a:p>
            <a:pPr algn="ctr"/>
            <a:r>
              <a:rPr lang="ru-RU" dirty="0" smtClean="0"/>
              <a:t>Ресурсы любой страны ограничены            Виды ресурсов</a:t>
            </a:r>
          </a:p>
          <a:p>
            <a:pPr algn="ctr"/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6"/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4293096"/>
            <a:ext cx="223224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Времени 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4365104"/>
            <a:ext cx="216024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Трудовые 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84168" y="4293096"/>
            <a:ext cx="20162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Природные 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79712" y="5805264"/>
            <a:ext cx="2232248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Финансовые </a:t>
            </a:r>
          </a:p>
          <a:p>
            <a:pPr algn="ctr"/>
            <a:r>
              <a:rPr lang="ru-RU" sz="2000" dirty="0" smtClean="0"/>
              <a:t>(денежные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6056" y="5805264"/>
            <a:ext cx="2160240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Материальные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267744" y="3933056"/>
            <a:ext cx="12241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427984" y="4077072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940152" y="3861048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375756" y="4257092"/>
            <a:ext cx="201622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824028" y="4545124"/>
            <a:ext cx="180020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86503" cy="6264695"/>
          </a:xfrm>
        </p:spPr>
        <p:txBody>
          <a:bodyPr/>
          <a:lstStyle/>
          <a:p>
            <a:pPr algn="ctr"/>
            <a:r>
              <a:rPr lang="ru-RU" dirty="0" smtClean="0"/>
              <a:t>Ограниченность трудовых ресурсов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2800" dirty="0" smtClean="0"/>
              <a:t>Ограниченность природных ресурсов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Ограниченность материальных ресурсов</a:t>
            </a:r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980728"/>
            <a:ext cx="82809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производство экономических благ вовлекаются только те жители страны, которые могут работать  и намерены работать – </a:t>
            </a:r>
            <a:r>
              <a:rPr lang="ru-RU" b="1" i="1" dirty="0" smtClean="0"/>
              <a:t>трудоспособное население</a:t>
            </a:r>
            <a:endParaRPr lang="ru-RU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3140968"/>
            <a:ext cx="8136904" cy="1080120"/>
          </a:xfrm>
          <a:prstGeom prst="roundRect">
            <a:avLst>
              <a:gd name="adj" fmla="val 14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Недостаточно  пригодных для производства сельскохозяйственной продукции земель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5301208"/>
            <a:ext cx="8064896" cy="1008112"/>
          </a:xfrm>
          <a:prstGeom prst="roundRect">
            <a:avLst>
              <a:gd name="adj" fmla="val 184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Добыча каменной руды и каменного угля  ограничена производственными мощностями добывающей промышленности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Ограниченность ресурсов лежит в основе того, что люди не могут производить беспредельное количество разнообразных экономических благ. </a:t>
            </a:r>
          </a:p>
          <a:p>
            <a:r>
              <a:rPr lang="ru-RU" dirty="0" smtClean="0"/>
              <a:t>Если в одни отрасли промышленности вовлечено больше ресурсов, то другим отраслям достанется меньшее их количество.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060848"/>
            <a:ext cx="561543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Факторы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производства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Факторы производства</a:t>
            </a: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611560" y="548680"/>
            <a:ext cx="7848872" cy="165618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Ресурсы, которые используются людьми для производства экономических благ, называются </a:t>
            </a:r>
          </a:p>
          <a:p>
            <a:pPr algn="ctr"/>
            <a:r>
              <a:rPr lang="ru-RU" sz="2400" dirty="0" smtClean="0"/>
              <a:t>факторами производства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708920"/>
            <a:ext cx="2987824" cy="4149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Земля –</a:t>
            </a:r>
            <a:r>
              <a:rPr lang="ru-RU" sz="2000" dirty="0" smtClean="0"/>
              <a:t> даровые блага природы, которые применяются в производственном процессе: земля под производственными зданиями, пахотная земля, леса, воды, месторождения полезных ископаемых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2708920"/>
            <a:ext cx="3168352" cy="4149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Капитал –</a:t>
            </a:r>
            <a:r>
              <a:rPr lang="ru-RU" sz="2000" dirty="0" smtClean="0"/>
              <a:t> произведенные человеком средства производства: станки и оборудование, производственные здания, сооружения, транспорт,  вычислительная техника, измерительные приборы, сырье и полуфабрикаты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44208" y="2780928"/>
            <a:ext cx="2699792" cy="3816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Трудовые ресурсы – </a:t>
            </a:r>
            <a:r>
              <a:rPr lang="ru-RU" dirty="0" smtClean="0"/>
              <a:t>люди, обладающие физическими и интеллектуальными способностями, только трудоспособное население, занятое на производстве, на государственной службе, учащееся, ищущее работу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7"/>
            <a:ext cx="8214494" cy="5763344"/>
          </a:xfrm>
        </p:spPr>
        <p:txBody>
          <a:bodyPr/>
          <a:lstStyle/>
          <a:p>
            <a:r>
              <a:rPr lang="ru-RU" dirty="0" smtClean="0"/>
              <a:t>Результативность применения трудовых ресурсов, т.е. </a:t>
            </a:r>
            <a:r>
              <a:rPr lang="ru-RU" b="1" i="1" dirty="0" smtClean="0"/>
              <a:t>производительность труда </a:t>
            </a:r>
            <a:r>
              <a:rPr lang="ru-RU" dirty="0" smtClean="0"/>
              <a:t>определяется уровнем образования людей, их квалификацией, состоянием здоровья, культурно-историческими традициями. </a:t>
            </a:r>
          </a:p>
          <a:p>
            <a:r>
              <a:rPr lang="ru-RU" dirty="0" smtClean="0"/>
              <a:t>Большую роль играет заинтересованность людей в реализации своих способностей.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7" y="404665"/>
            <a:ext cx="8286502" cy="5691336"/>
          </a:xfrm>
        </p:spPr>
        <p:txBody>
          <a:bodyPr/>
          <a:lstStyle/>
          <a:p>
            <a:r>
              <a:rPr lang="ru-RU" sz="3600" b="1" i="1" dirty="0" smtClean="0"/>
              <a:t>Эффективность экономики любой страны во многом зависит от того, насколько ее жители смогут раскрыться в своей трудовой деятельности, проявить свои знания и таланты.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Факторами производства владеют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Частные лица</a:t>
            </a:r>
          </a:p>
          <a:p>
            <a:pPr algn="ctr"/>
            <a:r>
              <a:rPr lang="ru-RU" dirty="0" smtClean="0"/>
              <a:t>Компании </a:t>
            </a:r>
          </a:p>
          <a:p>
            <a:pPr algn="ctr"/>
            <a:r>
              <a:rPr lang="ru-RU" dirty="0" smtClean="0"/>
              <a:t>Государство</a:t>
            </a:r>
          </a:p>
          <a:p>
            <a:pPr algn="just">
              <a:buNone/>
            </a:pPr>
            <a:r>
              <a:rPr lang="ru-RU" dirty="0" smtClean="0"/>
              <a:t>Каждый фактор приносит собственнику соответствующий доход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509120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Труд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4509120"/>
            <a:ext cx="29523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Заработная плата 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1187624" y="5445224"/>
            <a:ext cx="216024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Земля 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4644008" y="5373216"/>
            <a:ext cx="280831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Рента 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6237312"/>
            <a:ext cx="1944216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Капитал 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6165304"/>
            <a:ext cx="2520280" cy="69269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Процент </a:t>
            </a:r>
            <a:endParaRPr lang="ru-RU" sz="28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419872" y="4581128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347864" y="5445224"/>
            <a:ext cx="122413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347864" y="6309320"/>
            <a:ext cx="1368152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Доказать невозможность удовлетворения всех потребностей человека</a:t>
            </a:r>
            <a:endParaRPr lang="ru-RU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Показать безграничность потребностей человека</a:t>
            </a:r>
          </a:p>
          <a:p>
            <a:r>
              <a:rPr lang="ru-RU" dirty="0" smtClean="0"/>
              <a:t>Уяснить необходимость выбора  при удовлетворении потребностей</a:t>
            </a:r>
          </a:p>
          <a:p>
            <a:r>
              <a:rPr lang="ru-RU" dirty="0" smtClean="0"/>
              <a:t>Получить представление об экономических благах и факторах производства</a:t>
            </a:r>
          </a:p>
          <a:p>
            <a:r>
              <a:rPr lang="ru-RU" dirty="0" smtClean="0"/>
              <a:t>Расширять активный словарь путем ознакомления с новыми терминами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Безграничность потребностей человека</a:t>
            </a:r>
          </a:p>
          <a:p>
            <a:r>
              <a:rPr lang="ru-RU" dirty="0" smtClean="0"/>
              <a:t>Ограниченность дохода и проблема выбора</a:t>
            </a:r>
          </a:p>
          <a:p>
            <a:r>
              <a:rPr lang="ru-RU" dirty="0" smtClean="0"/>
              <a:t>Экономические блага и ограниченность ресурсов</a:t>
            </a:r>
          </a:p>
          <a:p>
            <a:r>
              <a:rPr lang="ru-RU" dirty="0" smtClean="0"/>
              <a:t>Факторы производства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Потребность</a:t>
            </a:r>
          </a:p>
          <a:p>
            <a:r>
              <a:rPr lang="ru-RU" dirty="0" smtClean="0"/>
              <a:t>Безграничность потребностей</a:t>
            </a:r>
          </a:p>
          <a:p>
            <a:r>
              <a:rPr lang="ru-RU" dirty="0" smtClean="0"/>
              <a:t>Ограниченность дохода</a:t>
            </a:r>
          </a:p>
          <a:p>
            <a:r>
              <a:rPr lang="ru-RU" dirty="0" smtClean="0"/>
              <a:t>Проблема выбора</a:t>
            </a:r>
          </a:p>
          <a:p>
            <a:r>
              <a:rPr lang="ru-RU" dirty="0" smtClean="0"/>
              <a:t>Свободные блага</a:t>
            </a:r>
          </a:p>
          <a:p>
            <a:r>
              <a:rPr lang="ru-RU" dirty="0" smtClean="0"/>
              <a:t>Экономические блага</a:t>
            </a:r>
          </a:p>
          <a:p>
            <a:r>
              <a:rPr lang="ru-RU" dirty="0" smtClean="0"/>
              <a:t>Ресурсы </a:t>
            </a:r>
          </a:p>
          <a:p>
            <a:r>
              <a:rPr lang="ru-RU" dirty="0" smtClean="0"/>
              <a:t>Факторы производства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dirty="0" smtClean="0">
                <a:solidFill>
                  <a:srgbClr val="003300"/>
                </a:solidFill>
              </a:rPr>
              <a:t> Можно  ли удовлетворить все потребности человека?</a:t>
            </a:r>
            <a:endParaRPr lang="ru-RU" sz="6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772817"/>
            <a:ext cx="613432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Безграничность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потребностей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человека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Потребности человека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Потребности государства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941168"/>
            <a:ext cx="23042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обеспечении своей безопасности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5013176"/>
            <a:ext cx="18722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охране окружающей среды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5013176"/>
            <a:ext cx="18002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заботе о здоровье граждан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1043608" y="1268760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239852" y="144878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5148064" y="1412776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7128284" y="1088740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179512" y="1772816"/>
            <a:ext cx="208823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пище, одежде, жилище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2483768" y="1844824"/>
            <a:ext cx="194421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Духовные 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644008" y="1772816"/>
            <a:ext cx="194421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 познании природы, общества</a:t>
            </a:r>
            <a:endParaRPr lang="ru-RU" dirty="0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6876256" y="1772816"/>
            <a:ext cx="1872208" cy="1224136"/>
          </a:xfrm>
          <a:prstGeom prst="triangle">
            <a:avLst>
              <a:gd name="adj" fmla="val 532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образовании </a:t>
            </a:r>
          </a:p>
          <a:p>
            <a:pPr algn="ctr"/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 flipV="1">
            <a:off x="1115616" y="3933056"/>
            <a:ext cx="165618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3995936" y="4365104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012160" y="3789040"/>
            <a:ext cx="122413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доходы семьи</Template>
  <TotalTime>157</TotalTime>
  <Words>769</Words>
  <Application>Microsoft Office PowerPoint</Application>
  <PresentationFormat>Экран (4:3)</PresentationFormat>
  <Paragraphs>157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Сетка с тенью</vt:lpstr>
      <vt:lpstr>Безграничность потребностей  и ограниченность  ресурсов. Проблема выбора.</vt:lpstr>
      <vt:lpstr>Слайд 2</vt:lpstr>
      <vt:lpstr>Цель урока</vt:lpstr>
      <vt:lpstr>Задачи урока</vt:lpstr>
      <vt:lpstr>План урока</vt:lpstr>
      <vt:lpstr>Основные понятия урока</vt:lpstr>
      <vt:lpstr>Проблема урока</vt:lpstr>
      <vt:lpstr>Слайд 8</vt:lpstr>
      <vt:lpstr>Потребности человека</vt:lpstr>
      <vt:lpstr>Слайд 10</vt:lpstr>
      <vt:lpstr>Слайд 11</vt:lpstr>
      <vt:lpstr>Слайд 12</vt:lpstr>
      <vt:lpstr>Приведем примеры…</vt:lpstr>
      <vt:lpstr>Слайд 14</vt:lpstr>
      <vt:lpstr>Слайд 15</vt:lpstr>
      <vt:lpstr>Слайд 16</vt:lpstr>
      <vt:lpstr>Слайд 17</vt:lpstr>
      <vt:lpstr>Слайд 18</vt:lpstr>
      <vt:lpstr>Почему нельзя обеспечить все население страны товарами и услугами безгранично?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Факторами производства владеют</vt:lpstr>
      <vt:lpstr>Слайд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Безграничность потребностей  и ограниченность  ресурсов. Проблема выбора.</dc:title>
  <dc:creator>Admin</dc:creator>
  <cp:lastModifiedBy>Admin</cp:lastModifiedBy>
  <cp:revision>19</cp:revision>
  <dcterms:created xsi:type="dcterms:W3CDTF">2011-09-02T14:03:49Z</dcterms:created>
  <dcterms:modified xsi:type="dcterms:W3CDTF">2011-10-29T17:23:47Z</dcterms:modified>
</cp:coreProperties>
</file>