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9" r:id="rId4"/>
    <p:sldId id="258" r:id="rId5"/>
    <p:sldId id="259" r:id="rId6"/>
    <p:sldId id="261" r:id="rId7"/>
    <p:sldId id="272" r:id="rId8"/>
    <p:sldId id="262" r:id="rId9"/>
    <p:sldId id="271" r:id="rId10"/>
    <p:sldId id="273" r:id="rId11"/>
    <p:sldId id="263" r:id="rId12"/>
    <p:sldId id="277" r:id="rId13"/>
    <p:sldId id="264" r:id="rId14"/>
    <p:sldId id="276" r:id="rId15"/>
    <p:sldId id="265" r:id="rId16"/>
    <p:sldId id="266" r:id="rId17"/>
    <p:sldId id="275" r:id="rId18"/>
    <p:sldId id="270" r:id="rId19"/>
    <p:sldId id="267" r:id="rId20"/>
    <p:sldId id="260" r:id="rId21"/>
    <p:sldId id="268" r:id="rId22"/>
    <p:sldId id="274" r:id="rId2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FFCC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075" autoAdjust="0"/>
    <p:restoredTop sz="94660"/>
  </p:normalViewPr>
  <p:slideViewPr>
    <p:cSldViewPr>
      <p:cViewPr varScale="1">
        <p:scale>
          <a:sx n="50" d="100"/>
          <a:sy n="50" d="100"/>
        </p:scale>
        <p:origin x="-108" y="-13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D6310D-F158-4CAC-91DD-EEF075D7E44A}" type="datetimeFigureOut">
              <a:rPr lang="ru-RU"/>
              <a:pPr>
                <a:defRPr/>
              </a:pPr>
              <a:t>16.03.2012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16573E-CD7F-4554-9F1E-BF09F67D1E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A9F39E-73BB-44A1-98EA-0D6DC91F3764}" type="datetimeFigureOut">
              <a:rPr lang="ru-RU"/>
              <a:pPr>
                <a:defRPr/>
              </a:pPr>
              <a:t>16.03.2012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BA7DE4-1A41-4199-A404-A5AC59EAF4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1932E8-E898-4FBB-9D2F-AD92BD1F25A3}" type="datetimeFigureOut">
              <a:rPr lang="ru-RU"/>
              <a:pPr>
                <a:defRPr/>
              </a:pPr>
              <a:t>16.03.2012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EC8138-5460-41AE-B92E-D6429EBA23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EBA985-D346-49C1-8A01-C648DCDF699C}" type="datetimeFigureOut">
              <a:rPr lang="ru-RU"/>
              <a:pPr>
                <a:defRPr/>
              </a:pPr>
              <a:t>16.03.2012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2B94F4-1840-4BB9-B4FC-D602BC8F4C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2F9A48-55B8-4EA7-9CE0-CE637F34DDF2}" type="datetimeFigureOut">
              <a:rPr lang="ru-RU"/>
              <a:pPr>
                <a:defRPr/>
              </a:pPr>
              <a:t>16.03.2012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D27B76-FE6B-4163-9163-28D0567C49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B2A3AD-F417-4172-B233-8B3230530923}" type="datetimeFigureOut">
              <a:rPr lang="ru-RU"/>
              <a:pPr>
                <a:defRPr/>
              </a:pPr>
              <a:t>16.03.2012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D8F9B3-7190-45FF-A2DB-894112E4DA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414B1B-18F0-463D-8D3A-333004214868}" type="datetimeFigureOut">
              <a:rPr lang="ru-RU"/>
              <a:pPr>
                <a:defRPr/>
              </a:pPr>
              <a:t>16.03.2012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34391C-92B2-442C-89FB-14BAEE4BD5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27E642-A4E6-4D34-B6F2-EC5871EE2E0C}" type="datetimeFigureOut">
              <a:rPr lang="ru-RU"/>
              <a:pPr>
                <a:defRPr/>
              </a:pPr>
              <a:t>16.03.2012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28821D-F5D7-45AE-B022-EF200ABA87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FA1322-7321-444A-B466-4EA9F4D6A28C}" type="datetimeFigureOut">
              <a:rPr lang="ru-RU"/>
              <a:pPr>
                <a:defRPr/>
              </a:pPr>
              <a:t>16.03.2012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CF5C38-30E6-4937-9DAC-31E40177DE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3B71E5-D835-4BBE-928B-CD5B0B0F0B28}" type="datetimeFigureOut">
              <a:rPr lang="ru-RU"/>
              <a:pPr>
                <a:defRPr/>
              </a:pPr>
              <a:t>16.03.2012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29781-A9AA-4E3F-80D1-55ADB96C9C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1BE67B-378C-452E-AEA2-C5AFD3D52B60}" type="datetimeFigureOut">
              <a:rPr lang="ru-RU"/>
              <a:pPr>
                <a:defRPr/>
              </a:pPr>
              <a:t>16.03.2012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2CE5A0-A3A2-4BEC-8879-1ACFD38E45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>
            <a:alpha val="73724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ECA7F18-ED5A-40C3-BB88-576A47E69278}" type="datetimeFigureOut">
              <a:rPr lang="ru-RU"/>
              <a:pPr>
                <a:defRPr/>
              </a:pPr>
              <a:t>16.03.2012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5188941-0986-450D-A1C9-68D8B72B30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836613"/>
            <a:ext cx="8858250" cy="5715000"/>
          </a:xfrm>
        </p:spPr>
        <p:txBody>
          <a:bodyPr>
            <a:normAutofit/>
          </a:bodyPr>
          <a:lstStyle/>
          <a:p>
            <a:pPr eaLnBrk="1" hangingPunct="1"/>
            <a:r>
              <a:rPr lang="ru-RU" sz="4000" b="1" smtClean="0"/>
              <a:t>Интегрированное занятие </a:t>
            </a:r>
            <a:br>
              <a:rPr lang="ru-RU" sz="4000" b="1" smtClean="0"/>
            </a:br>
            <a:r>
              <a:rPr lang="ru-RU" sz="4000" b="1" smtClean="0"/>
              <a:t>СБО и «Экономический практикум» </a:t>
            </a:r>
            <a:br>
              <a:rPr lang="ru-RU" sz="4000" b="1" smtClean="0"/>
            </a:br>
            <a:r>
              <a:rPr lang="ru-RU" sz="4000" b="1" smtClean="0"/>
              <a:t>10 класс.</a:t>
            </a:r>
            <a:br>
              <a:rPr lang="ru-RU" sz="4000" b="1" smtClean="0"/>
            </a:br>
            <a:r>
              <a:rPr lang="en-US" sz="4000" b="1" smtClean="0"/>
              <a:t/>
            </a:r>
            <a:br>
              <a:rPr lang="en-US" sz="4000" b="1" smtClean="0"/>
            </a:br>
            <a:r>
              <a:rPr lang="ru-RU" sz="2800" b="1" smtClean="0">
                <a:latin typeface="Arial" charset="0"/>
              </a:rPr>
              <a:t>Составили Мигир-оол А.А. и Донгак З.Д.</a:t>
            </a:r>
            <a:r>
              <a:rPr lang="ru-RU" sz="2800" smtClean="0">
                <a:solidFill>
                  <a:srgbClr val="0070C0"/>
                </a:solidFill>
              </a:rPr>
              <a:t/>
            </a:r>
            <a:br>
              <a:rPr lang="ru-RU" sz="2800" smtClean="0">
                <a:solidFill>
                  <a:srgbClr val="0070C0"/>
                </a:solidFill>
              </a:rPr>
            </a:br>
            <a:r>
              <a:rPr lang="ru-RU" sz="4000" smtClean="0">
                <a:solidFill>
                  <a:srgbClr val="0070C0"/>
                </a:solidFill>
              </a:rPr>
              <a:t/>
            </a:r>
            <a:br>
              <a:rPr lang="ru-RU" sz="4000" smtClean="0">
                <a:solidFill>
                  <a:srgbClr val="0070C0"/>
                </a:solidFill>
              </a:rPr>
            </a:br>
            <a:r>
              <a:rPr lang="ru-RU" sz="4000" b="1" smtClean="0"/>
              <a:t>Тема: </a:t>
            </a:r>
            <a:br>
              <a:rPr lang="ru-RU" sz="4000" b="1" smtClean="0"/>
            </a:br>
            <a:r>
              <a:rPr lang="ru-RU" sz="5900" b="1" smtClean="0">
                <a:solidFill>
                  <a:srgbClr val="0070C0"/>
                </a:solidFill>
              </a:rPr>
              <a:t>«Коммунальные платежи».</a:t>
            </a:r>
            <a:endParaRPr lang="ru-RU" sz="590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Содержимое 3"/>
          <p:cNvSpPr>
            <a:spLocks noGrp="1"/>
          </p:cNvSpPr>
          <p:nvPr>
            <p:ph sz="half" idx="2"/>
          </p:nvPr>
        </p:nvSpPr>
        <p:spPr>
          <a:xfrm>
            <a:off x="611188" y="692150"/>
            <a:ext cx="8353425" cy="5329238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z="3600" smtClean="0">
                <a:solidFill>
                  <a:schemeClr val="hlink"/>
                </a:solidFill>
              </a:rPr>
              <a:t>  - </a:t>
            </a:r>
            <a:r>
              <a:rPr lang="ru-RU" sz="4400" b="1" smtClean="0">
                <a:solidFill>
                  <a:schemeClr val="hlink"/>
                </a:solidFill>
              </a:rPr>
              <a:t> В чем измеряется  </a:t>
            </a:r>
          </a:p>
          <a:p>
            <a:pPr eaLnBrk="1" hangingPunct="1">
              <a:buFontTx/>
              <a:buNone/>
            </a:pPr>
            <a:r>
              <a:rPr lang="ru-RU" sz="4400" b="1" smtClean="0">
                <a:solidFill>
                  <a:schemeClr val="hlink"/>
                </a:solidFill>
              </a:rPr>
              <a:t>    электроэнергия?</a:t>
            </a:r>
          </a:p>
          <a:p>
            <a:pPr eaLnBrk="1" hangingPunct="1">
              <a:buFontTx/>
              <a:buNone/>
            </a:pPr>
            <a:endParaRPr lang="en-US" sz="3600" smtClean="0">
              <a:solidFill>
                <a:schemeClr val="hlink"/>
              </a:solidFill>
            </a:endParaRPr>
          </a:p>
          <a:p>
            <a:pPr eaLnBrk="1" hangingPunct="1">
              <a:buFont typeface="Arial" charset="0"/>
              <a:buNone/>
            </a:pPr>
            <a:r>
              <a:rPr lang="en-US" sz="3600" smtClean="0">
                <a:solidFill>
                  <a:schemeClr val="hlink"/>
                </a:solidFill>
              </a:rPr>
              <a:t>-    </a:t>
            </a:r>
            <a:r>
              <a:rPr lang="ru-RU" sz="4400" b="1" smtClean="0">
                <a:solidFill>
                  <a:schemeClr val="hlink"/>
                </a:solidFill>
              </a:rPr>
              <a:t>Как узнать сколько    </a:t>
            </a:r>
          </a:p>
          <a:p>
            <a:pPr eaLnBrk="1" hangingPunct="1">
              <a:buFont typeface="Arial" charset="0"/>
              <a:buNone/>
            </a:pPr>
            <a:r>
              <a:rPr lang="ru-RU" sz="4400" b="1" smtClean="0">
                <a:solidFill>
                  <a:schemeClr val="hlink"/>
                </a:solidFill>
              </a:rPr>
              <a:t>    электроэнергии мы потребили </a:t>
            </a:r>
          </a:p>
          <a:p>
            <a:pPr eaLnBrk="1" hangingPunct="1">
              <a:buFont typeface="Arial" charset="0"/>
              <a:buNone/>
            </a:pPr>
            <a:r>
              <a:rPr lang="ru-RU" sz="4400" b="1" smtClean="0">
                <a:solidFill>
                  <a:schemeClr val="hlink"/>
                </a:solidFill>
              </a:rPr>
              <a:t>    в течении месяца?</a:t>
            </a:r>
          </a:p>
          <a:p>
            <a:pPr eaLnBrk="1" hangingPunct="1">
              <a:buFont typeface="Arial" charset="0"/>
              <a:buNone/>
            </a:pPr>
            <a:endParaRPr lang="ru-RU" sz="4400" b="1" smtClean="0">
              <a:solidFill>
                <a:schemeClr val="hlink"/>
              </a:solidFill>
            </a:endParaRPr>
          </a:p>
          <a:p>
            <a:pPr eaLnBrk="1" hangingPunct="1">
              <a:buFontTx/>
              <a:buChar char="-"/>
            </a:pPr>
            <a:endParaRPr lang="ru-RU" sz="4400" b="1" smtClean="0">
              <a:solidFill>
                <a:schemeClr val="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Содержимое 6" descr="F:\счетчики\рисунок электросчетчик.jpg"/>
          <p:cNvPicPr>
            <a:picLocks noGrp="1"/>
          </p:cNvPicPr>
          <p:nvPr>
            <p:ph sz="quarter" idx="4"/>
          </p:nvPr>
        </p:nvPicPr>
        <p:blipFill>
          <a:blip r:embed="rId2"/>
          <a:srcRect/>
          <a:stretch>
            <a:fillRect/>
          </a:stretch>
        </p:blipFill>
        <p:spPr>
          <a:xfrm>
            <a:off x="642938" y="1857375"/>
            <a:ext cx="3641725" cy="4740275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88"/>
            <a:ext cx="3471863" cy="106045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>предыдущее показание </a:t>
            </a:r>
            <a:endParaRPr lang="ru-RU" b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47813" y="3141663"/>
            <a:ext cx="1928812" cy="639762"/>
          </a:xfrm>
          <a:solidFill>
            <a:schemeClr val="accent5">
              <a:lumMod val="60000"/>
              <a:lumOff val="40000"/>
            </a:schemeClr>
          </a:solidFill>
          <a:ln>
            <a:solidFill>
              <a:schemeClr val="accent2"/>
            </a:solidFill>
          </a:ln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600" dirty="0" smtClean="0"/>
              <a:t>   08420</a:t>
            </a:r>
            <a:endParaRPr lang="ru-RU" sz="3600" dirty="0"/>
          </a:p>
        </p:txBody>
      </p:sp>
      <p:sp>
        <p:nvSpPr>
          <p:cNvPr id="23556" name="Текст 4"/>
          <p:cNvSpPr>
            <a:spLocks noGrp="1"/>
          </p:cNvSpPr>
          <p:nvPr>
            <p:ph type="body" sz="quarter" idx="3"/>
          </p:nvPr>
        </p:nvSpPr>
        <p:spPr>
          <a:xfrm>
            <a:off x="4500563" y="571500"/>
            <a:ext cx="4041775" cy="1143000"/>
          </a:xfrm>
        </p:spPr>
        <p:txBody>
          <a:bodyPr/>
          <a:lstStyle/>
          <a:p>
            <a:pPr eaLnBrk="1" hangingPunct="1"/>
            <a:r>
              <a:rPr lang="ru-RU" sz="4000" smtClean="0"/>
              <a:t>    последующее    </a:t>
            </a:r>
          </a:p>
          <a:p>
            <a:pPr eaLnBrk="1" hangingPunct="1"/>
            <a:r>
              <a:rPr lang="ru-RU" sz="4000" smtClean="0"/>
              <a:t>       показание </a:t>
            </a:r>
          </a:p>
        </p:txBody>
      </p:sp>
      <p:pic>
        <p:nvPicPr>
          <p:cNvPr id="23557" name="Содержимое 6" descr="F:\счетчики\рисунок электросчетчик.jpg"/>
          <p:cNvPicPr>
            <a:picLocks noGrp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716463" y="1857375"/>
            <a:ext cx="3430587" cy="4811713"/>
          </a:xfrm>
        </p:spPr>
      </p:pic>
      <p:sp>
        <p:nvSpPr>
          <p:cNvPr id="9" name="Текст 2"/>
          <p:cNvSpPr txBox="1">
            <a:spLocks/>
          </p:cNvSpPr>
          <p:nvPr/>
        </p:nvSpPr>
        <p:spPr>
          <a:xfrm>
            <a:off x="5580063" y="3213100"/>
            <a:ext cx="1928812" cy="639763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2"/>
            </a:solidFill>
          </a:ln>
        </p:spPr>
        <p:txBody>
          <a:bodyPr anchor="b"/>
          <a:lstStyle/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600" b="1" dirty="0">
                <a:latin typeface="+mn-lt"/>
              </a:rPr>
              <a:t>   08511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3"/>
          <p:cNvSpPr>
            <a:spLocks noGrp="1"/>
          </p:cNvSpPr>
          <p:nvPr>
            <p:ph type="body" idx="1"/>
          </p:nvPr>
        </p:nvSpPr>
        <p:spPr>
          <a:xfrm>
            <a:off x="457200" y="765175"/>
            <a:ext cx="8229600" cy="5360988"/>
          </a:xfrm>
        </p:spPr>
        <p:txBody>
          <a:bodyPr/>
          <a:lstStyle/>
          <a:p>
            <a:pPr eaLnBrk="1" hangingPunct="1"/>
            <a:r>
              <a:rPr lang="ru-RU" sz="4400" b="1" smtClean="0">
                <a:solidFill>
                  <a:schemeClr val="hlink"/>
                </a:solidFill>
              </a:rPr>
              <a:t>Как узнать сколько денег нужно заплатить за потребленную электроэнергию?</a:t>
            </a:r>
          </a:p>
          <a:p>
            <a:pPr eaLnBrk="1" hangingPunct="1"/>
            <a:endParaRPr lang="ru-RU" sz="4400" b="1" smtClean="0">
              <a:solidFill>
                <a:schemeClr val="hlink"/>
              </a:solidFill>
            </a:endParaRPr>
          </a:p>
          <a:p>
            <a:pPr eaLnBrk="1" hangingPunct="1"/>
            <a:r>
              <a:rPr lang="ru-RU" sz="4400" b="1" smtClean="0">
                <a:solidFill>
                  <a:schemeClr val="hlink"/>
                </a:solidFill>
              </a:rPr>
              <a:t>Что такое тариф?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Текст 2"/>
          <p:cNvSpPr>
            <a:spLocks noGrp="1"/>
          </p:cNvSpPr>
          <p:nvPr>
            <p:ph type="body" idx="1"/>
          </p:nvPr>
        </p:nvSpPr>
        <p:spPr>
          <a:xfrm>
            <a:off x="0" y="2781300"/>
            <a:ext cx="4427538" cy="1800225"/>
          </a:xfrm>
        </p:spPr>
        <p:txBody>
          <a:bodyPr/>
          <a:lstStyle/>
          <a:p>
            <a:pPr eaLnBrk="1" hangingPunct="1"/>
            <a:r>
              <a:rPr lang="ru-RU" sz="3600" b="0" smtClean="0"/>
              <a:t>в благоустроенной квартире</a:t>
            </a:r>
          </a:p>
          <a:p>
            <a:pPr eaLnBrk="1" hangingPunct="1"/>
            <a:r>
              <a:rPr lang="ru-RU" sz="3600" b="0" smtClean="0"/>
              <a:t>тариф составляет  </a:t>
            </a:r>
            <a:r>
              <a:rPr lang="ru-RU" sz="3600" b="0" smtClean="0">
                <a:solidFill>
                  <a:schemeClr val="hlink"/>
                </a:solidFill>
              </a:rPr>
              <a:t>1,53</a:t>
            </a:r>
            <a:r>
              <a:rPr lang="ru-RU" sz="3600" b="0" smtClean="0"/>
              <a:t>р  за 1 кВТч.</a:t>
            </a:r>
          </a:p>
        </p:txBody>
      </p:sp>
      <p:sp>
        <p:nvSpPr>
          <p:cNvPr id="25602" name="Содержимое 3"/>
          <p:cNvSpPr>
            <a:spLocks noGrp="1"/>
          </p:cNvSpPr>
          <p:nvPr>
            <p:ph sz="half" idx="2"/>
          </p:nvPr>
        </p:nvSpPr>
        <p:spPr>
          <a:xfrm>
            <a:off x="250825" y="4724400"/>
            <a:ext cx="4040188" cy="1935163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z="4000" smtClean="0"/>
              <a:t>     *  </a:t>
            </a:r>
            <a:r>
              <a:rPr lang="ru-RU" sz="4000" smtClean="0">
                <a:solidFill>
                  <a:schemeClr val="hlink"/>
                </a:solidFill>
              </a:rPr>
              <a:t>1,53</a:t>
            </a:r>
            <a:r>
              <a:rPr lang="ru-RU" sz="4000" smtClean="0"/>
              <a:t> р</a:t>
            </a:r>
          </a:p>
          <a:p>
            <a:pPr eaLnBrk="1" hangingPunct="1">
              <a:buFont typeface="Arial" charset="0"/>
              <a:buNone/>
            </a:pPr>
            <a:r>
              <a:rPr lang="ru-RU" sz="4000" u="sng" smtClean="0"/>
              <a:t>            91</a:t>
            </a:r>
            <a:endParaRPr lang="ru-RU" sz="4000" smtClean="0"/>
          </a:p>
        </p:txBody>
      </p:sp>
      <p:sp>
        <p:nvSpPr>
          <p:cNvPr id="25603" name="Текст 4"/>
          <p:cNvSpPr>
            <a:spLocks noGrp="1"/>
          </p:cNvSpPr>
          <p:nvPr>
            <p:ph type="body" sz="quarter" idx="3"/>
          </p:nvPr>
        </p:nvSpPr>
        <p:spPr>
          <a:xfrm>
            <a:off x="4716463" y="1916113"/>
            <a:ext cx="4041775" cy="2089150"/>
          </a:xfrm>
        </p:spPr>
        <p:txBody>
          <a:bodyPr/>
          <a:lstStyle/>
          <a:p>
            <a:pPr algn="r" eaLnBrk="1" hangingPunct="1"/>
            <a:r>
              <a:rPr lang="ru-RU" sz="4000" b="0" smtClean="0"/>
              <a:t>в частном доме тариф составляет </a:t>
            </a:r>
            <a:r>
              <a:rPr lang="ru-RU" sz="4000" b="0" smtClean="0">
                <a:solidFill>
                  <a:schemeClr val="hlink"/>
                </a:solidFill>
              </a:rPr>
              <a:t>2,18</a:t>
            </a:r>
            <a:r>
              <a:rPr lang="ru-RU" sz="4000" b="0" smtClean="0"/>
              <a:t>р  за 1 кВт.ч</a:t>
            </a:r>
            <a:r>
              <a:rPr lang="ru-RU" sz="4000" smtClean="0"/>
              <a:t> </a:t>
            </a:r>
          </a:p>
        </p:txBody>
      </p:sp>
      <p:sp>
        <p:nvSpPr>
          <p:cNvPr id="25604" name="Содержимое 5"/>
          <p:cNvSpPr>
            <a:spLocks noGrp="1"/>
          </p:cNvSpPr>
          <p:nvPr>
            <p:ph sz="quarter" idx="4"/>
          </p:nvPr>
        </p:nvSpPr>
        <p:spPr>
          <a:xfrm>
            <a:off x="5076825" y="3933825"/>
            <a:ext cx="3465513" cy="26543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ru-RU" sz="3700" smtClean="0"/>
              <a:t>           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ru-RU" sz="3700" smtClean="0"/>
              <a:t>    *  </a:t>
            </a:r>
            <a:r>
              <a:rPr lang="ru-RU" sz="3700" smtClean="0">
                <a:solidFill>
                  <a:schemeClr val="hlink"/>
                </a:solidFill>
              </a:rPr>
              <a:t>2,18</a:t>
            </a:r>
            <a:r>
              <a:rPr lang="ru-RU" sz="3700" smtClean="0"/>
              <a:t> р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ru-RU" sz="3700" u="sng" smtClean="0"/>
              <a:t>            91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ru-RU" sz="2200" smtClean="0"/>
          </a:p>
        </p:txBody>
      </p:sp>
      <p:sp>
        <p:nvSpPr>
          <p:cNvPr id="25605" name="Text Box 7"/>
          <p:cNvSpPr txBox="1">
            <a:spLocks noChangeArrowheads="1"/>
          </p:cNvSpPr>
          <p:nvPr/>
        </p:nvSpPr>
        <p:spPr bwMode="auto">
          <a:xfrm>
            <a:off x="1331913" y="404813"/>
            <a:ext cx="60483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25606" name="Text Box 8"/>
          <p:cNvSpPr txBox="1">
            <a:spLocks noChangeArrowheads="1"/>
          </p:cNvSpPr>
          <p:nvPr/>
        </p:nvSpPr>
        <p:spPr bwMode="auto">
          <a:xfrm>
            <a:off x="684213" y="549275"/>
            <a:ext cx="7634287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/>
              <a:t>Рассчитаем плату за израсходованную электроэнергию.</a:t>
            </a:r>
          </a:p>
        </p:txBody>
      </p:sp>
      <p:sp>
        <p:nvSpPr>
          <p:cNvPr id="25607" name="Line 9"/>
          <p:cNvSpPr>
            <a:spLocks noChangeShapeType="1"/>
          </p:cNvSpPr>
          <p:nvPr/>
        </p:nvSpPr>
        <p:spPr bwMode="auto">
          <a:xfrm>
            <a:off x="4427538" y="2276475"/>
            <a:ext cx="0" cy="43926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самопроверка</a:t>
            </a:r>
          </a:p>
        </p:txBody>
      </p:sp>
      <p:sp>
        <p:nvSpPr>
          <p:cNvPr id="26626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3251200" cy="4525963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z="4400" smtClean="0"/>
              <a:t>     *  1,53 р</a:t>
            </a:r>
          </a:p>
          <a:p>
            <a:pPr eaLnBrk="1" hangingPunct="1">
              <a:buFont typeface="Arial" charset="0"/>
              <a:buNone/>
            </a:pPr>
            <a:r>
              <a:rPr lang="ru-RU" sz="4400" u="sng" smtClean="0"/>
              <a:t>            91</a:t>
            </a:r>
          </a:p>
          <a:p>
            <a:pPr eaLnBrk="1" hangingPunct="1">
              <a:buFont typeface="Arial" charset="0"/>
              <a:buNone/>
            </a:pPr>
            <a:r>
              <a:rPr lang="ru-RU" sz="4400" smtClean="0"/>
              <a:t>          153</a:t>
            </a:r>
          </a:p>
          <a:p>
            <a:pPr eaLnBrk="1" hangingPunct="1">
              <a:buFont typeface="Arial" charset="0"/>
              <a:buNone/>
            </a:pPr>
            <a:r>
              <a:rPr lang="ru-RU" sz="4400" smtClean="0"/>
              <a:t> </a:t>
            </a:r>
            <a:r>
              <a:rPr lang="ru-RU" sz="4400" u="sng" smtClean="0"/>
              <a:t>+  1377__</a:t>
            </a:r>
          </a:p>
          <a:p>
            <a:pPr eaLnBrk="1" hangingPunct="1">
              <a:buFont typeface="Arial" charset="0"/>
              <a:buNone/>
            </a:pPr>
            <a:r>
              <a:rPr lang="ru-RU" sz="4400" smtClean="0"/>
              <a:t>     139,23 р</a:t>
            </a:r>
          </a:p>
        </p:txBody>
      </p:sp>
      <p:sp>
        <p:nvSpPr>
          <p:cNvPr id="26627" name="Rectangle 4"/>
          <p:cNvSpPr>
            <a:spLocks noChangeArrowheads="1"/>
          </p:cNvSpPr>
          <p:nvPr/>
        </p:nvSpPr>
        <p:spPr bwMode="auto">
          <a:xfrm>
            <a:off x="3995738" y="1989138"/>
            <a:ext cx="4572000" cy="344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/>
              <a:t>      *  2,18 р</a:t>
            </a:r>
          </a:p>
          <a:p>
            <a:r>
              <a:rPr lang="ru-RU" sz="4400" u="sng"/>
              <a:t>            91</a:t>
            </a:r>
          </a:p>
          <a:p>
            <a:r>
              <a:rPr lang="ru-RU" sz="4400"/>
              <a:t>          218</a:t>
            </a:r>
          </a:p>
          <a:p>
            <a:r>
              <a:rPr lang="ru-RU" sz="4400" u="sng"/>
              <a:t>   + 1962___  </a:t>
            </a:r>
          </a:p>
          <a:p>
            <a:r>
              <a:rPr lang="ru-RU" sz="4400"/>
              <a:t>      198,38 р</a:t>
            </a:r>
            <a:r>
              <a:rPr lang="ru-RU" sz="3600"/>
              <a:t>      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Заголовок 1"/>
          <p:cNvSpPr>
            <a:spLocks noGrp="1"/>
          </p:cNvSpPr>
          <p:nvPr>
            <p:ph type="title"/>
          </p:nvPr>
        </p:nvSpPr>
        <p:spPr>
          <a:xfrm>
            <a:off x="0" y="260350"/>
            <a:ext cx="4356100" cy="6121400"/>
          </a:xfrm>
        </p:spPr>
        <p:txBody>
          <a:bodyPr/>
          <a:lstStyle/>
          <a:p>
            <a:pPr algn="l" eaLnBrk="1" hangingPunct="1"/>
            <a:r>
              <a:rPr lang="ru-RU" sz="3200" b="1" smtClean="0">
                <a:solidFill>
                  <a:srgbClr val="0070C0"/>
                </a:solidFill>
              </a:rPr>
              <a:t>Чтоб работа лучше шла</a:t>
            </a:r>
            <a:br>
              <a:rPr lang="ru-RU" sz="3200" b="1" smtClean="0">
                <a:solidFill>
                  <a:srgbClr val="0070C0"/>
                </a:solidFill>
              </a:rPr>
            </a:br>
            <a:r>
              <a:rPr lang="ru-RU" sz="3200" b="1" smtClean="0">
                <a:solidFill>
                  <a:srgbClr val="0070C0"/>
                </a:solidFill>
              </a:rPr>
              <a:t>Физминутка нам    </a:t>
            </a:r>
            <a:br>
              <a:rPr lang="ru-RU" sz="3200" b="1" smtClean="0">
                <a:solidFill>
                  <a:srgbClr val="0070C0"/>
                </a:solidFill>
              </a:rPr>
            </a:br>
            <a:r>
              <a:rPr lang="ru-RU" sz="3200" b="1" smtClean="0">
                <a:solidFill>
                  <a:srgbClr val="0070C0"/>
                </a:solidFill>
              </a:rPr>
              <a:t>                                нужна</a:t>
            </a:r>
            <a:br>
              <a:rPr lang="ru-RU" sz="3200" b="1" smtClean="0">
                <a:solidFill>
                  <a:srgbClr val="0070C0"/>
                </a:solidFill>
              </a:rPr>
            </a:br>
            <a:r>
              <a:rPr lang="ru-RU" sz="3200" b="1" smtClean="0">
                <a:solidFill>
                  <a:srgbClr val="0070C0"/>
                </a:solidFill>
              </a:rPr>
              <a:t>И мы сделаем сейчас</a:t>
            </a:r>
            <a:br>
              <a:rPr lang="ru-RU" sz="3200" b="1" smtClean="0">
                <a:solidFill>
                  <a:srgbClr val="0070C0"/>
                </a:solidFill>
              </a:rPr>
            </a:br>
            <a:r>
              <a:rPr lang="ru-RU" sz="3200" b="1" smtClean="0">
                <a:solidFill>
                  <a:srgbClr val="0070C0"/>
                </a:solidFill>
              </a:rPr>
              <a:t>Расслабляющий </a:t>
            </a:r>
            <a:br>
              <a:rPr lang="ru-RU" sz="3200" b="1" smtClean="0">
                <a:solidFill>
                  <a:srgbClr val="0070C0"/>
                </a:solidFill>
              </a:rPr>
            </a:br>
            <a:r>
              <a:rPr lang="ru-RU" sz="3200" b="1" smtClean="0">
                <a:solidFill>
                  <a:srgbClr val="0070C0"/>
                </a:solidFill>
              </a:rPr>
              <a:t>                              массаж</a:t>
            </a:r>
            <a:br>
              <a:rPr lang="ru-RU" sz="3200" b="1" smtClean="0">
                <a:solidFill>
                  <a:srgbClr val="0070C0"/>
                </a:solidFill>
              </a:rPr>
            </a:br>
            <a:endParaRPr lang="ru-RU" sz="3200" b="1" smtClean="0">
              <a:solidFill>
                <a:srgbClr val="0070C0"/>
              </a:solidFill>
            </a:endParaRPr>
          </a:p>
        </p:txBody>
      </p:sp>
      <p:pic>
        <p:nvPicPr>
          <p:cNvPr id="27650" name="Рисунок 6" descr="F:\массаж точек на лице\i_024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0563" y="549275"/>
            <a:ext cx="4287837" cy="575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b="1" dirty="0" smtClean="0"/>
              <a:t>Самостоятельная работа.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28674" name="Текст 2"/>
          <p:cNvSpPr>
            <a:spLocks noGrp="1"/>
          </p:cNvSpPr>
          <p:nvPr>
            <p:ph type="body" idx="1"/>
          </p:nvPr>
        </p:nvSpPr>
        <p:spPr>
          <a:xfrm>
            <a:off x="395288" y="2492375"/>
            <a:ext cx="8258175" cy="2522538"/>
          </a:xfrm>
        </p:spPr>
        <p:txBody>
          <a:bodyPr/>
          <a:lstStyle/>
          <a:p>
            <a:pPr eaLnBrk="1" hangingPunct="1"/>
            <a:r>
              <a:rPr lang="ru-RU" sz="2800" smtClean="0"/>
              <a:t>Цель:</a:t>
            </a:r>
            <a:r>
              <a:rPr lang="ru-RU" smtClean="0"/>
              <a:t> </a:t>
            </a:r>
            <a:r>
              <a:rPr lang="ru-RU" sz="3200" smtClean="0"/>
              <a:t>1.  </a:t>
            </a:r>
            <a:r>
              <a:rPr lang="ru-RU" sz="3200" smtClean="0">
                <a:solidFill>
                  <a:srgbClr val="0070C0"/>
                </a:solidFill>
              </a:rPr>
              <a:t>Произвести расчет задолженности за   </a:t>
            </a:r>
          </a:p>
          <a:p>
            <a:pPr eaLnBrk="1" hangingPunct="1"/>
            <a:r>
              <a:rPr lang="ru-RU" sz="3200" smtClean="0">
                <a:solidFill>
                  <a:srgbClr val="0070C0"/>
                </a:solidFill>
              </a:rPr>
              <a:t>              электроэнергию в своей  квартире. </a:t>
            </a:r>
          </a:p>
          <a:p>
            <a:pPr eaLnBrk="1" hangingPunct="1"/>
            <a:r>
              <a:rPr lang="ru-RU" sz="3200" smtClean="0"/>
              <a:t>         </a:t>
            </a:r>
          </a:p>
          <a:p>
            <a:pPr eaLnBrk="1" hangingPunct="1"/>
            <a:r>
              <a:rPr lang="ru-RU" sz="3200" smtClean="0"/>
              <a:t>         2.  </a:t>
            </a:r>
            <a:r>
              <a:rPr lang="ru-RU" sz="3200" smtClean="0">
                <a:solidFill>
                  <a:srgbClr val="0070C0"/>
                </a:solidFill>
              </a:rPr>
              <a:t>Правильно заполнить квитанцию. </a:t>
            </a: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692150"/>
            <a:ext cx="8002588" cy="5434013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Arial" charset="0"/>
              <a:buNone/>
            </a:pPr>
            <a:r>
              <a:rPr lang="ru-RU" sz="2800" b="1" smtClean="0"/>
              <a:t>Задание:</a:t>
            </a:r>
            <a:r>
              <a:rPr lang="ru-RU" smtClean="0"/>
              <a:t> </a:t>
            </a:r>
          </a:p>
          <a:p>
            <a:pPr eaLnBrk="1" hangingPunct="1">
              <a:lnSpc>
                <a:spcPct val="90000"/>
              </a:lnSpc>
            </a:pPr>
            <a:endParaRPr lang="ru-RU" smtClean="0"/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ru-RU" smtClean="0"/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3600" smtClean="0"/>
              <a:t>  </a:t>
            </a:r>
            <a:r>
              <a:rPr lang="ru-RU" sz="3600" smtClean="0"/>
              <a:t> Высчитаем, сколько электроэнергии </a:t>
            </a:r>
            <a:r>
              <a:rPr lang="en-US" sz="3600" smtClean="0"/>
              <a:t>    </a:t>
            </a:r>
            <a:r>
              <a:rPr lang="ru-RU" sz="3600" smtClean="0"/>
              <a:t>потребила ваша семья за последний </a:t>
            </a:r>
            <a:r>
              <a:rPr lang="en-US" sz="3600" smtClean="0"/>
              <a:t>   </a:t>
            </a:r>
            <a:r>
              <a:rPr lang="ru-RU" sz="3600" smtClean="0"/>
              <a:t>месяц? 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ru-RU" sz="3600" smtClean="0"/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ru-RU" sz="3600" smtClean="0"/>
              <a:t>   Сосчитаем сколько денег нужно заплатить каждому за потребленное электричество.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Квитанция оплаты за электроэнергию</a:t>
            </a:r>
            <a:endParaRPr lang="ru-RU" dirty="0"/>
          </a:p>
        </p:txBody>
      </p:sp>
      <p:pic>
        <p:nvPicPr>
          <p:cNvPr id="30722" name="Содержимое 6" descr="F:\ТЫВАЭНЕРГОСБЫТ.jpg"/>
          <p:cNvPicPr>
            <a:picLocks noGrp="1"/>
          </p:cNvPicPr>
          <p:nvPr>
            <p:ph sz="half" idx="2"/>
          </p:nvPr>
        </p:nvPicPr>
        <p:blipFill>
          <a:blip r:embed="rId2"/>
          <a:srcRect t="50623"/>
          <a:stretch>
            <a:fillRect/>
          </a:stretch>
        </p:blipFill>
        <p:spPr>
          <a:xfrm>
            <a:off x="323850" y="1412875"/>
            <a:ext cx="8280400" cy="532923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4313"/>
            <a:ext cx="8115300" cy="6454775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z="3200" b="1" smtClean="0"/>
              <a:t>                            Итоги занятия.</a:t>
            </a:r>
            <a:endParaRPr lang="ru-RU" sz="3200" smtClean="0"/>
          </a:p>
          <a:p>
            <a:pPr eaLnBrk="1" hangingPunct="1">
              <a:buFont typeface="Arial" charset="0"/>
              <a:buNone/>
            </a:pPr>
            <a:r>
              <a:rPr lang="ru-RU" sz="3200" b="1" smtClean="0"/>
              <a:t> </a:t>
            </a:r>
            <a:r>
              <a:rPr lang="ru-RU" sz="3200" smtClean="0"/>
              <a:t>- Где можно произвести оплату электроэнергии?</a:t>
            </a:r>
          </a:p>
          <a:p>
            <a:pPr eaLnBrk="1" hangingPunct="1">
              <a:buFont typeface="Arial" charset="0"/>
              <a:buNone/>
            </a:pPr>
            <a:r>
              <a:rPr lang="ru-RU" sz="3200" smtClean="0"/>
              <a:t>-  Что будет, если вовремя не будем оплачивать электроэнергию?</a:t>
            </a:r>
          </a:p>
          <a:p>
            <a:pPr eaLnBrk="1" hangingPunct="1">
              <a:buFont typeface="Arial" charset="0"/>
              <a:buNone/>
            </a:pPr>
            <a:r>
              <a:rPr lang="ru-RU" sz="3200" smtClean="0"/>
              <a:t> - Почему нужно экономить электроэнергию?</a:t>
            </a:r>
          </a:p>
          <a:p>
            <a:pPr eaLnBrk="1" hangingPunct="1">
              <a:buFont typeface="Arial" charset="0"/>
              <a:buNone/>
            </a:pPr>
            <a:r>
              <a:rPr lang="ru-RU" sz="3200" smtClean="0">
                <a:solidFill>
                  <a:srgbClr val="C00000"/>
                </a:solidFill>
              </a:rPr>
              <a:t>- Сколько наша школа платит за электроэнергию? </a:t>
            </a:r>
          </a:p>
          <a:p>
            <a:pPr eaLnBrk="1" hangingPunct="1">
              <a:buFont typeface="Arial" charset="0"/>
              <a:buNone/>
            </a:pPr>
            <a:r>
              <a:rPr lang="ru-RU" sz="3200" smtClean="0"/>
              <a:t> - Назовите способы экономии электроэнергии в школе.            </a:t>
            </a:r>
          </a:p>
          <a:p>
            <a:pPr eaLnBrk="1" hangingPunct="1">
              <a:buFont typeface="Arial" charset="0"/>
              <a:buNone/>
            </a:pPr>
            <a:r>
              <a:rPr lang="ru-RU" sz="3200" smtClean="0"/>
              <a:t>- Составим памятку экономного хозяина.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87"/>
          </a:xfrm>
        </p:spPr>
        <p:txBody>
          <a:bodyPr/>
          <a:lstStyle/>
          <a:p>
            <a:pPr eaLnBrk="1" hangingPunct="1"/>
            <a:r>
              <a:rPr lang="ru-RU" sz="4000" b="1" smtClean="0"/>
              <a:t/>
            </a:r>
            <a:br>
              <a:rPr lang="ru-RU" sz="4000" b="1" smtClean="0"/>
            </a:br>
            <a:r>
              <a:rPr lang="ru-RU" sz="4000" b="1" smtClean="0"/>
              <a:t>Цели:</a:t>
            </a:r>
            <a:r>
              <a:rPr lang="ru-RU" sz="4000" smtClean="0"/>
              <a:t> </a:t>
            </a:r>
            <a:br>
              <a:rPr lang="ru-RU" sz="4000" smtClean="0"/>
            </a:br>
            <a:endParaRPr lang="ru-RU" sz="4000" smtClean="0"/>
          </a:p>
        </p:txBody>
      </p:sp>
      <p:sp>
        <p:nvSpPr>
          <p:cNvPr id="14338" name="Содержимое 2"/>
          <p:cNvSpPr>
            <a:spLocks noGrp="1"/>
          </p:cNvSpPr>
          <p:nvPr>
            <p:ph idx="1"/>
          </p:nvPr>
        </p:nvSpPr>
        <p:spPr>
          <a:xfrm>
            <a:off x="468313" y="1052513"/>
            <a:ext cx="8229600" cy="5400675"/>
          </a:xfrm>
        </p:spPr>
        <p:txBody>
          <a:bodyPr/>
          <a:lstStyle/>
          <a:p>
            <a:pPr eaLnBrk="1" hangingPunct="1"/>
            <a:r>
              <a:rPr lang="ru-RU" b="1" smtClean="0"/>
              <a:t>Общеобразовательные:</a:t>
            </a:r>
            <a:r>
              <a:rPr lang="ru-RU" smtClean="0"/>
              <a:t>  научить снимать показания  электросчетчика, подсчитывать стоимость потребленной электроэнергии.</a:t>
            </a:r>
          </a:p>
          <a:p>
            <a:pPr eaLnBrk="1" hangingPunct="1">
              <a:buFont typeface="Arial" charset="0"/>
              <a:buNone/>
            </a:pPr>
            <a:r>
              <a:rPr lang="ru-RU" smtClean="0"/>
              <a:t> </a:t>
            </a:r>
          </a:p>
          <a:p>
            <a:pPr eaLnBrk="1" hangingPunct="1"/>
            <a:r>
              <a:rPr lang="ru-RU" smtClean="0"/>
              <a:t> </a:t>
            </a:r>
            <a:r>
              <a:rPr lang="ru-RU" b="1" smtClean="0"/>
              <a:t>Коррекционные:</a:t>
            </a:r>
            <a:r>
              <a:rPr lang="ru-RU" smtClean="0"/>
              <a:t> развивать связную речь,     </a:t>
            </a:r>
          </a:p>
          <a:p>
            <a:pPr eaLnBrk="1" hangingPunct="1">
              <a:buFont typeface="Arial" charset="0"/>
              <a:buNone/>
            </a:pPr>
            <a:r>
              <a:rPr lang="ru-RU" smtClean="0"/>
              <a:t>                                      расширять кругозор.</a:t>
            </a:r>
          </a:p>
          <a:p>
            <a:pPr eaLnBrk="1" hangingPunct="1">
              <a:buFont typeface="Arial" charset="0"/>
              <a:buNone/>
            </a:pPr>
            <a:endParaRPr lang="ru-RU" smtClean="0"/>
          </a:p>
          <a:p>
            <a:pPr eaLnBrk="1" hangingPunct="1"/>
            <a:r>
              <a:rPr lang="ru-RU" smtClean="0"/>
              <a:t> </a:t>
            </a:r>
            <a:r>
              <a:rPr lang="ru-RU" b="1" smtClean="0"/>
              <a:t>Воспитательные: </a:t>
            </a:r>
            <a:r>
              <a:rPr lang="ru-RU" smtClean="0"/>
              <a:t>воспитывать</a:t>
            </a:r>
            <a:r>
              <a:rPr lang="ru-RU" b="1" smtClean="0">
                <a:latin typeface="Arial" charset="0"/>
              </a:rPr>
              <a:t>  </a:t>
            </a:r>
          </a:p>
          <a:p>
            <a:pPr eaLnBrk="1" hangingPunct="1">
              <a:buFont typeface="Arial" charset="0"/>
              <a:buNone/>
            </a:pPr>
            <a:r>
              <a:rPr lang="ru-RU" smtClean="0"/>
              <a:t>                                       бережливость,            </a:t>
            </a:r>
          </a:p>
          <a:p>
            <a:pPr eaLnBrk="1" hangingPunct="1">
              <a:buFont typeface="Arial" charset="0"/>
              <a:buNone/>
            </a:pPr>
            <a:r>
              <a:rPr lang="ru-RU" smtClean="0"/>
              <a:t>                                        аккуратность.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38"/>
            <a:ext cx="8229600" cy="7747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Правила экономного  </a:t>
            </a:r>
            <a:br>
              <a:rPr lang="ru-RU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</a:br>
            <a:r>
              <a:rPr lang="ru-RU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хозяина</a:t>
            </a:r>
            <a:br>
              <a:rPr lang="ru-RU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</a:b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428750"/>
            <a:ext cx="8043863" cy="4697413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latin typeface="Georgia" pitchFamily="18" charset="0"/>
              </a:rPr>
              <a:t>Выключайте свет, когда он …………..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latin typeface="Georgia" pitchFamily="18" charset="0"/>
              </a:rPr>
              <a:t>Выключайте телевизор, утюг,………., ………,   …………,  если ими не пользуетесь.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latin typeface="Georgia" pitchFamily="18" charset="0"/>
              </a:rPr>
              <a:t>Используйте энергосберегающие лампы.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latin typeface="Georgia" pitchFamily="18" charset="0"/>
              </a:rPr>
              <a:t>Вовремя оплачивай потребление электроэнергии.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357188"/>
            <a:ext cx="8258175" cy="609600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z="3200" smtClean="0"/>
              <a:t>                 </a:t>
            </a:r>
          </a:p>
          <a:p>
            <a:pPr eaLnBrk="1" hangingPunct="1">
              <a:buFont typeface="Arial" charset="0"/>
              <a:buNone/>
            </a:pPr>
            <a:r>
              <a:rPr lang="ru-RU" sz="4800" smtClean="0"/>
              <a:t>           Домашнее задание: </a:t>
            </a:r>
          </a:p>
          <a:p>
            <a:pPr eaLnBrk="1" hangingPunct="1">
              <a:buFont typeface="Arial" charset="0"/>
              <a:buNone/>
            </a:pPr>
            <a:r>
              <a:rPr lang="ru-RU" sz="4800" smtClean="0"/>
              <a:t>               </a:t>
            </a:r>
          </a:p>
          <a:p>
            <a:pPr eaLnBrk="1" hangingPunct="1">
              <a:buFont typeface="Arial" charset="0"/>
              <a:buNone/>
            </a:pPr>
            <a:r>
              <a:rPr lang="ru-RU" sz="4800" smtClean="0"/>
              <a:t>- Нарисовать мини – плакаты, призывающие  к бережному отношению электроэнергии.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800" smtClean="0">
                <a:solidFill>
                  <a:srgbClr val="0070C0"/>
                </a:solidFill>
              </a:rPr>
              <a:t>Молодцы!</a:t>
            </a:r>
            <a:br>
              <a:rPr lang="ru-RU" sz="4800" smtClean="0">
                <a:solidFill>
                  <a:srgbClr val="0070C0"/>
                </a:solidFill>
              </a:rPr>
            </a:br>
            <a:r>
              <a:rPr lang="ru-RU" sz="4800" smtClean="0">
                <a:solidFill>
                  <a:srgbClr val="0070C0"/>
                </a:solidFill>
              </a:rPr>
              <a:t>Спасибо за  работу.</a:t>
            </a:r>
          </a:p>
        </p:txBody>
      </p:sp>
      <p:pic>
        <p:nvPicPr>
          <p:cNvPr id="34818" name="Picture 2" descr="C:\Program Files\Microsoft Office\MEDIA\CAGCAT10\j0233018.wmf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2051050" y="1773238"/>
            <a:ext cx="4681538" cy="4754562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090987"/>
          </a:xfrm>
        </p:spPr>
        <p:txBody>
          <a:bodyPr/>
          <a:lstStyle/>
          <a:p>
            <a:pPr eaLnBrk="1" hangingPunct="1"/>
            <a:r>
              <a:rPr lang="ru-RU" b="1" smtClean="0">
                <a:solidFill>
                  <a:srgbClr val="0070C0"/>
                </a:solidFill>
              </a:rPr>
              <a:t>Что такое</a:t>
            </a:r>
            <a:br>
              <a:rPr lang="ru-RU" b="1" smtClean="0">
                <a:solidFill>
                  <a:srgbClr val="0070C0"/>
                </a:solidFill>
              </a:rPr>
            </a:br>
            <a:r>
              <a:rPr lang="ru-RU" b="1" smtClean="0">
                <a:solidFill>
                  <a:srgbClr val="0070C0"/>
                </a:solidFill>
              </a:rPr>
              <a:t> коммунальные услуги?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42875"/>
            <a:ext cx="8472488" cy="257175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400" dirty="0" smtClean="0">
                <a:solidFill>
                  <a:schemeClr val="accent6">
                    <a:lumMod val="75000"/>
                  </a:schemeClr>
                </a:solidFill>
              </a:rPr>
              <a:t>Коммунальные услуги - это потребление воды в доме, тепла, электричества, газа.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  <p:pic>
        <p:nvPicPr>
          <p:cNvPr id="7" name="Picture 4" descr="C:\Users\Александра\Desktop\МАМУЛЬКИНА ПАПКА\ФОТО 3 КЛАССА\P2030021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 t="12950"/>
          <a:stretch>
            <a:fillRect/>
          </a:stretch>
        </p:blipFill>
        <p:spPr>
          <a:xfrm flipH="1">
            <a:off x="176751" y="2564904"/>
            <a:ext cx="3386133" cy="3925413"/>
          </a:xfrm>
          <a:effectLst>
            <a:softEdge rad="112500"/>
          </a:effectLst>
        </p:spPr>
      </p:pic>
      <p:pic>
        <p:nvPicPr>
          <p:cNvPr id="8" name="Picture 2" descr="C:\Users\Александра\Desktop\МАМУЛЬКИНА ПАПКА\0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print"/>
          <a:srcRect r="50591"/>
          <a:stretch>
            <a:fillRect/>
          </a:stretch>
        </p:blipFill>
        <p:spPr>
          <a:xfrm>
            <a:off x="6084168" y="1628800"/>
            <a:ext cx="1334775" cy="1800200"/>
          </a:xfrm>
          <a:prstGeom prst="ellipse">
            <a:avLst/>
          </a:prstGeom>
          <a:ln w="63500" cap="rnd">
            <a:solidFill>
              <a:srgbClr val="FF000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6388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27538" y="3716338"/>
            <a:ext cx="3900487" cy="292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5" y="785813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Как называют плату за коммунальные услуги?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0063" y="2571750"/>
            <a:ext cx="7786687" cy="355441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400" b="1" dirty="0" smtClean="0">
                <a:solidFill>
                  <a:schemeClr val="accent6">
                    <a:lumMod val="50000"/>
                  </a:schemeClr>
                </a:solidFill>
              </a:rPr>
              <a:t>Плата за коммунальные услуги называется коммунальными платежами.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642938"/>
            <a:ext cx="8186738" cy="5483225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z="4800" b="1" i="1" smtClean="0"/>
              <a:t>Отгадайте загадку:</a:t>
            </a:r>
          </a:p>
          <a:p>
            <a:pPr eaLnBrk="1" hangingPunct="1">
              <a:buFont typeface="Arial" charset="0"/>
              <a:buNone/>
            </a:pPr>
            <a:r>
              <a:rPr lang="ru-RU" sz="4800" b="1" i="1" smtClean="0">
                <a:solidFill>
                  <a:srgbClr val="0070C0"/>
                </a:solidFill>
              </a:rPr>
              <a:t>К дальним сёлам, городам</a:t>
            </a:r>
            <a:endParaRPr lang="ru-RU" sz="4800" smtClean="0">
              <a:solidFill>
                <a:srgbClr val="0070C0"/>
              </a:solidFill>
            </a:endParaRPr>
          </a:p>
          <a:p>
            <a:pPr eaLnBrk="1" hangingPunct="1">
              <a:buFont typeface="Arial" charset="0"/>
              <a:buNone/>
            </a:pPr>
            <a:r>
              <a:rPr lang="ru-RU" sz="4800" b="1" i="1" smtClean="0">
                <a:solidFill>
                  <a:srgbClr val="0070C0"/>
                </a:solidFill>
              </a:rPr>
              <a:t>Кто идет по проводам</a:t>
            </a:r>
            <a:endParaRPr lang="ru-RU" sz="4800" smtClean="0">
              <a:solidFill>
                <a:srgbClr val="0070C0"/>
              </a:solidFill>
            </a:endParaRPr>
          </a:p>
          <a:p>
            <a:pPr eaLnBrk="1" hangingPunct="1">
              <a:buFont typeface="Arial" charset="0"/>
              <a:buNone/>
            </a:pPr>
            <a:r>
              <a:rPr lang="ru-RU" sz="4800" b="1" i="1" smtClean="0">
                <a:solidFill>
                  <a:srgbClr val="0070C0"/>
                </a:solidFill>
              </a:rPr>
              <a:t>Светлое величество!</a:t>
            </a:r>
            <a:endParaRPr lang="ru-RU" sz="4800" smtClean="0">
              <a:solidFill>
                <a:srgbClr val="0070C0"/>
              </a:solidFill>
            </a:endParaRPr>
          </a:p>
          <a:p>
            <a:pPr eaLnBrk="1" hangingPunct="1">
              <a:buFont typeface="Arial" charset="0"/>
              <a:buNone/>
            </a:pPr>
            <a:r>
              <a:rPr lang="ru-RU" sz="4800" b="1" i="1" smtClean="0">
                <a:solidFill>
                  <a:srgbClr val="0070C0"/>
                </a:solidFill>
              </a:rPr>
              <a:t>Это…. </a:t>
            </a:r>
            <a:endParaRPr lang="ru-RU" sz="480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549275"/>
            <a:ext cx="7643813" cy="5576888"/>
          </a:xfrm>
        </p:spPr>
        <p:txBody>
          <a:bodyPr/>
          <a:lstStyle/>
          <a:p>
            <a:pPr eaLnBrk="1" hangingPunct="1"/>
            <a:r>
              <a:rPr lang="ru-RU" sz="4000" smtClean="0"/>
              <a:t>О каком виде коммунальных услуг пойдет речь?</a:t>
            </a:r>
          </a:p>
          <a:p>
            <a:pPr eaLnBrk="1" hangingPunct="1"/>
            <a:r>
              <a:rPr lang="ru-RU" sz="4000" smtClean="0"/>
              <a:t>Как определить, сколько электричества мы потребили?</a:t>
            </a:r>
          </a:p>
          <a:p>
            <a:pPr eaLnBrk="1" hangingPunct="1"/>
            <a:r>
              <a:rPr lang="ru-RU" sz="4000" smtClean="0"/>
              <a:t>Назовите показания электросчетчика на экране?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Содержимое 6" descr="F:\счетчики\рисунок электросчетчик.jpg"/>
          <p:cNvPicPr>
            <a:picLocks noGrp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395288" y="333375"/>
            <a:ext cx="4824412" cy="6269038"/>
          </a:xfrm>
        </p:spPr>
      </p:pic>
      <p:sp>
        <p:nvSpPr>
          <p:cNvPr id="20482" name="TextBox 2"/>
          <p:cNvSpPr txBox="1">
            <a:spLocks noChangeArrowheads="1"/>
          </p:cNvSpPr>
          <p:nvPr/>
        </p:nvSpPr>
        <p:spPr bwMode="auto">
          <a:xfrm>
            <a:off x="5508625" y="2420938"/>
            <a:ext cx="36353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solidFill>
                  <a:srgbClr val="0070C0"/>
                </a:solidFill>
                <a:latin typeface="Calibri" pitchFamily="34" charset="0"/>
              </a:rPr>
              <a:t>электросчетчик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333375"/>
            <a:ext cx="8362950" cy="5792788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z="6000" smtClean="0"/>
              <a:t>            К сведению</a:t>
            </a:r>
          </a:p>
          <a:p>
            <a:pPr eaLnBrk="1" hangingPunct="1">
              <a:buFont typeface="Arial" charset="0"/>
              <a:buNone/>
            </a:pPr>
            <a:endParaRPr lang="ru-RU" sz="6000" smtClean="0"/>
          </a:p>
          <a:p>
            <a:pPr eaLnBrk="1" hangingPunct="1"/>
            <a:r>
              <a:rPr lang="ru-RU" sz="4800" smtClean="0"/>
              <a:t>Наша школа за потребленную электроэнергию платит </a:t>
            </a:r>
          </a:p>
          <a:p>
            <a:pPr eaLnBrk="1" hangingPunct="1">
              <a:buFont typeface="Arial" charset="0"/>
              <a:buNone/>
            </a:pPr>
            <a:r>
              <a:rPr lang="ru-RU" sz="4800" b="1" smtClean="0">
                <a:solidFill>
                  <a:srgbClr val="C00000"/>
                </a:solidFill>
              </a:rPr>
              <a:t>  19500 рублей </a:t>
            </a:r>
            <a:r>
              <a:rPr lang="ru-RU" sz="4800" smtClean="0"/>
              <a:t>в</a:t>
            </a:r>
            <a:r>
              <a:rPr lang="ru-RU" sz="4800" b="1" smtClean="0">
                <a:solidFill>
                  <a:srgbClr val="C00000"/>
                </a:solidFill>
              </a:rPr>
              <a:t> </a:t>
            </a:r>
            <a:r>
              <a:rPr lang="ru-RU" sz="4800" smtClean="0"/>
              <a:t>месяц.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469</TotalTime>
  <Words>305</Words>
  <Application>Microsoft Office PowerPoint</Application>
  <PresentationFormat>Экран (4:3)</PresentationFormat>
  <Paragraphs>91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6" baseType="lpstr">
      <vt:lpstr>Arial</vt:lpstr>
      <vt:lpstr>Calibri</vt:lpstr>
      <vt:lpstr>Georgia</vt:lpstr>
      <vt:lpstr>Тема Office</vt:lpstr>
      <vt:lpstr>Интегрированное занятие  СБО и «Экономический практикум»  10 класс.  Составили Мигир-оол А.А. и Донгак З.Д.  Тема:  «Коммунальные платежи».</vt:lpstr>
      <vt:lpstr> Цели:  </vt:lpstr>
      <vt:lpstr>Что такое  коммунальные услуги?</vt:lpstr>
      <vt:lpstr>Слайд 4</vt:lpstr>
      <vt:lpstr>Как называют плату за коммунальные услуги? </vt:lpstr>
      <vt:lpstr>Слайд 6</vt:lpstr>
      <vt:lpstr>Слайд 7</vt:lpstr>
      <vt:lpstr>Слайд 8</vt:lpstr>
      <vt:lpstr>Слайд 9</vt:lpstr>
      <vt:lpstr>Слайд 10</vt:lpstr>
      <vt:lpstr>предыдущее показание </vt:lpstr>
      <vt:lpstr>Слайд 12</vt:lpstr>
      <vt:lpstr>Слайд 13</vt:lpstr>
      <vt:lpstr>самопроверка</vt:lpstr>
      <vt:lpstr>Чтоб работа лучше шла Физминутка нам                                     нужна И мы сделаем сейчас Расслабляющий                                массаж </vt:lpstr>
      <vt:lpstr>Самостоятельная работа. </vt:lpstr>
      <vt:lpstr>Слайд 17</vt:lpstr>
      <vt:lpstr>Квитанция оплаты за электроэнергию</vt:lpstr>
      <vt:lpstr>Слайд 19</vt:lpstr>
      <vt:lpstr>Правила экономного   хозяина </vt:lpstr>
      <vt:lpstr>Слайд 21</vt:lpstr>
      <vt:lpstr>Молодцы! Спасибо за  работу.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Интегрированное занятие  СБО и «Экономический практикум» 10 кл.  Тема: «Коммунальные платежи. Практическая работа». </dc:title>
  <dc:creator>uchenik1</dc:creator>
  <cp:lastModifiedBy>Admin</cp:lastModifiedBy>
  <cp:revision>43</cp:revision>
  <dcterms:created xsi:type="dcterms:W3CDTF">2012-01-31T04:18:21Z</dcterms:created>
  <dcterms:modified xsi:type="dcterms:W3CDTF">2012-03-16T16:09:02Z</dcterms:modified>
</cp:coreProperties>
</file>