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69" r:id="rId2"/>
    <p:sldId id="270" r:id="rId3"/>
    <p:sldId id="260" r:id="rId4"/>
    <p:sldId id="261" r:id="rId5"/>
    <p:sldId id="262" r:id="rId6"/>
    <p:sldId id="263" r:id="rId7"/>
    <p:sldId id="266" r:id="rId8"/>
    <p:sldId id="268" r:id="rId9"/>
    <p:sldId id="264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EEEFB-278A-4390-931B-21975BE55355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2D527-0457-44E4-A90D-7143D3DBC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898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Планетарная модель, однако, противоречит классической физике. Электрон, вращаясь с центростремительным ускорением, излучает электромагнитные волны, и это должно сопровождаться потерей энергии. В результате согласно классическим представлениям атом Резерфорда оказывается неустойчивым. Стр.144-145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2D527-0457-44E4-A90D-7143D3DBCF0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612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C8079-EE5C-4737-86EC-1CA7378DF95C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DB3AA-66AD-4F4C-9395-B1ADAEFF2CC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C8079-EE5C-4737-86EC-1CA7378DF95C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DB3AA-66AD-4F4C-9395-B1ADAEFF2C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C8079-EE5C-4737-86EC-1CA7378DF95C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DB3AA-66AD-4F4C-9395-B1ADAEFF2C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C8079-EE5C-4737-86EC-1CA7378DF95C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DB3AA-66AD-4F4C-9395-B1ADAEFF2C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C8079-EE5C-4737-86EC-1CA7378DF95C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DB3AA-66AD-4F4C-9395-B1ADAEFF2CC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C8079-EE5C-4737-86EC-1CA7378DF95C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DB3AA-66AD-4F4C-9395-B1ADAEFF2C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C8079-EE5C-4737-86EC-1CA7378DF95C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DB3AA-66AD-4F4C-9395-B1ADAEFF2C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C8079-EE5C-4737-86EC-1CA7378DF95C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DB3AA-66AD-4F4C-9395-B1ADAEFF2C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C8079-EE5C-4737-86EC-1CA7378DF95C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DB3AA-66AD-4F4C-9395-B1ADAEFF2CC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C8079-EE5C-4737-86EC-1CA7378DF95C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DB3AA-66AD-4F4C-9395-B1ADAEFF2C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C8079-EE5C-4737-86EC-1CA7378DF95C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DB3AA-66AD-4F4C-9395-B1ADAEFF2CC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96C8079-EE5C-4737-86EC-1CA7378DF95C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27DB3AA-66AD-4F4C-9395-B1ADAEFF2CC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/>
              </a:rPr>
              <a:t>Строение атома</a:t>
            </a:r>
            <a:endParaRPr lang="ru-RU" b="1" dirty="0">
              <a:effectLst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92" y="2060848"/>
            <a:ext cx="4992237" cy="375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025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/>
              </a:rPr>
              <a:t>Диаграмма энергетических</a:t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состояний</a:t>
            </a:r>
            <a:endParaRPr lang="ru-RU" b="1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326" y="1700808"/>
            <a:ext cx="504056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5634" y="5733256"/>
            <a:ext cx="7223388" cy="83099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Определите длину волны излучения при переходе </a:t>
            </a:r>
          </a:p>
          <a:p>
            <a:pPr algn="ctr"/>
            <a:r>
              <a:rPr lang="ru-RU" sz="2400" b="1" dirty="0" smtClean="0"/>
              <a:t>с энергетического уровня Е</a:t>
            </a:r>
            <a:r>
              <a:rPr lang="ru-RU" sz="2400" b="1" baseline="-25000" dirty="0" smtClean="0"/>
              <a:t>5</a:t>
            </a:r>
            <a:r>
              <a:rPr lang="ru-RU" sz="2400" b="1" dirty="0" smtClean="0"/>
              <a:t> на уровень Е</a:t>
            </a:r>
            <a:r>
              <a:rPr lang="ru-RU" sz="2400" b="1" baseline="-25000" dirty="0" smtClean="0"/>
              <a:t>3</a:t>
            </a:r>
            <a:endParaRPr lang="ru-RU" sz="2400" b="1" baseline="-25000" dirty="0"/>
          </a:p>
        </p:txBody>
      </p:sp>
      <p:pic>
        <p:nvPicPr>
          <p:cNvPr id="3075" name="Picture 3" descr="C:\Users\Natalia\AppData\Local\Microsoft\Windows\Temporary Internet Files\Content.IE5\A3VS1TOA\MC90040773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37112"/>
            <a:ext cx="1073150" cy="107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209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effectLst/>
              </a:rPr>
              <a:t>Как устроен атом?</a:t>
            </a:r>
            <a:endParaRPr lang="ru-RU" sz="4400" b="1" dirty="0"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995" y="1305694"/>
            <a:ext cx="952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482" y="2863230"/>
            <a:ext cx="9620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637112"/>
            <a:ext cx="10763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694" y="4437112"/>
            <a:ext cx="1922135" cy="167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078" y="1162844"/>
            <a:ext cx="1565363" cy="15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644" y="2852936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45793" y="167639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</a:rPr>
              <a:t>Дж. Томсон 1904г 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7995" y="3197413"/>
            <a:ext cx="2879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</a:rPr>
              <a:t>Э. Резерфорд  1911г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3252" y="4889822"/>
            <a:ext cx="1938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</a:rPr>
              <a:t>Н. Бор 1913г</a:t>
            </a:r>
            <a:endParaRPr lang="ru-RU" sz="24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091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/>
              </a:rPr>
              <a:t>Опыт Резерфорда</a:t>
            </a:r>
            <a:endParaRPr lang="ru-RU" b="1" dirty="0"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591" y="1700808"/>
            <a:ext cx="5471745" cy="304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6007" y="4921230"/>
            <a:ext cx="74184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1911 г.        Резерфордом </a:t>
            </a:r>
            <a:r>
              <a:rPr lang="ru-RU" sz="2000" b="1" dirty="0"/>
              <a:t>в результате опытов по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рассеянию </a:t>
            </a:r>
            <a:r>
              <a:rPr lang="ru-RU" sz="2000" b="1" dirty="0"/>
              <a:t>α-частиц на тонкой </a:t>
            </a:r>
            <a:r>
              <a:rPr lang="ru-RU" sz="2000" b="1" dirty="0" smtClean="0"/>
              <a:t>фольге</a:t>
            </a:r>
          </a:p>
          <a:p>
            <a:pPr algn="ctr"/>
            <a:r>
              <a:rPr lang="ru-RU" sz="2000" b="1" dirty="0" smtClean="0"/>
              <a:t> </a:t>
            </a:r>
            <a:r>
              <a:rPr lang="ru-RU" sz="2000" b="1" dirty="0"/>
              <a:t>(золото, серебро, медь и др.)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была </a:t>
            </a:r>
            <a:r>
              <a:rPr lang="ru-RU" sz="2000" b="1" dirty="0"/>
              <a:t>предложена планетарная модель строения атома. </a:t>
            </a:r>
          </a:p>
        </p:txBody>
      </p:sp>
    </p:spTree>
    <p:extLst>
      <p:ext uri="{BB962C8B-B14F-4D97-AF65-F5344CB8AC3E}">
        <p14:creationId xmlns:p14="http://schemas.microsoft.com/office/powerpoint/2010/main" val="502632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>Планетарная модель атома</a:t>
            </a:r>
            <a:endParaRPr lang="ru-RU" b="1" dirty="0">
              <a:effectLst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5"/>
            <a:ext cx="2255837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1920" y="1268760"/>
            <a:ext cx="4644008" cy="45581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ea typeface="Times New Roman"/>
                <a:cs typeface="Times New Roman"/>
              </a:rPr>
              <a:t>Согласно этой модели: </a:t>
            </a:r>
            <a:endParaRPr lang="ru-RU" sz="2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b="1" i="1" dirty="0">
                <a:ea typeface="Times New Roman"/>
                <a:cs typeface="Times New Roman"/>
              </a:rPr>
              <a:t>атом имеет положительно заряженное ядро, размеры которого малы по сравнению с размерами самого атома;</a:t>
            </a:r>
            <a:endParaRPr lang="ru-RU" sz="2000" b="1" i="1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b="1" i="1" dirty="0">
                <a:ea typeface="Times New Roman"/>
                <a:cs typeface="Times New Roman"/>
              </a:rPr>
              <a:t>в ядре сконцентрирована почти вся масса атома;</a:t>
            </a:r>
            <a:endParaRPr lang="ru-RU" sz="2000" b="1" i="1" dirty="0" smtClean="0">
              <a:effectLst/>
              <a:latin typeface="Calibri"/>
              <a:ea typeface="Calibri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i="1" dirty="0">
                <a:ea typeface="Times New Roman"/>
              </a:rPr>
              <a:t>электроны вращаются вокруг ядра по орбитам (почти как планеты вокруг Солнца).</a:t>
            </a:r>
            <a:endParaRPr lang="ru-RU" sz="2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622187" y="6021288"/>
            <a:ext cx="687374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Недостатки:</a:t>
            </a:r>
            <a:r>
              <a:rPr lang="ru-RU" b="1" dirty="0" smtClean="0"/>
              <a:t> невозможность объяснить устойчивость атома, </a:t>
            </a:r>
          </a:p>
          <a:p>
            <a:r>
              <a:rPr lang="ru-RU" b="1" dirty="0" smtClean="0"/>
              <a:t>а также сходство атомов одного и того же химического элемента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68151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5896" y="2132856"/>
            <a:ext cx="5112568" cy="38769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ea typeface="Times New Roman"/>
                <a:cs typeface="Times New Roman"/>
              </a:rPr>
              <a:t>Планетарная модель, однако, противоречит классической физике. Электрон, вращаясь с центростремительным ускорением, излучает электромагнитные волны, </a:t>
            </a:r>
            <a:r>
              <a:rPr lang="ru-RU" b="1" i="1" dirty="0" smtClean="0">
                <a:ea typeface="Times New Roman"/>
                <a:cs typeface="Times New Roman"/>
              </a:rPr>
              <a:t>и </a:t>
            </a:r>
            <a:r>
              <a:rPr lang="ru-RU" b="1" i="1" dirty="0">
                <a:ea typeface="Times New Roman"/>
                <a:cs typeface="Times New Roman"/>
              </a:rPr>
              <a:t>это должно сопровождаться потерей энергии. В результате согласно классическим представлениям атом Резерфорда оказывается неустойчивым.</a:t>
            </a:r>
            <a:endParaRPr lang="ru-RU" sz="1600" b="1" i="1" dirty="0" smtClean="0">
              <a:effectLst/>
              <a:latin typeface="Calibri"/>
              <a:ea typeface="Calibri"/>
              <a:cs typeface="Times New Roman"/>
            </a:endParaRPr>
          </a:p>
          <a:p>
            <a:r>
              <a:rPr lang="ru-RU" b="1" i="1" dirty="0">
                <a:ea typeface="Times New Roman"/>
              </a:rPr>
              <a:t>Законы классической механики оказались неприменимы к атому. Н. Бор предпринял попытку спасти планетарную модель атома Резерфорда.</a:t>
            </a:r>
            <a:endParaRPr lang="ru-RU" b="1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2575630" cy="305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00" y="50676"/>
            <a:ext cx="2709664" cy="20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977" y="3789040"/>
            <a:ext cx="1920875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347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/>
              </a:rPr>
              <a:t>Постулаты Бора</a:t>
            </a:r>
            <a:endParaRPr lang="ru-RU" b="1" dirty="0"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15616" y="1556792"/>
                <a:ext cx="7848871" cy="513281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1. </a:t>
                </a:r>
                <a:r>
                  <a:rPr lang="ru-RU" b="1" i="1" dirty="0" smtClean="0">
                    <a:solidFill>
                      <a:schemeClr val="accent5"/>
                    </a:solidFill>
                  </a:rPr>
                  <a:t>Электроны в атомах движутся только по определенным  (стационарным ) орбитам.</a:t>
                </a:r>
                <a:r>
                  <a:rPr lang="ru-RU" dirty="0" smtClean="0"/>
                  <a:t> Каждой орбите соответствует определенная энергия электрона </a:t>
                </a:r>
                <a:r>
                  <a:rPr lang="ru-RU" b="1" i="1" dirty="0" smtClean="0">
                    <a:solidFill>
                      <a:schemeClr val="accent5"/>
                    </a:solidFill>
                  </a:rPr>
                  <a:t>Е </a:t>
                </a:r>
                <a:r>
                  <a:rPr lang="en-US" b="1" i="1" dirty="0" smtClean="0">
                    <a:solidFill>
                      <a:schemeClr val="accent5"/>
                    </a:solidFill>
                  </a:rPr>
                  <a:t>n</a:t>
                </a:r>
                <a:r>
                  <a:rPr lang="ru-RU" dirty="0" smtClean="0"/>
                  <a:t>, где </a:t>
                </a:r>
                <a:r>
                  <a:rPr lang="en-US" dirty="0" smtClean="0"/>
                  <a:t>n </a:t>
                </a:r>
                <a:r>
                  <a:rPr lang="ru-RU" dirty="0" smtClean="0"/>
                  <a:t>– номер орбиты</a:t>
                </a:r>
              </a:p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457200" algn="l"/>
                  </a:tabLst>
                </a:pPr>
                <a:r>
                  <a:rPr lang="ru-RU" b="1" i="1" dirty="0">
                    <a:solidFill>
                      <a:schemeClr val="accent5"/>
                    </a:solidFill>
                    <a:ea typeface="Times New Roman"/>
                    <a:cs typeface="Times New Roman"/>
                  </a:rPr>
                  <a:t>Атомная система может находиться только в особых стационарных (квантовых) состояниях,</a:t>
                </a:r>
                <a:r>
                  <a:rPr lang="ru-RU" b="1" dirty="0">
                    <a:solidFill>
                      <a:schemeClr val="accent5"/>
                    </a:solidFill>
                    <a:ea typeface="Times New Roman"/>
                    <a:cs typeface="Times New Roman"/>
                  </a:rPr>
                  <a:t> </a:t>
                </a:r>
                <a:r>
                  <a:rPr lang="ru-RU" dirty="0">
                    <a:ea typeface="Times New Roman"/>
                    <a:cs typeface="Times New Roman"/>
                  </a:rPr>
                  <a:t>каждому из которых соответствует определенная энергия </a:t>
                </a:r>
                <a:r>
                  <a:rPr lang="ru-RU" b="1" i="1" dirty="0" err="1">
                    <a:solidFill>
                      <a:schemeClr val="accent5"/>
                    </a:solidFill>
                    <a:ea typeface="Times New Roman"/>
                    <a:cs typeface="Times New Roman"/>
                  </a:rPr>
                  <a:t>E</a:t>
                </a:r>
                <a:r>
                  <a:rPr lang="ru-RU" b="1" i="1" baseline="-25000" dirty="0" err="1">
                    <a:solidFill>
                      <a:schemeClr val="accent5"/>
                    </a:solidFill>
                    <a:ea typeface="Times New Roman"/>
                    <a:cs typeface="Times New Roman"/>
                  </a:rPr>
                  <a:t>n</a:t>
                </a:r>
                <a:r>
                  <a:rPr lang="ru-RU" dirty="0">
                    <a:ea typeface="Times New Roman"/>
                    <a:cs typeface="Times New Roman"/>
                  </a:rPr>
                  <a:t>. В стационарных состояниях атом не излучает</a:t>
                </a:r>
                <a:r>
                  <a:rPr lang="ru-RU" dirty="0" smtClean="0">
                    <a:ea typeface="Times New Roman"/>
                    <a:cs typeface="Times New Roman"/>
                  </a:rPr>
                  <a:t>.</a:t>
                </a:r>
              </a:p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457200" algn="l"/>
                  </a:tabLst>
                </a:pPr>
                <a:r>
                  <a:rPr lang="ru-RU" dirty="0" smtClean="0">
                    <a:effectLst/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2. Электроны (атомы)  </a:t>
                </a:r>
                <a:r>
                  <a:rPr lang="ru-RU" b="1" i="1" dirty="0" smtClean="0">
                    <a:solidFill>
                      <a:schemeClr val="accent5"/>
                    </a:solidFill>
                    <a:effectLst/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излучают фотоны только при переходе 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с  одной орбиты на другую, соответствующую меньшей энергии. </a:t>
                </a:r>
                <a:r>
                  <a:rPr lang="ru-RU" b="1" i="1" dirty="0" smtClean="0">
                    <a:solidFill>
                      <a:schemeClr val="accent5"/>
                    </a:solidFill>
                    <a:effectLst/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Энергия излучаемого фотона  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равна разности энергий электрона на орбитах:</a:t>
                </a:r>
              </a:p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457200" algn="l"/>
                  </a:tabLst>
                </a:pPr>
                <a:r>
                  <a:rPr lang="en-US" sz="2000" b="1" i="1" dirty="0" smtClean="0">
                    <a:solidFill>
                      <a:schemeClr val="accent5"/>
                    </a:solidFill>
                    <a:effectLst/>
                    <a:ea typeface="Calibri"/>
                    <a:cs typeface="Times New Roman" panose="02020603050405020304" pitchFamily="18" charset="0"/>
                  </a:rPr>
                  <a:t>h</a:t>
                </a:r>
                <a:r>
                  <a:rPr lang="el-GR" sz="2000" b="1" i="1" dirty="0" smtClean="0">
                    <a:solidFill>
                      <a:schemeClr val="accent5"/>
                    </a:solidFill>
                    <a:effectLst/>
                    <a:ea typeface="Calibri"/>
                    <a:cs typeface="Times New Roman" panose="02020603050405020304" pitchFamily="18" charset="0"/>
                  </a:rPr>
                  <a:t>ν</a:t>
                </a:r>
                <a:r>
                  <a:rPr lang="en-US" sz="2000" b="1" i="1" dirty="0" smtClean="0">
                    <a:solidFill>
                      <a:schemeClr val="accent5"/>
                    </a:solidFill>
                    <a:effectLst/>
                    <a:ea typeface="Calibri"/>
                    <a:cs typeface="Times New Roman" panose="02020603050405020304" pitchFamily="18" charset="0"/>
                  </a:rPr>
                  <a:t> = E k – E n. </a:t>
                </a:r>
                <a:r>
                  <a:rPr lang="ru-RU" sz="2000" dirty="0" smtClean="0">
                    <a:solidFill>
                      <a:schemeClr val="accent5"/>
                    </a:solidFill>
                    <a:effectLst/>
                    <a:ea typeface="Calibri"/>
                    <a:cs typeface="Times New Roman" panose="02020603050405020304" pitchFamily="18" charset="0"/>
                  </a:rPr>
                  <a:t> </a:t>
                </a:r>
                <a:r>
                  <a:rPr lang="ru-RU" dirty="0" smtClean="0">
                    <a:effectLst/>
                    <a:ea typeface="Calibri"/>
                    <a:cs typeface="Times New Roman" panose="02020603050405020304" pitchFamily="18" charset="0"/>
                  </a:rPr>
                  <a:t>Атом может излучать свет только с частотой </a:t>
                </a:r>
                <a:r>
                  <a:rPr lang="en-US" dirty="0" smtClean="0">
                    <a:effectLst/>
                    <a:ea typeface="Calibri"/>
                    <a:cs typeface="Times New Roman" panose="02020603050405020304" pitchFamily="18" charset="0"/>
                  </a:rPr>
                  <a:t> </a:t>
                </a:r>
                <a:r>
                  <a:rPr lang="el-GR" sz="2000" b="1" i="1" dirty="0" smtClean="0">
                    <a:solidFill>
                      <a:schemeClr val="accent5"/>
                    </a:solidFill>
                    <a:ea typeface="Calibri"/>
                    <a:cs typeface="Times New Roman" panose="02020603050405020304" pitchFamily="18" charset="0"/>
                  </a:rPr>
                  <a:t>ν</a:t>
                </a:r>
                <a:r>
                  <a:rPr lang="ru-RU" sz="2000" b="1" i="1" dirty="0" smtClean="0">
                    <a:solidFill>
                      <a:schemeClr val="accent5"/>
                    </a:solidFill>
                    <a:ea typeface="Calibri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 smtClean="0">
                            <a:solidFill>
                              <a:schemeClr val="accent5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i="1" dirty="0" smtClean="0">
                            <a:solidFill>
                              <a:schemeClr val="accent5"/>
                            </a:solidFill>
                            <a:effectLst/>
                            <a:ea typeface="Calibri"/>
                            <a:cs typeface="Times New Roman" panose="02020603050405020304" pitchFamily="18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sz="2000" b="1" i="1" dirty="0" smtClean="0">
                            <a:solidFill>
                              <a:schemeClr val="accent5"/>
                            </a:solidFill>
                            <a:effectLst/>
                            <a:ea typeface="Calibri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i="1" dirty="0" smtClean="0">
                            <a:solidFill>
                              <a:schemeClr val="accent5"/>
                            </a:solidFill>
                            <a:effectLst/>
                            <a:ea typeface="Calibri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 sz="2000" b="1" i="1" dirty="0" smtClean="0">
                            <a:solidFill>
                              <a:schemeClr val="accent5"/>
                            </a:solidFill>
                            <a:effectLst/>
                            <a:ea typeface="Calibri"/>
                            <a:cs typeface="Times New Roman" panose="02020603050405020304" pitchFamily="18" charset="0"/>
                          </a:rPr>
                          <m:t> – </m:t>
                        </m:r>
                        <m:r>
                          <m:rPr>
                            <m:nor/>
                          </m:rPr>
                          <a:rPr lang="en-US" sz="2000" b="1" i="1" dirty="0" smtClean="0">
                            <a:solidFill>
                              <a:schemeClr val="accent5"/>
                            </a:solidFill>
                            <a:effectLst/>
                            <a:ea typeface="Calibri"/>
                            <a:cs typeface="Times New Roman" panose="02020603050405020304" pitchFamily="18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sz="2000" b="1" i="1" dirty="0" smtClean="0">
                            <a:solidFill>
                              <a:schemeClr val="accent5"/>
                            </a:solidFill>
                            <a:effectLst/>
                            <a:ea typeface="Calibri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i="1" dirty="0" smtClean="0">
                            <a:solidFill>
                              <a:schemeClr val="accent5"/>
                            </a:solidFill>
                            <a:effectLst/>
                            <a:ea typeface="Calibri"/>
                            <a:cs typeface="Times New Roman" panose="020206030504050203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chemeClr val="accent5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𝒉</m:t>
                        </m:r>
                      </m:den>
                    </m:f>
                  </m:oMath>
                </a14:m>
                <a:endParaRPr lang="en-US" b="1" i="1" dirty="0" smtClean="0"/>
              </a:p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457200" algn="l"/>
                  </a:tabLst>
                </a:pPr>
                <a:r>
                  <a:rPr lang="ru-RU" b="1" i="1" dirty="0" smtClean="0">
                    <a:solidFill>
                      <a:schemeClr val="accent5"/>
                    </a:solidFill>
                  </a:rPr>
                  <a:t>При поглощении  фотона  энергии электрон в атоме переходит со стационарной с меньшей энергией на орбиту с большей энергией.</a:t>
                </a:r>
              </a:p>
              <a:p>
                <a:pPr lvl="0" algn="ctr">
                  <a:lnSpc>
                    <a:spcPct val="115000"/>
                  </a:lnSpc>
                  <a:spcAft>
                    <a:spcPts val="1000"/>
                  </a:spcAft>
                  <a:tabLst>
                    <a:tab pos="457200" algn="l"/>
                  </a:tabLst>
                </a:pPr>
                <a:r>
                  <a:rPr lang="el-GR" sz="2000" b="1" i="1" dirty="0">
                    <a:solidFill>
                      <a:srgbClr val="964305"/>
                    </a:solidFill>
                    <a:ea typeface="Calibri"/>
                    <a:cs typeface="Times New Roman" panose="02020603050405020304" pitchFamily="18" charset="0"/>
                  </a:rPr>
                  <a:t>ν</a:t>
                </a:r>
                <a:r>
                  <a:rPr lang="ru-RU" sz="2000" b="1" i="1" dirty="0">
                    <a:solidFill>
                      <a:srgbClr val="964305"/>
                    </a:solidFill>
                    <a:ea typeface="Calibri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>
                            <a:solidFill>
                              <a:srgbClr val="964305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b="1" i="1" smtClean="0">
                            <a:solidFill>
                              <a:srgbClr val="964305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US" sz="2000" b="1" i="1" dirty="0">
                            <a:solidFill>
                              <a:srgbClr val="964305"/>
                            </a:solidFill>
                            <a:ea typeface="Calibri"/>
                            <a:cs typeface="Times New Roman" panose="02020603050405020304" pitchFamily="18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sz="2000" b="1" i="1" dirty="0">
                            <a:solidFill>
                              <a:srgbClr val="964305"/>
                            </a:solidFill>
                            <a:ea typeface="Calibri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i="1" dirty="0">
                            <a:solidFill>
                              <a:srgbClr val="964305"/>
                            </a:solidFill>
                            <a:ea typeface="Calibri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 sz="2000" b="1" i="1" dirty="0">
                            <a:solidFill>
                              <a:srgbClr val="964305"/>
                            </a:solidFill>
                            <a:ea typeface="Calibri"/>
                            <a:cs typeface="Times New Roman" panose="02020603050405020304" pitchFamily="18" charset="0"/>
                          </a:rPr>
                          <m:t> – </m:t>
                        </m:r>
                        <m:r>
                          <m:rPr>
                            <m:nor/>
                          </m:rPr>
                          <a:rPr lang="en-US" sz="2000" b="1" i="1" dirty="0">
                            <a:solidFill>
                              <a:srgbClr val="964305"/>
                            </a:solidFill>
                            <a:ea typeface="Calibri"/>
                            <a:cs typeface="Times New Roman" panose="02020603050405020304" pitchFamily="18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sz="2000" b="1" i="1" dirty="0">
                            <a:solidFill>
                              <a:srgbClr val="964305"/>
                            </a:solidFill>
                            <a:ea typeface="Calibri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i="1" dirty="0">
                            <a:solidFill>
                              <a:srgbClr val="964305"/>
                            </a:solidFill>
                            <a:ea typeface="Calibri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2000" b="1" i="1" dirty="0" smtClean="0">
                            <a:solidFill>
                              <a:srgbClr val="964305"/>
                            </a:solidFill>
                            <a:latin typeface="Cambria Math"/>
                            <a:ea typeface="Calibri"/>
                            <a:cs typeface="Times New Roman" panose="02020603050405020304" pitchFamily="18" charset="0"/>
                          </a:rPr>
                          <m:t>|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964305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𝒉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556792"/>
                <a:ext cx="7848871" cy="5132815"/>
              </a:xfrm>
              <a:prstGeom prst="rect">
                <a:avLst/>
              </a:prstGeom>
              <a:blipFill rotWithShape="1">
                <a:blip r:embed="rId2"/>
                <a:stretch>
                  <a:fillRect l="-776" t="-594" r="-6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240532" cy="130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566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756" y="1284827"/>
            <a:ext cx="7403976" cy="5552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3756" y="260648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/>
              </a:rPr>
              <a:t>Диаграмма энергетических состояний</a:t>
            </a:r>
            <a:endParaRPr lang="ru-RU" sz="36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21824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38374"/>
            <a:ext cx="7776863" cy="284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/>
              </a:rPr>
              <a:t>Объяснение линейчатых спектров атомов</a:t>
            </a:r>
            <a:endParaRPr lang="ru-RU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17214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>Следствия постулатов Бора</a:t>
            </a:r>
            <a:endParaRPr lang="ru-RU" b="1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0108" y="1556791"/>
            <a:ext cx="7909088" cy="48936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Стабильность атома объясняется тем, что для </a:t>
            </a:r>
          </a:p>
          <a:p>
            <a:r>
              <a:rPr lang="ru-RU" sz="2400" b="1" i="1" dirty="0" smtClean="0"/>
              <a:t>каждого электрона в атоме существует орбита с </a:t>
            </a:r>
          </a:p>
          <a:p>
            <a:r>
              <a:rPr lang="ru-RU" sz="2400" b="1" i="1" dirty="0" smtClean="0"/>
              <a:t>наименьшей энергией (основное состояние), при этом </a:t>
            </a:r>
          </a:p>
          <a:p>
            <a:r>
              <a:rPr lang="ru-RU" sz="2400" b="1" i="1" dirty="0" smtClean="0"/>
              <a:t>атом не может излучать энергию. В основном </a:t>
            </a:r>
          </a:p>
          <a:p>
            <a:r>
              <a:rPr lang="ru-RU" sz="2400" b="1" i="1" dirty="0" smtClean="0"/>
              <a:t>состоянии атом может находиться сколь угодно долго.</a:t>
            </a:r>
          </a:p>
          <a:p>
            <a:r>
              <a:rPr lang="ru-RU" sz="2400" b="1" i="1" dirty="0" smtClean="0"/>
              <a:t>Стационарные орбиты электронов во всех атомах </a:t>
            </a:r>
          </a:p>
          <a:p>
            <a:r>
              <a:rPr lang="ru-RU" sz="2400" b="1" i="1" dirty="0" smtClean="0"/>
              <a:t>данного элемента одни и те же., этим объясняется </a:t>
            </a:r>
          </a:p>
          <a:p>
            <a:r>
              <a:rPr lang="ru-RU" sz="2400" b="1" i="1" dirty="0" smtClean="0"/>
              <a:t>сходство атомов данного химического элемента.</a:t>
            </a:r>
          </a:p>
          <a:p>
            <a:endParaRPr lang="ru-RU" sz="2400" b="1" i="1" dirty="0" smtClean="0"/>
          </a:p>
          <a:p>
            <a:r>
              <a:rPr lang="ru-RU" sz="2400" b="1" i="1" dirty="0" smtClean="0">
                <a:solidFill>
                  <a:schemeClr val="accent5"/>
                </a:solidFill>
              </a:rPr>
              <a:t>	Теория Бора сыграла огромную роль в понимании </a:t>
            </a:r>
          </a:p>
          <a:p>
            <a:r>
              <a:rPr lang="ru-RU" sz="2400" b="1" i="1" dirty="0" smtClean="0">
                <a:solidFill>
                  <a:schemeClr val="accent5"/>
                </a:solidFill>
              </a:rPr>
              <a:t>явлений микромира.</a:t>
            </a:r>
          </a:p>
          <a:p>
            <a:r>
              <a:rPr lang="ru-RU" sz="2400" b="1" i="1" dirty="0" smtClean="0">
                <a:solidFill>
                  <a:schemeClr val="accent5"/>
                </a:solidFill>
              </a:rPr>
              <a:t>Так начиналась новая страница в истории создания</a:t>
            </a:r>
          </a:p>
          <a:p>
            <a:r>
              <a:rPr lang="ru-RU" sz="2400" b="1" i="1" dirty="0" smtClean="0">
                <a:solidFill>
                  <a:schemeClr val="accent5"/>
                </a:solidFill>
              </a:rPr>
              <a:t> теории явлений микромира – квантовой механики.</a:t>
            </a:r>
            <a:endParaRPr lang="ru-RU" sz="2400" b="1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042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117</TotalTime>
  <Words>427</Words>
  <Application>Microsoft Office PowerPoint</Application>
  <PresentationFormat>Экран (4:3)</PresentationFormat>
  <Paragraphs>47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Строение атома</vt:lpstr>
      <vt:lpstr>Как устроен атом?</vt:lpstr>
      <vt:lpstr>Опыт Резерфорда</vt:lpstr>
      <vt:lpstr>Планетарная модель атома</vt:lpstr>
      <vt:lpstr>Презентация PowerPoint</vt:lpstr>
      <vt:lpstr>Постулаты Бора</vt:lpstr>
      <vt:lpstr>Диаграмма энергетических состояний</vt:lpstr>
      <vt:lpstr>Объяснение линейчатых спектров атомов</vt:lpstr>
      <vt:lpstr>Следствия постулатов Бора</vt:lpstr>
      <vt:lpstr>Диаграмма энергетических состояний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Атом и атомное ядро</dc:title>
  <dc:creator>Natalia</dc:creator>
  <cp:lastModifiedBy>Natalia</cp:lastModifiedBy>
  <cp:revision>13</cp:revision>
  <dcterms:created xsi:type="dcterms:W3CDTF">2014-03-16T13:50:57Z</dcterms:created>
  <dcterms:modified xsi:type="dcterms:W3CDTF">2014-03-16T16:40:21Z</dcterms:modified>
</cp:coreProperties>
</file>