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3EB35F-AADD-4C63-B421-A12D0B09AA7F}" type="datetimeFigureOut">
              <a:rPr lang="ru-RU" smtClean="0"/>
              <a:pPr/>
              <a:t>01.01.2011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9CEBCDF-689C-4425-AA30-F4269EFC02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728" y="1071546"/>
            <a:ext cx="7498080" cy="4786346"/>
          </a:xfrm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Обобщающий урок по теме: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u="sng" dirty="0" smtClean="0"/>
              <a:t>Механические свойства жидкостей и газов</a:t>
            </a:r>
            <a:endParaRPr lang="ru-RU" sz="6000" u="sn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Условия плавания тел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F</a:t>
            </a:r>
            <a:r>
              <a:rPr lang="ru-RU" sz="4400" baseline="-25000" dirty="0" smtClean="0"/>
              <a:t>т</a:t>
            </a:r>
            <a:r>
              <a:rPr lang="ru-RU" sz="4400" dirty="0" smtClean="0"/>
              <a:t>  &gt;  </a:t>
            </a:r>
            <a:r>
              <a:rPr lang="en-US" sz="4400" dirty="0" smtClean="0"/>
              <a:t>F</a:t>
            </a:r>
            <a:r>
              <a:rPr lang="en-US" sz="4400" baseline="-25000" dirty="0" smtClean="0"/>
              <a:t>a</a:t>
            </a:r>
            <a:r>
              <a:rPr lang="ru-RU" sz="4400" baseline="-25000" dirty="0" smtClean="0"/>
              <a:t> </a:t>
            </a:r>
            <a:r>
              <a:rPr lang="ru-RU" sz="4400" dirty="0" smtClean="0"/>
              <a:t>     тело тонет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F</a:t>
            </a:r>
            <a:r>
              <a:rPr lang="ru-RU" sz="4400" baseline="-25000" dirty="0" smtClean="0"/>
              <a:t>т</a:t>
            </a:r>
            <a:r>
              <a:rPr lang="ru-RU" sz="4400" dirty="0" smtClean="0"/>
              <a:t>   &lt;  </a:t>
            </a:r>
            <a:r>
              <a:rPr lang="en-US" sz="4400" dirty="0" smtClean="0"/>
              <a:t>F</a:t>
            </a:r>
            <a:r>
              <a:rPr lang="en-US" sz="4400" baseline="-25000" dirty="0" smtClean="0"/>
              <a:t>a</a:t>
            </a:r>
            <a:r>
              <a:rPr lang="ru-RU" sz="4400" baseline="-25000" dirty="0" smtClean="0"/>
              <a:t> </a:t>
            </a:r>
            <a:r>
              <a:rPr lang="ru-RU" sz="4400" dirty="0" smtClean="0"/>
              <a:t>      тело всплывает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F</a:t>
            </a:r>
            <a:r>
              <a:rPr lang="ru-RU" sz="4400" baseline="-25000" dirty="0" smtClean="0"/>
              <a:t>т</a:t>
            </a:r>
            <a:r>
              <a:rPr lang="ru-RU" sz="4400" dirty="0" smtClean="0"/>
              <a:t>    =  </a:t>
            </a:r>
            <a:r>
              <a:rPr lang="en-US" sz="4400" dirty="0" smtClean="0"/>
              <a:t>F</a:t>
            </a:r>
            <a:r>
              <a:rPr lang="en-US" sz="4400" baseline="-25000" dirty="0" smtClean="0"/>
              <a:t>a</a:t>
            </a:r>
            <a:r>
              <a:rPr lang="ru-RU" sz="4400" baseline="-25000" dirty="0" smtClean="0"/>
              <a:t> </a:t>
            </a:r>
            <a:r>
              <a:rPr lang="ru-RU" sz="4400" dirty="0" smtClean="0"/>
              <a:t>     тело плавает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dirty="0" smtClean="0"/>
              <a:t>Физический диктант</a:t>
            </a:r>
            <a:endParaRPr lang="ru-RU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00100" y="1"/>
            <a:ext cx="8143900" cy="68580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/>
              <a:t>1. Изменение давления в жидкостях и газах передается во все стороны одинаково. </a:t>
            </a:r>
            <a:r>
              <a:rPr lang="ru-RU" sz="2000" dirty="0" smtClean="0">
                <a:solidFill>
                  <a:srgbClr val="C00000"/>
                </a:solidFill>
              </a:rPr>
              <a:t>(да)</a:t>
            </a:r>
          </a:p>
          <a:p>
            <a:pPr lvl="0">
              <a:buNone/>
            </a:pPr>
            <a:r>
              <a:rPr lang="ru-RU" sz="2000" dirty="0" smtClean="0"/>
              <a:t>2. Газ, как и жидкость, обладает свободной поверхностью. </a:t>
            </a:r>
            <a:r>
              <a:rPr lang="ru-RU" sz="2000" dirty="0" smtClean="0">
                <a:solidFill>
                  <a:srgbClr val="C00000"/>
                </a:solidFill>
              </a:rPr>
              <a:t>(нет)</a:t>
            </a:r>
          </a:p>
          <a:p>
            <a:pPr lvl="0">
              <a:buNone/>
            </a:pPr>
            <a:r>
              <a:rPr lang="ru-RU" sz="2000" dirty="0" smtClean="0"/>
              <a:t>3. Давление зависит не только от силы, но и от площади поверхности, на которую действует сила. </a:t>
            </a:r>
            <a:r>
              <a:rPr lang="ru-RU" sz="2000" dirty="0" smtClean="0">
                <a:solidFill>
                  <a:srgbClr val="C00000"/>
                </a:solidFill>
              </a:rPr>
              <a:t>(да)</a:t>
            </a:r>
          </a:p>
          <a:p>
            <a:pPr lvl="0">
              <a:buNone/>
            </a:pPr>
            <a:r>
              <a:rPr lang="ru-RU" sz="2000" dirty="0" smtClean="0"/>
              <a:t>4. Если человек встал на лыжи, то его давление на снег уменьшилось. </a:t>
            </a:r>
            <a:r>
              <a:rPr lang="ru-RU" sz="2000" dirty="0" smtClean="0">
                <a:solidFill>
                  <a:srgbClr val="C00000"/>
                </a:solidFill>
              </a:rPr>
              <a:t>(да)</a:t>
            </a:r>
          </a:p>
          <a:p>
            <a:pPr lvl="0">
              <a:buNone/>
            </a:pPr>
            <a:r>
              <a:rPr lang="ru-RU" sz="2000" dirty="0" smtClean="0"/>
              <a:t>5. При одинаковых уровнях одна и та же жидкость будет создавать большее давление в широком сосуде, чем в узком.</a:t>
            </a:r>
            <a:r>
              <a:rPr lang="ru-RU" sz="2000" dirty="0" smtClean="0">
                <a:solidFill>
                  <a:schemeClr val="accent3"/>
                </a:solidFill>
              </a:rPr>
              <a:t>  </a:t>
            </a:r>
            <a:r>
              <a:rPr lang="ru-RU" sz="2000" dirty="0" smtClean="0">
                <a:solidFill>
                  <a:srgbClr val="C00000"/>
                </a:solidFill>
              </a:rPr>
              <a:t>(нет)</a:t>
            </a:r>
          </a:p>
          <a:p>
            <a:pPr lvl="0">
              <a:buNone/>
            </a:pPr>
            <a:r>
              <a:rPr lang="ru-RU" sz="2000" dirty="0" smtClean="0"/>
              <a:t>6. Сосуды, соединенные между собой, называются сообщающими. </a:t>
            </a:r>
            <a:r>
              <a:rPr lang="ru-RU" sz="2000" dirty="0" smtClean="0">
                <a:solidFill>
                  <a:srgbClr val="C00000"/>
                </a:solidFill>
              </a:rPr>
              <a:t>(да)</a:t>
            </a:r>
          </a:p>
          <a:p>
            <a:pPr lvl="0">
              <a:buNone/>
            </a:pPr>
            <a:r>
              <a:rPr lang="ru-RU" sz="2000" dirty="0" smtClean="0"/>
              <a:t>7. Если в оба колена сообщающихся сосудов налить одну и ту же жидкость, то уровни жидкости в обоих коленах будут одинаковые. </a:t>
            </a:r>
            <a:r>
              <a:rPr lang="ru-RU" sz="2000" dirty="0" smtClean="0">
                <a:solidFill>
                  <a:srgbClr val="C00000"/>
                </a:solidFill>
              </a:rPr>
              <a:t>(да)</a:t>
            </a:r>
          </a:p>
          <a:p>
            <a:pPr lvl="0">
              <a:buNone/>
            </a:pPr>
            <a:r>
              <a:rPr lang="ru-RU" sz="2000" dirty="0" smtClean="0"/>
              <a:t>8. Если в сообщающийся сосуд налить разнородные жидкости, то давление в коленах сосудов будет разное.  </a:t>
            </a:r>
            <a:r>
              <a:rPr lang="ru-RU" sz="2000" dirty="0" smtClean="0">
                <a:solidFill>
                  <a:srgbClr val="C00000"/>
                </a:solidFill>
              </a:rPr>
              <a:t>(нет)</a:t>
            </a:r>
          </a:p>
          <a:p>
            <a:pPr lvl="0">
              <a:buNone/>
            </a:pPr>
            <a:r>
              <a:rPr lang="ru-RU" sz="2000" dirty="0" smtClean="0"/>
              <a:t>9.Гидравлический пресс – это устройство, дающее выигрыш в силе. </a:t>
            </a:r>
            <a:r>
              <a:rPr lang="ru-RU" sz="2000" dirty="0" smtClean="0">
                <a:solidFill>
                  <a:srgbClr val="C00000"/>
                </a:solidFill>
              </a:rPr>
              <a:t>(да)</a:t>
            </a:r>
          </a:p>
          <a:p>
            <a:pPr lvl="0">
              <a:buNone/>
            </a:pPr>
            <a:r>
              <a:rPr lang="ru-RU" sz="2000" dirty="0" smtClean="0"/>
              <a:t>10.Гидравлический пресс позволяет получить выигрыш в силе во столько же раз, во сколько раз площадь большого поршня больше площади малого.  </a:t>
            </a:r>
            <a:r>
              <a:rPr lang="ru-RU" sz="2000" dirty="0" smtClean="0">
                <a:solidFill>
                  <a:srgbClr val="C00000"/>
                </a:solidFill>
              </a:rPr>
              <a:t>(да)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17973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Давление - скалярная величина, равная отношению силы, действующей перпендикулярно поверхности, к площади этой поверхности.  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435608" y="2285992"/>
            <a:ext cx="3657600" cy="3901448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400" dirty="0" err="1" smtClean="0"/>
              <a:t>р</a:t>
            </a:r>
            <a:r>
              <a:rPr lang="ru-RU" sz="4400" dirty="0" smtClean="0"/>
              <a:t> = </a:t>
            </a:r>
            <a:r>
              <a:rPr lang="en-US" sz="4400" dirty="0" smtClean="0"/>
              <a:t>F/S</a:t>
            </a:r>
            <a:endParaRPr lang="ru-RU" sz="4400" dirty="0" smtClean="0"/>
          </a:p>
          <a:p>
            <a:r>
              <a:rPr lang="en-US" sz="4400" dirty="0" smtClean="0"/>
              <a:t>[</a:t>
            </a:r>
            <a:r>
              <a:rPr lang="ru-RU" sz="4400" dirty="0" err="1" smtClean="0"/>
              <a:t>р</a:t>
            </a:r>
            <a:r>
              <a:rPr lang="ru-RU" sz="4400" dirty="0" smtClean="0"/>
              <a:t>] = Па</a:t>
            </a:r>
            <a:r>
              <a:rPr lang="en-US" sz="4400" dirty="0" smtClean="0"/>
              <a:t> </a:t>
            </a:r>
            <a:r>
              <a:rPr lang="ru-RU" sz="4400" dirty="0" smtClean="0"/>
              <a:t> </a:t>
            </a:r>
          </a:p>
          <a:p>
            <a:r>
              <a:rPr lang="ru-RU" sz="4400" dirty="0" smtClean="0"/>
              <a:t>1 Па = 1 Н/м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76088" y="2285992"/>
            <a:ext cx="3657600" cy="390144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</a:t>
            </a:r>
            <a:r>
              <a:rPr lang="ru-RU" sz="4000" dirty="0" smtClean="0"/>
              <a:t> – сила давления (Н)</a:t>
            </a:r>
          </a:p>
          <a:p>
            <a:r>
              <a:rPr lang="en-US" sz="4000" dirty="0" smtClean="0"/>
              <a:t>S</a:t>
            </a:r>
            <a:r>
              <a:rPr lang="ru-RU" sz="4000" dirty="0" smtClean="0"/>
              <a:t>- площадь поверхности (м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)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Давление газа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Создается ударами молекул газа о стенки сосуда      (газ давит на стенки сосуда по всем направлениям </a:t>
            </a:r>
            <a:r>
              <a:rPr lang="ru-RU" b="1" dirty="0" smtClean="0"/>
              <a:t>ОДИНАКОВО)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3630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Зависит 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от объема </a:t>
            </a:r>
            <a:r>
              <a:rPr lang="ru-RU" dirty="0" smtClean="0"/>
              <a:t>(при      </a:t>
            </a:r>
            <a:r>
              <a:rPr lang="en-US" dirty="0" smtClean="0"/>
              <a:t>V </a:t>
            </a:r>
            <a:r>
              <a:rPr lang="ru-RU" dirty="0" smtClean="0"/>
              <a:t>газа его </a:t>
            </a:r>
            <a:r>
              <a:rPr lang="ru-RU" dirty="0" err="1" smtClean="0"/>
              <a:t>р</a:t>
            </a:r>
            <a:r>
              <a:rPr lang="ru-RU" dirty="0" smtClean="0"/>
              <a:t>      и наоборот)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/>
                </a:solidFill>
              </a:rPr>
              <a:t>от температуры</a:t>
            </a:r>
          </a:p>
          <a:p>
            <a:pPr marL="596646" indent="-514350">
              <a:buNone/>
            </a:pPr>
            <a:r>
              <a:rPr lang="ru-RU" dirty="0" smtClean="0"/>
              <a:t>      (давление газа в закрытом сосуде тем больше, чем выше температура газа)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8358214" y="22859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H="1" flipV="1">
            <a:off x="7822429" y="26789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Закон Паскаля</a:t>
            </a:r>
            <a:endParaRPr lang="ru-RU" sz="4400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ru-RU" sz="4000" dirty="0" smtClean="0"/>
              <a:t>Давление, производимое на жидкость или газ, передается по всем направлениям без изменения</a:t>
            </a:r>
          </a:p>
          <a:p>
            <a:pPr>
              <a:buNone/>
            </a:pPr>
            <a:r>
              <a:rPr lang="ru-RU" dirty="0" smtClean="0"/>
              <a:t>( справедлив для газов и жидкостей, содержащихся в замкнутых сосудах)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Гидростатическое давление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sz="3600" dirty="0" err="1" smtClean="0"/>
              <a:t>р</a:t>
            </a:r>
            <a:r>
              <a:rPr lang="ru-RU" sz="3600" dirty="0" smtClean="0"/>
              <a:t> = </a:t>
            </a:r>
            <a:r>
              <a:rPr lang="el-GR" sz="3600" dirty="0" smtClean="0"/>
              <a:t>ρ</a:t>
            </a:r>
            <a:r>
              <a:rPr lang="ru-RU" sz="3600" baseline="-25000" dirty="0" err="1" smtClean="0"/>
              <a:t>ж</a:t>
            </a:r>
            <a:r>
              <a:rPr lang="ru-RU" sz="3600" dirty="0" err="1" smtClean="0"/>
              <a:t>g</a:t>
            </a:r>
            <a:r>
              <a:rPr lang="en-US" sz="3600" dirty="0" smtClean="0"/>
              <a:t>h</a:t>
            </a:r>
          </a:p>
          <a:p>
            <a:pPr>
              <a:buNone/>
            </a:pPr>
            <a:r>
              <a:rPr lang="ru-RU" sz="3600" dirty="0" smtClean="0"/>
              <a:t>Зависит: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 плотности жидкости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высоты столба жидкости</a:t>
            </a:r>
          </a:p>
          <a:p>
            <a:pPr>
              <a:buNone/>
            </a:pPr>
            <a:r>
              <a:rPr lang="ru-RU" sz="3600" dirty="0" smtClean="0"/>
              <a:t>Не зависит: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от формы сосуда, в котором находится жидкость и от площади его сечения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684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Сообщающиеся сосуды- два и более сосудов, соединенных между собой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3962408"/>
          </a:xfrm>
        </p:spPr>
        <p:txBody>
          <a:bodyPr/>
          <a:lstStyle/>
          <a:p>
            <a:r>
              <a:rPr lang="ru-RU" dirty="0" smtClean="0"/>
              <a:t>Поверхности однородной жидкости устанавливаются на одном уровне</a:t>
            </a:r>
          </a:p>
          <a:p>
            <a:r>
              <a:rPr lang="ru-RU" dirty="0" smtClean="0"/>
              <a:t>Жидкости имеющие разную плотность, устанавливаются на разных уровнях           </a:t>
            </a:r>
            <a:r>
              <a:rPr lang="el-GR" dirty="0" smtClean="0"/>
              <a:t>ρ</a:t>
            </a:r>
            <a:r>
              <a:rPr lang="ru-RU" baseline="-25000" dirty="0" smtClean="0"/>
              <a:t>1</a:t>
            </a:r>
            <a:r>
              <a:rPr lang="ru-RU" dirty="0" smtClean="0"/>
              <a:t>        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el-GR" dirty="0" smtClean="0"/>
              <a:t>ρ</a:t>
            </a:r>
            <a:r>
              <a:rPr lang="ru-RU" baseline="-25000" dirty="0" smtClean="0"/>
              <a:t>2</a:t>
            </a:r>
            <a:r>
              <a:rPr lang="ru-RU" dirty="0" smtClean="0"/>
              <a:t>        </a:t>
            </a:r>
            <a:r>
              <a:rPr lang="en-US" dirty="0" smtClean="0"/>
              <a:t>h</a:t>
            </a:r>
            <a:r>
              <a:rPr lang="ru-RU" baseline="-25000" dirty="0" smtClean="0"/>
              <a:t>1</a:t>
            </a: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786314" y="478632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857752" y="49291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86314" y="492919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43372" y="492919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86380" y="492919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368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Гидравлические машины – это машины действие которых основано на законах движения и равновесия жидкостей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496"/>
            <a:ext cx="7498080" cy="3390904"/>
          </a:xfrm>
        </p:spPr>
        <p:txBody>
          <a:bodyPr/>
          <a:lstStyle/>
          <a:p>
            <a:r>
              <a:rPr lang="ru-RU" dirty="0" smtClean="0"/>
              <a:t>Дает выигрыш в силе во столько раз, во сколько площадь большого поршня больше площади малого   </a:t>
            </a:r>
            <a:r>
              <a:rPr lang="en-US" dirty="0" smtClean="0"/>
              <a:t>F</a:t>
            </a:r>
            <a:r>
              <a:rPr lang="ru-RU" baseline="-25000" dirty="0" smtClean="0"/>
              <a:t>б</a:t>
            </a:r>
            <a:r>
              <a:rPr lang="en-US" dirty="0" smtClean="0"/>
              <a:t>       </a:t>
            </a:r>
            <a:r>
              <a:rPr lang="ru-RU" dirty="0" smtClean="0"/>
              <a:t>  </a:t>
            </a:r>
            <a:r>
              <a:rPr lang="en-US" dirty="0" smtClean="0"/>
              <a:t>S</a:t>
            </a:r>
            <a:r>
              <a:rPr lang="ru-RU" baseline="-25000" dirty="0" smtClean="0"/>
              <a:t>б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                                            F</a:t>
            </a:r>
            <a:r>
              <a:rPr lang="ru-RU" baseline="-25000" dirty="0" smtClean="0"/>
              <a:t>м</a:t>
            </a:r>
            <a:r>
              <a:rPr lang="en-US" dirty="0" smtClean="0"/>
              <a:t>       </a:t>
            </a:r>
            <a:r>
              <a:rPr lang="ru-RU" dirty="0" smtClean="0"/>
              <a:t> </a:t>
            </a:r>
            <a:r>
              <a:rPr lang="en-US" dirty="0" smtClean="0"/>
              <a:t>S</a:t>
            </a:r>
            <a:r>
              <a:rPr lang="ru-RU" baseline="-25000" dirty="0" smtClean="0"/>
              <a:t>м</a:t>
            </a:r>
            <a:r>
              <a:rPr lang="en-US" dirty="0" smtClean="0"/>
              <a:t> </a:t>
            </a:r>
          </a:p>
          <a:p>
            <a:r>
              <a:rPr lang="ru-RU" dirty="0" smtClean="0"/>
              <a:t>Не дает выигрыш в работе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143768" y="4286256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143768" y="4500570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429388" y="435769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643834" y="435769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5716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Архимедова сила</a:t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3200" dirty="0" smtClean="0"/>
              <a:t>на тело, находящееся в жидкости или газе, действует выталкивающая сила)</a:t>
            </a:r>
            <a:br>
              <a:rPr lang="ru-RU" sz="3200" dirty="0" smtClean="0"/>
            </a:b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>
          <a:xfrm>
            <a:off x="1285852" y="1571612"/>
            <a:ext cx="3657600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F</a:t>
            </a:r>
            <a:r>
              <a:rPr lang="en-US" sz="4400" baseline="-25000" dirty="0" smtClean="0"/>
              <a:t>a </a:t>
            </a:r>
            <a:r>
              <a:rPr lang="en-US" sz="4400" dirty="0" smtClean="0"/>
              <a:t>= </a:t>
            </a:r>
            <a:r>
              <a:rPr lang="ru-RU" sz="4400" dirty="0" err="1" smtClean="0"/>
              <a:t>ρ</a:t>
            </a:r>
            <a:r>
              <a:rPr lang="ru-RU" sz="4400" baseline="-25000" dirty="0" err="1" smtClean="0"/>
              <a:t>ж</a:t>
            </a:r>
            <a:r>
              <a:rPr lang="en-US" sz="4400" dirty="0" err="1" smtClean="0"/>
              <a:t>gV</a:t>
            </a:r>
            <a:r>
              <a:rPr lang="ru-RU" sz="4400" baseline="-25000" dirty="0" smtClean="0"/>
              <a:t>т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Зависит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 плотности жидкости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объема тела</a:t>
            </a:r>
          </a:p>
          <a:p>
            <a:pPr>
              <a:buFont typeface="Wingdings" pitchFamily="2" charset="2"/>
              <a:buChar char="Ø"/>
            </a:pPr>
            <a:endParaRPr lang="ru-RU" sz="3600" dirty="0" smtClean="0"/>
          </a:p>
          <a:p>
            <a:pPr>
              <a:buFont typeface="Wingdings" pitchFamily="2" charset="2"/>
              <a:buChar char="Ø"/>
            </a:pPr>
            <a:endParaRPr lang="ru-RU" sz="4400" baseline="-250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 Не зависит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Плотности вещества тела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Формы тела</a:t>
            </a:r>
          </a:p>
          <a:p>
            <a:pPr>
              <a:buFont typeface="Wingdings" pitchFamily="2" charset="2"/>
              <a:buChar char="Ø"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Направлена вверх</a:t>
            </a:r>
            <a:endParaRPr lang="ru-RU" sz="36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357422" y="2357430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14876" y="185736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857620" y="2500306"/>
            <a:ext cx="2286016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Закон Архимеда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На тело, целиком погруженное в жидкость, действует выталкивающая сила, направленная вверх и равная весу жидкости в объеме равном объему этого тела 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391</TotalTime>
  <Words>510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Обобщающий урок по теме: Механические свойства жидкостей и газов</vt:lpstr>
      <vt:lpstr>Давление - скалярная величина, равная отношению силы, действующей перпендикулярно поверхности, к площади этой поверхности.  </vt:lpstr>
      <vt:lpstr>Давление газа</vt:lpstr>
      <vt:lpstr>Закон Паскаля</vt:lpstr>
      <vt:lpstr>Гидростатическое давление</vt:lpstr>
      <vt:lpstr>Сообщающиеся сосуды- два и более сосудов, соединенных между собой</vt:lpstr>
      <vt:lpstr>Гидравлические машины – это машины действие которых основано на законах движения и равновесия жидкостей</vt:lpstr>
      <vt:lpstr>Архимедова сила (на тело, находящееся в жидкости или газе, действует выталкивающая сила) </vt:lpstr>
      <vt:lpstr>Закон Архимеда</vt:lpstr>
      <vt:lpstr>Условия плавания тел</vt:lpstr>
      <vt:lpstr>Физический диктант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Механические свойства газов, жидкостей и твердых тел</dc:title>
  <dc:creator>Лорик</dc:creator>
  <cp:lastModifiedBy>физика</cp:lastModifiedBy>
  <cp:revision>25</cp:revision>
  <dcterms:created xsi:type="dcterms:W3CDTF">2010-11-15T03:34:37Z</dcterms:created>
  <dcterms:modified xsi:type="dcterms:W3CDTF">2011-01-01T12:28:00Z</dcterms:modified>
</cp:coreProperties>
</file>