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1" r:id="rId4"/>
    <p:sldId id="262" r:id="rId5"/>
    <p:sldId id="263" r:id="rId6"/>
    <p:sldId id="259" r:id="rId7"/>
    <p:sldId id="260" r:id="rId8"/>
    <p:sldId id="264" r:id="rId9"/>
    <p:sldId id="266" r:id="rId10"/>
    <p:sldId id="267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8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slide" Target="slide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gif"/><Relationship Id="rId7" Type="http://schemas.openxmlformats.org/officeDocument/2006/relationships/slide" Target="slide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458200" cy="3528391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ИЗУЧЕНИЯ СВОЙСТВ ВЕЩЕСТВА В КУРСЕ ФИЗИКИ В СИСТЕМЕ СРЕДНЕГО ОБРАЗОВАНИЯ ПРИ РЕАЛИЗАЦИИ ФГОС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1"/>
          </p:nvPr>
        </p:nvSpPr>
        <p:spPr>
          <a:xfrm>
            <a:off x="2555776" y="4221088"/>
            <a:ext cx="69127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 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елябинского государственного педагогического университета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Мерзликин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Даммер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09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02356237"/>
                  </p:ext>
                </p:extLst>
              </p:nvPr>
            </p:nvGraphicFramePr>
            <p:xfrm>
              <a:off x="-8546" y="0"/>
              <a:ext cx="9144000" cy="6858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21637"/>
                    <a:gridCol w="1586067"/>
                    <a:gridCol w="1740397"/>
                    <a:gridCol w="1590918"/>
                    <a:gridCol w="1880176"/>
                    <a:gridCol w="2024805"/>
                  </a:tblGrid>
                  <a:tr h="1714500">
                    <a:tc gridSpan="2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5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Свойства </a:t>
                          </a:r>
                          <a:r>
                            <a:rPr lang="ru-RU" sz="1500" b="1" dirty="0" smtClean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вещества</a:t>
                          </a:r>
                          <a:endParaRPr lang="ru-RU" sz="15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0886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Величина, количественно характеризующая данное свойство, обозначение и единицы измерения</a:t>
                          </a:r>
                          <a:endParaRPr lang="ru-RU" sz="15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0886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Классификация веществ в зависимости от проявления данного свойства</a:t>
                          </a:r>
                          <a:endParaRPr lang="ru-RU" sz="15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0886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Диапазон значений, характеризующей величины для отдельных видов</a:t>
                          </a:r>
                          <a:endParaRPr lang="ru-RU" sz="15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0886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Примеры веществ и их использование</a:t>
                          </a:r>
                          <a:endParaRPr lang="ru-RU" sz="15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0886D"/>
                        </a:solidFill>
                      </a:tcPr>
                    </a:tc>
                  </a:tr>
                  <a:tr h="1714500">
                    <a:tc row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Тепловые</a:t>
                          </a:r>
                          <a:endParaRPr lang="ru-RU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6092" marR="46092" marT="0" marB="0" vert="vert27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0886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Постоянство температуры кипения при данном атмосферном давлении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6092" marR="4609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Температура кипения, </a:t>
                          </a:r>
                          <a:r>
                            <a:rPr lang="en-US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 </a:t>
                          </a: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°</a:t>
                          </a:r>
                          <a:r>
                            <a:rPr lang="en-US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</a:t>
                          </a:r>
                          <a:endParaRPr lang="ru-RU" sz="15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6092" marR="4609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6092" marR="4609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</a:t>
                          </a:r>
                          <a:r>
                            <a:rPr lang="ru-RU" sz="1500" baseline="-25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к</a:t>
                          </a: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=-268,9 </a:t>
                          </a:r>
                          <a14:m>
                            <m:oMath xmlns:m="http://schemas.openxmlformats.org/officeDocument/2006/math">
                              <m:r>
                                <a:rPr lang="ru-RU" sz="1500">
                                  <a:effectLst/>
                                  <a:latin typeface="Cambria Math"/>
                                </a:rPr>
                                <m:t>– </m:t>
                              </m:r>
                            </m:oMath>
                          </a14:m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5660°С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6092" marR="4609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Вольфрам, ацетон, эфир, спирт, гелий</a:t>
                          </a:r>
                          <a:endParaRPr lang="ru-RU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6092" marR="4609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59429">
                    <a:tc vMerge="1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6092" marR="46092" marT="0" marB="0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Поглощение энергии при парообразовании, выделение энергии при конденсации</a:t>
                          </a:r>
                          <a:endParaRPr lang="ru-RU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6092" marR="4609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Удельная теплота парообразования и конденсации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500">
                                    <a:effectLst/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ru-RU" sz="15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5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>
                                        <a:effectLst/>
                                        <a:latin typeface="Cambria Math"/>
                                      </a:rPr>
                                      <m:t>𝑄</m:t>
                                    </m:r>
                                  </m:num>
                                  <m:den>
                                    <m:r>
                                      <a:rPr lang="ru-RU" sz="1500">
                                        <a:effectLst/>
                                        <a:latin typeface="Cambria Math"/>
                                      </a:rPr>
                                      <m:t>𝑚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5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sz="15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>
                                        <a:effectLst/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</m:d>
                                <m:r>
                                  <a:rPr lang="ru-RU" sz="15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5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500">
                                        <a:effectLst/>
                                        <a:latin typeface="Cambria Math"/>
                                      </a:rPr>
                                      <m:t>Дж</m:t>
                                    </m:r>
                                  </m:num>
                                  <m:den>
                                    <m:r>
                                      <a:rPr lang="ru-RU" sz="1500">
                                        <a:effectLst/>
                                        <a:latin typeface="Cambria Math"/>
                                      </a:rPr>
                                      <m:t>кг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6092" marR="4609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Легко испаряющиеся жидкости (летучие)</a:t>
                          </a:r>
                          <a:endParaRPr lang="ru-RU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6092" marR="4609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21 </a:t>
                          </a:r>
                          <a14:m>
                            <m:oMath xmlns:m="http://schemas.openxmlformats.org/officeDocument/2006/math">
                              <m:r>
                                <a:rPr lang="ru-RU" sz="1500">
                                  <a:effectLst/>
                                  <a:latin typeface="Cambria Math"/>
                                </a:rPr>
                                <m:t>–</m:t>
                              </m:r>
                            </m:oMath>
                          </a14:m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840 кДж/кг</a:t>
                          </a:r>
                          <a:endParaRPr lang="ru-RU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6092" marR="4609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  <a:hlinkClick r:id="rId2" action="ppaction://hlinksldjump"/>
                            </a:rPr>
                            <a:t>Бензин, керосин, ацетон, спирт, </a:t>
                          </a:r>
                          <a:r>
                            <a:rPr lang="ru-RU" sz="15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  <a:hlinkClick r:id="rId2" action="ppaction://hlinksldjump"/>
                            </a:rPr>
                            <a:t>эфир</a:t>
                          </a:r>
                          <a:endParaRPr lang="ru-RU" sz="1500" dirty="0">
                            <a:effectLst/>
                            <a:latin typeface="Times New Roman" pitchFamily="18" charset="0"/>
                            <a:cs typeface="Times New Roman" pitchFamily="18" charset="0"/>
                            <a:hlinkClick r:id="rId2" action="ppaction://hlinksldjump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  <a:hlinkClick r:id="rId2" action="ppaction://hlinksldjump"/>
                            </a:rPr>
                            <a:t>Для растворения высоковязких пленкообразующих </a:t>
                          </a:r>
                          <a:r>
                            <a:rPr lang="ru-RU" sz="15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  <a:hlinkClick r:id="rId2" action="ppaction://hlinksldjump"/>
                            </a:rPr>
                            <a:t>материалов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  <a:hlinkClick r:id="rId2" action="ppaction://hlinksldjump"/>
                            </a:rPr>
                            <a:t>Для охлаждения - </a:t>
                          </a:r>
                          <a:r>
                            <a:rPr lang="ru-RU" sz="1500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  <a:hlinkClick r:id="rId2" action="ppaction://hlinksldjump"/>
                            </a:rPr>
                            <a:t>теплотрубки</a:t>
                          </a:r>
                          <a:endParaRPr lang="ru-RU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6092" marR="4609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469571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Плохо испаряющиеся жидкости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5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6092" marR="4609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500">
                                  <a:effectLst/>
                                  <a:latin typeface="Cambria Math"/>
                                </a:rPr>
                                <m:t>1100 –</m:t>
                              </m:r>
                            </m:oMath>
                          </a14:m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2260 кДж/кг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6092" marR="4609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Аммиак, вода 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6092" marR="4609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02356237"/>
                  </p:ext>
                </p:extLst>
              </p:nvPr>
            </p:nvGraphicFramePr>
            <p:xfrm>
              <a:off x="-8546" y="0"/>
              <a:ext cx="9144000" cy="6858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21637"/>
                    <a:gridCol w="1586067"/>
                    <a:gridCol w="1740397"/>
                    <a:gridCol w="1590918"/>
                    <a:gridCol w="1880176"/>
                    <a:gridCol w="2024805"/>
                  </a:tblGrid>
                  <a:tr h="1714500">
                    <a:tc gridSpan="2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5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Свойства </a:t>
                          </a:r>
                          <a:r>
                            <a:rPr lang="ru-RU" sz="1500" b="1" dirty="0" smtClean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вещества</a:t>
                          </a:r>
                          <a:endParaRPr lang="ru-RU" sz="15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0886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Величина, количественно характеризующая данное свойство, обозначение и единицы измерения</a:t>
                          </a:r>
                          <a:endParaRPr lang="ru-RU" sz="15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0886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Классификация веществ в зависимости от проявления данного свойства</a:t>
                          </a:r>
                          <a:endParaRPr lang="ru-RU" sz="15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0886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Диапазон значений, характеризующей величины для отдельных видов</a:t>
                          </a:r>
                          <a:endParaRPr lang="ru-RU" sz="15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0886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Примеры веществ и их использование</a:t>
                          </a:r>
                          <a:endParaRPr lang="ru-RU" sz="15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0886D"/>
                        </a:solidFill>
                      </a:tcPr>
                    </a:tc>
                  </a:tr>
                  <a:tr h="1714500">
                    <a:tc row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Тепловые</a:t>
                          </a:r>
                          <a:endParaRPr lang="ru-RU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6092" marR="46092" marT="0" marB="0" vert="vert27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0886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Постоянство температуры кипения при данном атмосферном давлении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6092" marR="4609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Температура кипения, </a:t>
                          </a:r>
                          <a:r>
                            <a:rPr lang="en-US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 </a:t>
                          </a: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°</a:t>
                          </a:r>
                          <a:r>
                            <a:rPr lang="en-US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</a:t>
                          </a:r>
                          <a:endParaRPr lang="ru-RU" sz="15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6092" marR="4609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6092" marR="4609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6092" marR="4609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78641" t="-102837" r="-107443" b="-199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Вольфрам, ацетон, эфир, спирт, гелий</a:t>
                          </a:r>
                          <a:endParaRPr lang="ru-RU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6092" marR="4609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59429">
                    <a:tc vMerge="1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6092" marR="46092" marT="0" marB="0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Поглощение энергии при парообразовании, выделение энергии при конденсации</a:t>
                          </a:r>
                          <a:endParaRPr lang="ru-RU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6092" marR="4609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6092" marR="4609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0526" t="-101779" r="-316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Легко испаряющиеся жидкости (летучие)</a:t>
                          </a:r>
                          <a:endParaRPr lang="ru-RU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6092" marR="4609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6092" marR="4609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78641" t="-178193" r="-107443" b="-750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  <a:hlinkClick r:id="rId2" action="ppaction://hlinksldjump"/>
                            </a:rPr>
                            <a:t>Бензин, керосин, ацетон, спирт, </a:t>
                          </a:r>
                          <a:r>
                            <a:rPr lang="ru-RU" sz="15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  <a:hlinkClick r:id="rId2" action="ppaction://hlinksldjump"/>
                            </a:rPr>
                            <a:t>эфир</a:t>
                          </a:r>
                          <a:endParaRPr lang="ru-RU" sz="1500" dirty="0">
                            <a:effectLst/>
                            <a:latin typeface="Times New Roman" pitchFamily="18" charset="0"/>
                            <a:cs typeface="Times New Roman" pitchFamily="18" charset="0"/>
                            <a:hlinkClick r:id="rId2" action="ppaction://hlinksldjump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  <a:hlinkClick r:id="rId2" action="ppaction://hlinksldjump"/>
                            </a:rPr>
                            <a:t>Для растворения высоковязких пленкообразующих </a:t>
                          </a:r>
                          <a:r>
                            <a:rPr lang="ru-RU" sz="15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  <a:hlinkClick r:id="rId2" action="ppaction://hlinksldjump"/>
                            </a:rPr>
                            <a:t>материалов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  <a:hlinkClick r:id="rId2" action="ppaction://hlinksldjump"/>
                            </a:rPr>
                            <a:t>Для охлаждения - </a:t>
                          </a:r>
                          <a:r>
                            <a:rPr lang="ru-RU" sz="1500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  <a:hlinkClick r:id="rId2" action="ppaction://hlinksldjump"/>
                            </a:rPr>
                            <a:t>теплотрубки</a:t>
                          </a:r>
                          <a:endParaRPr lang="ru-RU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6092" marR="4609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469571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Плохо испаряющиеся жидкости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5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6092" marR="4609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6092" marR="4609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78641" t="-370539" r="-1074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Аммиак, вода 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6092" marR="4609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827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lex\Desktop\1307374627_spire_the_swirl_pic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0654"/>
            <a:ext cx="3803754" cy="325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ex\Desktop\pic_radia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61135"/>
            <a:ext cx="307428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lex\Desktop\tepl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95896"/>
            <a:ext cx="3464705" cy="34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lex\Desktop\5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59155"/>
            <a:ext cx="25050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lex\Desktop\Foto_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9" y="4005065"/>
            <a:ext cx="2609006" cy="26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lex\Desktop\arrow_back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494" y="6146527"/>
            <a:ext cx="467544" cy="4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\Desktop\4f5f257b35076e26f649c7d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36464"/>
            <a:ext cx="2452349" cy="289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ex\Desktop\pp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5" y="476672"/>
            <a:ext cx="3248834" cy="243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lex\Desktop\foto-0226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7" y="425064"/>
            <a:ext cx="3175626" cy="254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lex\Desktop\ekonomiya-v-kvartire_Ris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5" y="3717032"/>
            <a:ext cx="2953098" cy="301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ex\Desktop\100553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7186"/>
            <a:ext cx="3859789" cy="339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lex\Desktop\arrow_back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494" y="6146527"/>
            <a:ext cx="467544" cy="4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5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x\Desktop\fa2764d25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3" y="476672"/>
            <a:ext cx="305536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lex\Desktop\we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76672"/>
            <a:ext cx="3697893" cy="2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lex\Desktop\201009101330561451020_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33" y="861532"/>
            <a:ext cx="2699792" cy="33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lex\Desktop\image.ht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53" y="3284984"/>
            <a:ext cx="3294785" cy="27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lex\Desktop\tgp100exm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82" y="3935895"/>
            <a:ext cx="2864371" cy="26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lex\Desktop\arrow_back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494" y="6146527"/>
            <a:ext cx="467544" cy="4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ex\Desktop\Multi_Function_Digital_Thermometer_Modul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5" y="3821763"/>
            <a:ext cx="2771332" cy="277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lex\Desktop\DOC0001168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6561"/>
            <a:ext cx="283207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ex\Desktop\TO-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09" y="3760203"/>
            <a:ext cx="2568551" cy="25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lex\Desktop\pred_2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17" y="3382864"/>
            <a:ext cx="2980258" cy="298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lex\Desktop\fuse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656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lex\Desktop\arrow_back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494" y="6146527"/>
            <a:ext cx="467544" cy="4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2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ex\Desktop\arrow_back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494" y="6146527"/>
            <a:ext cx="467544" cy="4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354" y="332656"/>
            <a:ext cx="4054638" cy="88654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Тепловая трубка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lex\Desktop\800px-Laptop_Heat_Pip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8899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ex\Desktop\Heat_Pipe_Mechanis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59" y="447387"/>
            <a:ext cx="3740587" cy="110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068960"/>
            <a:ext cx="72958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умения, применимые как в рамках образовательного процесса, так и при решении проблем в реальных жизненных ситуациях, освоенные учащимися на базе одного, нескольких или всех учебных предметов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52943" y="980728"/>
            <a:ext cx="6523865" cy="17038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608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srgbClr val="608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3200" b="1" dirty="0" err="1">
                <a:solidFill>
                  <a:srgbClr val="608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3200" b="1" dirty="0">
                <a:solidFill>
                  <a:srgbClr val="608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образовательной деятельности определяются следующим образом:</a:t>
            </a:r>
          </a:p>
        </p:txBody>
      </p:sp>
      <p:pic>
        <p:nvPicPr>
          <p:cNvPr id="2050" name="Picture 2" descr="C:\Users\user\Desktop\fgo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903" y="980728"/>
            <a:ext cx="2357437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3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484784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«Наша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задача,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овладеть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свойствами тел настолько, чтобы можно было ими управлять, чтобы можно было создавать такие материалы, которые нужны для данной цели и придавать им те свойства, которые нам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желательны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7496" y="4941168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60886D"/>
                </a:solidFill>
                <a:latin typeface="Times New Roman" pitchFamily="18" charset="0"/>
                <a:cs typeface="Times New Roman" pitchFamily="18" charset="0"/>
              </a:rPr>
              <a:t>Иоффе А.Ф.</a:t>
            </a:r>
            <a:endParaRPr lang="ru-RU" sz="3200" i="1" dirty="0">
              <a:solidFill>
                <a:srgbClr val="60886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986" y="1522861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курса физики учащиеся должны знать: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Структурные виды материи: вещество и поле.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Свойство дискретности вещества. Взаимодействие частиц вещества.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Основные характеристики частиц вещества и тел (линейные размеры, объем, форма, масса, электрический заряд, наличие импульса).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Агрегатные состояния вещества (газообразное, жидкое, твердое, плазма). Строение веществ в различных агрегатных состояниях, особенности взаимодействия и движения частиц вещества в каждом из агрегатных состояний.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Основные свойства веществ в различных агрегатных состояниях: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Механические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) Тепловые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Электрические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г) Магнитные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Оптические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Радиоактивные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652174"/>
            <a:ext cx="84969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60886D"/>
                </a:solidFill>
                <a:latin typeface="Times New Roman" pitchFamily="18" charset="0"/>
                <a:cs typeface="Times New Roman" pitchFamily="18" charset="0"/>
              </a:rPr>
              <a:t>Требования к знаниям учащихся о веществе к моменту</a:t>
            </a:r>
            <a:br>
              <a:rPr lang="ru-RU" sz="2600" b="1" dirty="0">
                <a:solidFill>
                  <a:srgbClr val="60886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rgbClr val="60886D"/>
                </a:solidFill>
                <a:latin typeface="Times New Roman" pitchFamily="18" charset="0"/>
                <a:cs typeface="Times New Roman" pitchFamily="18" charset="0"/>
              </a:rPr>
              <a:t>окончания основной школы</a:t>
            </a:r>
            <a:endParaRPr lang="ru-RU" sz="2600" dirty="0">
              <a:solidFill>
                <a:srgbClr val="60886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212" y="1484784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Примеры использования физических свойств веществ для создания материалов с заданными качествами.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 Проявление законов сохранения массы, энергии, электрического заряда в физических процессах.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Общие методы изучения веществ в естествознании: наблюдение, эксперимент, моделирование.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9. Правила гигиенически и экологически грамотного обращения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веществами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быту и на производстве.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10. Причины возникновения некоторых экологических проблем (загрязнение окружающей среды радиоактивными веществами, тепловое загрязнение атмосферы и гидросферы и т.п.).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11. Иметь представления о формах движения материи, изучаемых физикой.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98846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60886D"/>
                </a:solidFill>
                <a:latin typeface="Times New Roman" pitchFamily="18" charset="0"/>
                <a:cs typeface="Times New Roman" pitchFamily="18" charset="0"/>
              </a:rPr>
              <a:t>Требования к знаниям учащихся о веществе к моменту</a:t>
            </a:r>
            <a:br>
              <a:rPr lang="ru-RU" sz="2600" b="1" dirty="0">
                <a:solidFill>
                  <a:srgbClr val="60886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rgbClr val="60886D"/>
                </a:solidFill>
                <a:latin typeface="Times New Roman" pitchFamily="18" charset="0"/>
                <a:cs typeface="Times New Roman" pitchFamily="18" charset="0"/>
              </a:rPr>
              <a:t>окончания основной школы</a:t>
            </a:r>
            <a:endParaRPr lang="ru-RU" sz="2600" dirty="0">
              <a:solidFill>
                <a:srgbClr val="60886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090423"/>
              </p:ext>
            </p:extLst>
          </p:nvPr>
        </p:nvGraphicFramePr>
        <p:xfrm>
          <a:off x="323528" y="404664"/>
          <a:ext cx="8568952" cy="636434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284476"/>
                <a:gridCol w="4284476"/>
              </a:tblGrid>
              <a:tr h="706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Обобщенный план изучения физических </a:t>
                      </a:r>
                      <a:r>
                        <a:rPr lang="ru-RU" sz="1800" b="1" dirty="0" smtClean="0">
                          <a:effectLst/>
                        </a:rPr>
                        <a:t>явлений</a:t>
                      </a:r>
                      <a:endParaRPr lang="ru-RU" sz="18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Обобщенный план изучения свойств тел, вещества, </a:t>
                      </a:r>
                      <a:r>
                        <a:rPr lang="ru-RU" sz="1800" b="1" dirty="0" smtClean="0">
                          <a:effectLst/>
                        </a:rPr>
                        <a:t>полей</a:t>
                      </a:r>
                      <a:endParaRPr lang="ru-RU" sz="1800" b="1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541463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1. Внешние признаки явления – признаки, по которым обнаруживается явление (или его определение).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2. Условия, при которых наблюдается (и протекает) явление.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3. Сущность явления, его объяснение на основе современных научных представлений.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4. Количественные характеристики явления.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5. Связь данного явления с другими явлениями (закономерности явления).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6. Примеры использования явления на практике.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7. Способы предупреждения вредного действия явления.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1. Внешнее проявление свойства (или его определение).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2. Явления, в которых обнаруживается свойство.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3. Сущность свойства, его объяснение на основе современных научных представлений.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4. Количественные характеристики свойства.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5. Связь данного свойства с другими свойствами.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6. Примеры использования тел (веществ, полей) с данным свойством на практике.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7. Способы предупреждения вредного проявления свойства.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8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608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Обобщенный план изучения свойства </a:t>
            </a:r>
            <a:r>
              <a:rPr lang="ru-RU" sz="2800" b="1" dirty="0" smtClean="0">
                <a:solidFill>
                  <a:srgbClr val="608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</a:t>
            </a:r>
            <a:endParaRPr lang="ru-RU" sz="2800" dirty="0">
              <a:solidFill>
                <a:srgbClr val="6088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4572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dirty="0" smtClean="0"/>
              <a:t>1. Внешнее </a:t>
            </a:r>
            <a:r>
              <a:rPr lang="ru-RU" sz="2400" dirty="0"/>
              <a:t>проявление свойства вещества (или </a:t>
            </a:r>
            <a:r>
              <a:rPr lang="ru-RU" sz="2400" dirty="0" smtClean="0"/>
              <a:t>его определение</a:t>
            </a:r>
            <a:r>
              <a:rPr lang="ru-RU" sz="2400" dirty="0"/>
              <a:t>).</a:t>
            </a:r>
          </a:p>
          <a:p>
            <a:pPr marL="0" lvl="0" indent="0">
              <a:buNone/>
            </a:pPr>
            <a:r>
              <a:rPr lang="ru-RU" sz="2400" dirty="0" smtClean="0"/>
              <a:t>2. Явления</a:t>
            </a:r>
            <a:r>
              <a:rPr lang="ru-RU" sz="2400" dirty="0"/>
              <a:t>, в которых обнаруживается свойство.</a:t>
            </a:r>
          </a:p>
          <a:p>
            <a:pPr marL="0" lvl="0" indent="0">
              <a:buNone/>
            </a:pPr>
            <a:r>
              <a:rPr lang="ru-RU" sz="2400" dirty="0" smtClean="0"/>
              <a:t>3. Сущность </a:t>
            </a:r>
            <a:r>
              <a:rPr lang="ru-RU" sz="2400" dirty="0"/>
              <a:t>свойства, его объяснение на основе современных научных представлений.</a:t>
            </a:r>
          </a:p>
          <a:p>
            <a:pPr marL="0" indent="0">
              <a:buNone/>
            </a:pPr>
            <a:r>
              <a:rPr lang="ru-RU" sz="2400" dirty="0" smtClean="0"/>
              <a:t>4. Классификация </a:t>
            </a:r>
            <a:r>
              <a:rPr lang="ru-RU" sz="2400" dirty="0"/>
              <a:t>веществ в зависимости от выраженности данного  свойства</a:t>
            </a:r>
            <a:r>
              <a:rPr lang="ru-RU" sz="2400" dirty="0" smtClean="0"/>
              <a:t>.</a:t>
            </a:r>
            <a:r>
              <a:rPr lang="ru-RU" sz="2400" dirty="0"/>
              <a:t> (при наличии общепринятой </a:t>
            </a:r>
            <a:r>
              <a:rPr lang="ru-RU" sz="2400" dirty="0" smtClean="0"/>
              <a:t>классификации</a:t>
            </a:r>
            <a:r>
              <a:rPr lang="ru-RU" sz="2400" dirty="0"/>
              <a:t>)</a:t>
            </a:r>
          </a:p>
          <a:p>
            <a:pPr marL="0" lvl="0" indent="0">
              <a:buNone/>
            </a:pPr>
            <a:r>
              <a:rPr lang="ru-RU" sz="2400" dirty="0" smtClean="0"/>
              <a:t>5. Физическая </a:t>
            </a:r>
            <a:r>
              <a:rPr lang="ru-RU" sz="2400" dirty="0"/>
              <a:t>величина, характеризующая свойство вещества. Примеры значений данной величины для веществ разного вида.</a:t>
            </a:r>
          </a:p>
          <a:p>
            <a:pPr marL="0" lvl="0" indent="0">
              <a:buNone/>
            </a:pPr>
            <a:r>
              <a:rPr lang="ru-RU" sz="2400" dirty="0" smtClean="0"/>
              <a:t>6. Примеры </a:t>
            </a:r>
            <a:r>
              <a:rPr lang="ru-RU" sz="2400" dirty="0"/>
              <a:t>использования веществ с данным свойством на практике.</a:t>
            </a:r>
          </a:p>
          <a:p>
            <a:pPr marL="0" lvl="0" indent="0">
              <a:buNone/>
            </a:pPr>
            <a:r>
              <a:rPr lang="ru-RU" sz="2400" dirty="0" smtClean="0"/>
              <a:t>7. Способы </a:t>
            </a:r>
            <a:r>
              <a:rPr lang="ru-RU" sz="2400" dirty="0"/>
              <a:t>предупреждения вредного проявления свойства.</a:t>
            </a:r>
          </a:p>
        </p:txBody>
      </p:sp>
    </p:spTree>
    <p:extLst>
      <p:ext uri="{BB962C8B-B14F-4D97-AF65-F5344CB8AC3E}">
        <p14:creationId xmlns:p14="http://schemas.microsoft.com/office/powerpoint/2010/main" val="378650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021" y="692696"/>
            <a:ext cx="8713958" cy="1584176"/>
          </a:xfrm>
        </p:spPr>
        <p:txBody>
          <a:bodyPr>
            <a:noAutofit/>
          </a:bodyPr>
          <a:lstStyle/>
          <a:p>
            <a:pPr lvl="0" algn="ctr"/>
            <a:r>
              <a:rPr lang="ru-RU" sz="3200" b="1" dirty="0" smtClean="0">
                <a:solidFill>
                  <a:srgbClr val="608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Интегративные занятия </a:t>
            </a:r>
            <a:r>
              <a:rPr lang="ru-RU" sz="3200" b="1" dirty="0" smtClean="0">
                <a:solidFill>
                  <a:srgbClr val="608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</a:t>
            </a:r>
            <a:r>
              <a:rPr lang="ru-RU" sz="3200" b="1" dirty="0">
                <a:solidFill>
                  <a:srgbClr val="608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конференции по темам:</a:t>
            </a:r>
            <a:br>
              <a:rPr lang="ru-RU" sz="3200" b="1" dirty="0">
                <a:solidFill>
                  <a:srgbClr val="608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6088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88840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 smtClean="0"/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необыкновенное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вещество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Диффузия в природе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технике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Тепловые процессы в природе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технике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Вещество и поле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10177913"/>
                  </p:ext>
                </p:extLst>
              </p:nvPr>
            </p:nvGraphicFramePr>
            <p:xfrm>
              <a:off x="8549" y="0"/>
              <a:ext cx="9143997" cy="72255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4980"/>
                    <a:gridCol w="1584176"/>
                    <a:gridCol w="1800200"/>
                    <a:gridCol w="1440160"/>
                    <a:gridCol w="1584176"/>
                    <a:gridCol w="2420305"/>
                  </a:tblGrid>
                  <a:tr h="1316435">
                    <a:tc gridSpan="2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Свойства </a:t>
                          </a:r>
                          <a:r>
                            <a:rPr lang="ru-RU" sz="1400" b="1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вещества</a:t>
                          </a:r>
                          <a:endParaRPr lang="ru-RU" sz="1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60886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Величина, количественно характеризующая данное свойство, обозначение и единицы измерения</a:t>
                          </a:r>
                          <a:endParaRPr lang="ru-RU" sz="1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60886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Классификация веществ в зависимости от проявления данного свойства</a:t>
                          </a:r>
                          <a:endParaRPr lang="ru-RU" sz="1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60886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Диапазон значений, характеризующей величины для отдельных видов</a:t>
                          </a:r>
                          <a:endParaRPr lang="ru-RU" sz="1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60886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Примеры веществ и их использование</a:t>
                          </a:r>
                          <a:endParaRPr lang="ru-RU" sz="1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60886D"/>
                        </a:solidFill>
                      </a:tcPr>
                    </a:tc>
                  </a:tr>
                  <a:tr h="1278823">
                    <a:tc rowSpan="4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Тепловые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vert="vert27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60886D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400" b="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Теплопроводность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Удельная теплопроводность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𝜆</m:t>
                                </m:r>
                                <m:r>
                                  <a:rPr lang="ru-RU" sz="1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𝑄</m:t>
                                    </m:r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ru-RU" sz="1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1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∆</m:t>
                                        </m:r>
                                        <m:r>
                                          <a:rPr lang="ru-RU" sz="1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𝑇</m:t>
                                        </m:r>
                                      </m:num>
                                      <m:den>
                                        <m:r>
                                          <a:rPr lang="ru-RU" sz="1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∆</m:t>
                                        </m:r>
                                        <m:r>
                                          <a:rPr lang="ru-RU" sz="1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𝑋</m:t>
                                        </m:r>
                                      </m:den>
                                    </m:f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∙</m:t>
                                    </m:r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𝑆</m:t>
                                    </m:r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∙</m:t>
                                    </m:r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ru-RU" sz="1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𝜆</m:t>
                                    </m:r>
                                  </m:e>
                                </m:d>
                                <m:r>
                                  <a:rPr lang="ru-RU" sz="1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Вт</m:t>
                                    </m:r>
                                  </m:num>
                                  <m:den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м∙К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(для ознакомления</a:t>
                          </a:r>
                          <a:r>
                            <a:rPr lang="ru-RU" sz="1400" dirty="0" smtClean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)</a:t>
                          </a:r>
                          <a:endParaRPr lang="ru-RU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Проводники тепла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35 – 407 Вт/</a:t>
                          </a:r>
                          <a:r>
                            <a:rPr lang="ru-RU" sz="1400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м·К</a:t>
                          </a:r>
                          <a:endParaRPr lang="ru-RU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36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  <a:hlinkClick r:id="rId2" action="ppaction://hlinksldjump"/>
                            </a:rPr>
                            <a:t>Свинец, серебро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36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  <a:hlinkClick r:id="rId2" action="ppaction://hlinksldjump"/>
                            </a:rPr>
                            <a:t>Охлаждающие  системы электрического и механического принципа действия, в нагревательных  устройствах</a:t>
                          </a:r>
                          <a:endParaRPr lang="ru-RU" sz="136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27882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Теплоизоляторы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 – 0,8 Вт/</a:t>
                          </a:r>
                          <a:r>
                            <a:rPr lang="ru-RU" sz="1400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м·К</a:t>
                          </a:r>
                          <a:endParaRPr lang="ru-RU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360" dirty="0">
                              <a:solidFill>
                                <a:srgbClr val="60886D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  <a:hlinkClick r:id="rId3" action="ppaction://hlinksldjump"/>
                            </a:rPr>
                            <a:t>Вакуум, асбест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360" dirty="0">
                              <a:solidFill>
                                <a:srgbClr val="60886D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  <a:hlinkClick r:id="rId3" action="ppaction://hlinksldjump"/>
                            </a:rPr>
                            <a:t>Тепловая изоляция наружных и внутренних поверхностей ограждающих конструкций зданий и сооружений, трубопроводов, воздуховодов</a:t>
                          </a:r>
                          <a:endParaRPr lang="ru-RU" sz="1360" dirty="0">
                            <a:solidFill>
                              <a:srgbClr val="60886D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278823">
                    <a:tc vMerge="1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vert="vert27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Постоянство температуры плавления и кристаллизации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 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6102" marR="4610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Температура плавления и кристаллизации, </a:t>
                          </a:r>
                          <a:r>
                            <a:rPr lang="en-US" sz="1400" dirty="0" smtClean="0">
                              <a:effectLst/>
                            </a:rPr>
                            <a:t>t</a:t>
                          </a:r>
                          <a:r>
                            <a:rPr lang="ru-RU" sz="1400" dirty="0" smtClean="0">
                              <a:effectLst/>
                            </a:rPr>
                            <a:t>°</a:t>
                          </a:r>
                          <a:r>
                            <a:rPr lang="en-US" sz="1400" dirty="0">
                              <a:effectLst/>
                            </a:rPr>
                            <a:t>C</a:t>
                          </a:r>
                          <a:endParaRPr lang="ru-RU" sz="1400" dirty="0">
                            <a:effectLst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 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6102" marR="4610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Тугоплавкие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   </a:t>
                          </a:r>
                          <a:endParaRPr lang="ru-RU" sz="1400" dirty="0" smtClean="0">
                            <a:effectLst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6102" marR="4610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</a:t>
                          </a:r>
                          <a:r>
                            <a:rPr lang="ru-RU" sz="1400" baseline="-25000" dirty="0" err="1">
                              <a:effectLst/>
                            </a:rPr>
                            <a:t>пл</a:t>
                          </a:r>
                          <a:r>
                            <a:rPr lang="ru-RU" sz="1400" dirty="0">
                              <a:effectLst/>
                            </a:rPr>
                            <a:t> = 2000 – 3695°С  </a:t>
                          </a:r>
                          <a:endParaRPr lang="ru-RU" sz="1400" dirty="0" smtClean="0"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dirty="0" smtClean="0"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dirty="0" smtClean="0"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dirty="0" smtClean="0">
                            <a:effectLst/>
                          </a:endParaRPr>
                        </a:p>
                      </a:txBody>
                      <a:tcPr marL="46102" marR="4610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360" dirty="0">
                              <a:solidFill>
                                <a:srgbClr val="60886D"/>
                              </a:solidFill>
                              <a:effectLst/>
                              <a:hlinkClick r:id="rId4" action="ppaction://hlinksldjump"/>
                            </a:rPr>
                            <a:t>Вольфрам, цезий, водород, </a:t>
                          </a:r>
                          <a:r>
                            <a:rPr lang="ru-RU" sz="1360" dirty="0" smtClean="0">
                              <a:solidFill>
                                <a:srgbClr val="60886D"/>
                              </a:solidFill>
                              <a:effectLst/>
                              <a:hlinkClick r:id="rId4" action="ppaction://hlinksldjump"/>
                            </a:rPr>
                            <a:t>кремний. Жидкостные </a:t>
                          </a:r>
                          <a:r>
                            <a:rPr lang="ru-RU" sz="1360" dirty="0">
                              <a:solidFill>
                                <a:srgbClr val="60886D"/>
                              </a:solidFill>
                              <a:effectLst/>
                              <a:hlinkClick r:id="rId4" action="ppaction://hlinksldjump"/>
                            </a:rPr>
                            <a:t>и механические термометры</a:t>
                          </a:r>
                          <a:r>
                            <a:rPr lang="ru-RU" sz="1360" dirty="0" smtClean="0">
                              <a:solidFill>
                                <a:srgbClr val="60886D"/>
                              </a:solidFill>
                              <a:effectLst/>
                              <a:hlinkClick r:id="rId4" action="ppaction://hlinksldjump"/>
                            </a:rPr>
                            <a:t>, </a:t>
                          </a:r>
                          <a:r>
                            <a:rPr lang="ru-RU" sz="1360" dirty="0">
                              <a:solidFill>
                                <a:srgbClr val="60886D"/>
                              </a:solidFill>
                              <a:effectLst/>
                              <a:hlinkClick r:id="rId4" action="ppaction://hlinksldjump"/>
                            </a:rPr>
                            <a:t>термопары</a:t>
                          </a:r>
                          <a:r>
                            <a:rPr lang="ru-RU" sz="1360" dirty="0" smtClean="0">
                              <a:solidFill>
                                <a:srgbClr val="60886D"/>
                              </a:solidFill>
                              <a:effectLst/>
                              <a:hlinkClick r:id="rId4" action="ppaction://hlinksldjump"/>
                            </a:rPr>
                            <a:t>, сопротивления,  фотодиод, газовый термометр, пирометр</a:t>
                          </a:r>
                          <a:endParaRPr lang="ru-RU" sz="1360" dirty="0">
                            <a:solidFill>
                              <a:srgbClr val="60886D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6102" marR="4610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705097">
                    <a:tc vMerge="1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vert="vert27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sz="1400" dirty="0"/>
                        </a:p>
                      </a:txBody>
                      <a:tcPr marL="46102" marR="4610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sz="1400" dirty="0"/>
                        </a:p>
                      </a:txBody>
                      <a:tcPr marL="46102" marR="4610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 smtClean="0">
                              <a:effectLst/>
                            </a:rPr>
                            <a:t>Легкоплавкие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6102" marR="4610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t</a:t>
                          </a:r>
                          <a:r>
                            <a:rPr lang="ru-RU" sz="1400" baseline="-25000" dirty="0" err="1" smtClean="0">
                              <a:effectLst/>
                            </a:rPr>
                            <a:t>кр</a:t>
                          </a:r>
                          <a:r>
                            <a:rPr lang="ru-RU" sz="1400" dirty="0" smtClean="0">
                              <a:effectLst/>
                            </a:rPr>
                            <a:t> = -78 – 198 °С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dirty="0" smtClean="0">
                            <a:effectLst/>
                          </a:endParaRPr>
                        </a:p>
                      </a:txBody>
                      <a:tcPr marL="46102" marR="46102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360" dirty="0" smtClean="0">
                              <a:solidFill>
                                <a:srgbClr val="60886D"/>
                              </a:solidFill>
                              <a:effectLst/>
                              <a:hlinkClick r:id="rId5" action="ppaction://hlinksldjump"/>
                            </a:rPr>
                            <a:t>Свинец, висмут, олово, кадмий, таллий, ртуть, индий, галлий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360" dirty="0" smtClean="0">
                              <a:solidFill>
                                <a:srgbClr val="60886D"/>
                              </a:solidFill>
                              <a:effectLst/>
                              <a:hlinkClick r:id="rId5" action="ppaction://hlinksldjump"/>
                            </a:rPr>
                            <a:t>Литейное дело, вакуумная техника (уплотнения, паяные швы и др.). Микроэлектроника (припои, покрытия, датчики температуры, предохранители и др.)</a:t>
                          </a:r>
                          <a:endParaRPr lang="ru-RU" sz="1360" dirty="0">
                            <a:solidFill>
                              <a:srgbClr val="60886D"/>
                            </a:solidFill>
                          </a:endParaRPr>
                        </a:p>
                      </a:txBody>
                      <a:tcPr marL="46102" marR="46102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10177913"/>
                  </p:ext>
                </p:extLst>
              </p:nvPr>
            </p:nvGraphicFramePr>
            <p:xfrm>
              <a:off x="8549" y="0"/>
              <a:ext cx="9143997" cy="72255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4980"/>
                    <a:gridCol w="1584176"/>
                    <a:gridCol w="1800200"/>
                    <a:gridCol w="1440160"/>
                    <a:gridCol w="1584176"/>
                    <a:gridCol w="2420305"/>
                  </a:tblGrid>
                  <a:tr h="1316435">
                    <a:tc gridSpan="2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Свойства </a:t>
                          </a:r>
                          <a:r>
                            <a:rPr lang="ru-RU" sz="1400" b="1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вещества</a:t>
                          </a:r>
                          <a:endParaRPr lang="ru-RU" sz="1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60886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Величина, количественно характеризующая данное свойство, обозначение и единицы измерения</a:t>
                          </a:r>
                          <a:endParaRPr lang="ru-RU" sz="1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60886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Классификация веществ в зависимости от проявления данного свойства</a:t>
                          </a:r>
                          <a:endParaRPr lang="ru-RU" sz="1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60886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Диапазон значений, характеризующей величины для отдельных видов</a:t>
                          </a:r>
                          <a:endParaRPr lang="ru-RU" sz="1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60886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Примеры веществ и их использование</a:t>
                          </a:r>
                          <a:endParaRPr lang="ru-RU" sz="1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60886D"/>
                        </a:solidFill>
                      </a:tcPr>
                    </a:tc>
                  </a:tr>
                  <a:tr h="1278823">
                    <a:tc rowSpan="4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Тепловые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vert="vert27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60886D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400" b="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Теплопроводность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05763" t="-53461" r="-303051" b="-1353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Проводники тепла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35 – 407 Вт/</a:t>
                          </a:r>
                          <a:r>
                            <a:rPr lang="ru-RU" sz="1400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м·К</a:t>
                          </a:r>
                          <a:endParaRPr lang="ru-RU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36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  <a:hlinkClick r:id="rId2" action="ppaction://hlinksldjump"/>
                            </a:rPr>
                            <a:t>Свинец, серебро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36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  <a:hlinkClick r:id="rId2" action="ppaction://hlinksldjump"/>
                            </a:rPr>
                            <a:t>Охлаждающие  системы электрического и механического принципа действия, в нагревательных  устройствах</a:t>
                          </a:r>
                          <a:endParaRPr lang="ru-RU" sz="136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27882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Теплоизоляторы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 – 0,8 Вт/</a:t>
                          </a:r>
                          <a:r>
                            <a:rPr lang="ru-RU" sz="1400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м·К</a:t>
                          </a:r>
                          <a:endParaRPr lang="ru-RU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360" dirty="0">
                              <a:solidFill>
                                <a:srgbClr val="60886D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  <a:hlinkClick r:id="rId3" action="ppaction://hlinksldjump"/>
                            </a:rPr>
                            <a:t>Вакуум, асбест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360" dirty="0">
                              <a:solidFill>
                                <a:srgbClr val="60886D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  <a:hlinkClick r:id="rId3" action="ppaction://hlinksldjump"/>
                            </a:rPr>
                            <a:t>Тепловая изоляция наружных и внутренних поверхностей ограждающих конструкций зданий и сооружений, трубопроводов, воздуховодов</a:t>
                          </a:r>
                          <a:endParaRPr lang="ru-RU" sz="1360" dirty="0">
                            <a:solidFill>
                              <a:srgbClr val="60886D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278823">
                    <a:tc vMerge="1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vert="vert27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Постоянство температуры плавления и кристаллизации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 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6102" marR="4610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Температура плавления и кристаллизации, </a:t>
                          </a:r>
                          <a:r>
                            <a:rPr lang="en-US" sz="1400" dirty="0" smtClean="0">
                              <a:effectLst/>
                            </a:rPr>
                            <a:t>t</a:t>
                          </a:r>
                          <a:r>
                            <a:rPr lang="ru-RU" sz="1400" dirty="0" smtClean="0">
                              <a:effectLst/>
                            </a:rPr>
                            <a:t>°</a:t>
                          </a:r>
                          <a:r>
                            <a:rPr lang="en-US" sz="1400" dirty="0">
                              <a:effectLst/>
                            </a:rPr>
                            <a:t>C</a:t>
                          </a:r>
                          <a:endParaRPr lang="ru-RU" sz="1400" dirty="0">
                            <a:effectLst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 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6102" marR="4610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Тугоплавкие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   </a:t>
                          </a:r>
                          <a:endParaRPr lang="ru-RU" sz="1400" dirty="0" smtClean="0">
                            <a:effectLst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6102" marR="4610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</a:t>
                          </a:r>
                          <a:r>
                            <a:rPr lang="ru-RU" sz="1400" baseline="-25000" dirty="0" err="1">
                              <a:effectLst/>
                            </a:rPr>
                            <a:t>пл</a:t>
                          </a:r>
                          <a:r>
                            <a:rPr lang="ru-RU" sz="1400" dirty="0">
                              <a:effectLst/>
                            </a:rPr>
                            <a:t> = 2000 – 3695°С  </a:t>
                          </a:r>
                          <a:endParaRPr lang="ru-RU" sz="1400" dirty="0" smtClean="0"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dirty="0" smtClean="0"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dirty="0" smtClean="0"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dirty="0" smtClean="0">
                            <a:effectLst/>
                          </a:endParaRPr>
                        </a:p>
                      </a:txBody>
                      <a:tcPr marL="46102" marR="4610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360" dirty="0">
                              <a:solidFill>
                                <a:srgbClr val="60886D"/>
                              </a:solidFill>
                              <a:effectLst/>
                              <a:hlinkClick r:id="rId4" action="ppaction://hlinksldjump"/>
                            </a:rPr>
                            <a:t>Вольфрам, цезий, водород, </a:t>
                          </a:r>
                          <a:r>
                            <a:rPr lang="ru-RU" sz="1360" dirty="0" smtClean="0">
                              <a:solidFill>
                                <a:srgbClr val="60886D"/>
                              </a:solidFill>
                              <a:effectLst/>
                              <a:hlinkClick r:id="rId4" action="ppaction://hlinksldjump"/>
                            </a:rPr>
                            <a:t>кремний. Жидкостные </a:t>
                          </a:r>
                          <a:r>
                            <a:rPr lang="ru-RU" sz="1360" dirty="0">
                              <a:solidFill>
                                <a:srgbClr val="60886D"/>
                              </a:solidFill>
                              <a:effectLst/>
                              <a:hlinkClick r:id="rId4" action="ppaction://hlinksldjump"/>
                            </a:rPr>
                            <a:t>и механические термометры</a:t>
                          </a:r>
                          <a:r>
                            <a:rPr lang="ru-RU" sz="1360" dirty="0" smtClean="0">
                              <a:solidFill>
                                <a:srgbClr val="60886D"/>
                              </a:solidFill>
                              <a:effectLst/>
                              <a:hlinkClick r:id="rId4" action="ppaction://hlinksldjump"/>
                            </a:rPr>
                            <a:t>, </a:t>
                          </a:r>
                          <a:r>
                            <a:rPr lang="ru-RU" sz="1360" dirty="0">
                              <a:solidFill>
                                <a:srgbClr val="60886D"/>
                              </a:solidFill>
                              <a:effectLst/>
                              <a:hlinkClick r:id="rId4" action="ppaction://hlinksldjump"/>
                            </a:rPr>
                            <a:t>термопары</a:t>
                          </a:r>
                          <a:r>
                            <a:rPr lang="ru-RU" sz="1360" dirty="0" smtClean="0">
                              <a:solidFill>
                                <a:srgbClr val="60886D"/>
                              </a:solidFill>
                              <a:effectLst/>
                              <a:hlinkClick r:id="rId4" action="ppaction://hlinksldjump"/>
                            </a:rPr>
                            <a:t>, сопротивления,  фотодиод, газовый термометр, пирометр</a:t>
                          </a:r>
                          <a:endParaRPr lang="ru-RU" sz="1360" dirty="0">
                            <a:solidFill>
                              <a:srgbClr val="60886D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6102" marR="4610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2072640">
                    <a:tc vMerge="1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vert="vert27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sz="1400" dirty="0"/>
                        </a:p>
                      </a:txBody>
                      <a:tcPr marL="46102" marR="4610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sz="1400" dirty="0"/>
                        </a:p>
                      </a:txBody>
                      <a:tcPr marL="46102" marR="4610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 smtClean="0">
                              <a:effectLst/>
                            </a:rPr>
                            <a:t>Легкоплавкие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6102" marR="46102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t</a:t>
                          </a:r>
                          <a:r>
                            <a:rPr lang="ru-RU" sz="1400" baseline="-25000" dirty="0" err="1" smtClean="0">
                              <a:effectLst/>
                            </a:rPr>
                            <a:t>кр</a:t>
                          </a:r>
                          <a:r>
                            <a:rPr lang="ru-RU" sz="1400" dirty="0" smtClean="0">
                              <a:effectLst/>
                            </a:rPr>
                            <a:t> = -78 – 198 °С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dirty="0" smtClean="0">
                            <a:effectLst/>
                          </a:endParaRPr>
                        </a:p>
                      </a:txBody>
                      <a:tcPr marL="46102" marR="46102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360" dirty="0" smtClean="0">
                              <a:solidFill>
                                <a:srgbClr val="60886D"/>
                              </a:solidFill>
                              <a:effectLst/>
                              <a:hlinkClick r:id="rId5" action="ppaction://hlinksldjump"/>
                            </a:rPr>
                            <a:t>Свинец, висмут, олово, кадмий, таллий, ртуть, индий, галлий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1360" dirty="0" smtClean="0">
                              <a:solidFill>
                                <a:srgbClr val="60886D"/>
                              </a:solidFill>
                              <a:effectLst/>
                              <a:hlinkClick r:id="rId5" action="ppaction://hlinksldjump"/>
                            </a:rPr>
                            <a:t>Литейное дело, вакуумная техника (уплотнения, паяные швы и др.). Микроэлектроника (припои, покрытия, датчики температуры, предохранители и др.)</a:t>
                          </a:r>
                          <a:endParaRPr lang="ru-RU" sz="1360" dirty="0">
                            <a:solidFill>
                              <a:srgbClr val="60886D"/>
                            </a:solidFill>
                          </a:endParaRPr>
                        </a:p>
                      </a:txBody>
                      <a:tcPr marL="46102" marR="46102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827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2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424456"/>
      </a:hlink>
      <a:folHlink>
        <a:srgbClr val="60886D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</TotalTime>
  <Words>914</Words>
  <Application>Microsoft Office PowerPoint</Application>
  <PresentationFormat>Экран (4:3)</PresentationFormat>
  <Paragraphs>144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МЕТОДИКА ИЗУЧЕНИЯ СВОЙСТВ ВЕЩЕСТВА В КУРСЕ ФИЗИКИ В СИСТЕМЕ СРЕДНЕГО ОБРАЗОВАНИЯ ПРИ РЕАЛИЗАЦИИ ФГОС </vt:lpstr>
      <vt:lpstr>В ФГОС метапредметные результаты образовательной деятельности определяются следующим образом:</vt:lpstr>
      <vt:lpstr>Презентация PowerPoint</vt:lpstr>
      <vt:lpstr>Презентация PowerPoint</vt:lpstr>
      <vt:lpstr>Презентация PowerPoint</vt:lpstr>
      <vt:lpstr>Презентация PowerPoint</vt:lpstr>
      <vt:lpstr>Обобщенный план изучения свойства вещества</vt:lpstr>
      <vt:lpstr>Интегративные занятия семинары, конференции по темам: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Тепловая трубка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ИЗУЧЕНИЯ СВОЙСТВ ВЕЩЕСТВА В КУРСЕ ФИЗИКИ В СИСТЕМЕ СРЕДНЕГО ОБРАЗОВАНИЯ ПРИ РЕАЛИЗАЦИИ ФГОС </dc:title>
  <dc:creator>Александр Мерзликин</dc:creator>
  <cp:lastModifiedBy>Александр Мерзликин</cp:lastModifiedBy>
  <cp:revision>6</cp:revision>
  <dcterms:created xsi:type="dcterms:W3CDTF">2014-03-02T13:09:18Z</dcterms:created>
  <dcterms:modified xsi:type="dcterms:W3CDTF">2014-03-02T14:09:10Z</dcterms:modified>
</cp:coreProperties>
</file>