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8" r:id="rId10"/>
    <p:sldId id="271" r:id="rId11"/>
    <p:sldId id="276" r:id="rId12"/>
    <p:sldId id="277" r:id="rId13"/>
    <p:sldId id="278" r:id="rId14"/>
    <p:sldId id="279" r:id="rId15"/>
    <p:sldId id="280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6B3B1-45DF-4FAC-992F-DD31271DF64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03C3-F01F-4E12-9FCC-B874066A0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6B3B1-45DF-4FAC-992F-DD31271DF64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03C3-F01F-4E12-9FCC-B874066A0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6B3B1-45DF-4FAC-992F-DD31271DF64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03C3-F01F-4E12-9FCC-B874066A0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6B3B1-45DF-4FAC-992F-DD31271DF64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03C3-F01F-4E12-9FCC-B874066A0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6B3B1-45DF-4FAC-992F-DD31271DF64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03C3-F01F-4E12-9FCC-B874066A0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6B3B1-45DF-4FAC-992F-DD31271DF64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03C3-F01F-4E12-9FCC-B874066A0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6B3B1-45DF-4FAC-992F-DD31271DF64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03C3-F01F-4E12-9FCC-B874066A0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6B3B1-45DF-4FAC-992F-DD31271DF64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6C03C3-F01F-4E12-9FCC-B874066A02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6B3B1-45DF-4FAC-992F-DD31271DF64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03C3-F01F-4E12-9FCC-B874066A0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6B3B1-45DF-4FAC-992F-DD31271DF64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C6C03C3-F01F-4E12-9FCC-B874066A0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4B6B3B1-45DF-4FAC-992F-DD31271DF64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03C3-F01F-4E12-9FCC-B874066A0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4B6B3B1-45DF-4FAC-992F-DD31271DF64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C6C03C3-F01F-4E12-9FCC-B874066A0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2214554"/>
            <a:ext cx="8000588" cy="34242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</a:rPr>
              <a:t>«Духовно-нравственное развитие и воспитание учащихся в пространстве урока»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00298" y="214290"/>
            <a:ext cx="6480048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Практический показ опыта работы</a:t>
            </a:r>
          </a:p>
          <a:p>
            <a:r>
              <a:rPr lang="ru-RU" dirty="0" smtClean="0"/>
              <a:t> учителя географии </a:t>
            </a:r>
          </a:p>
          <a:p>
            <a:r>
              <a:rPr lang="ru-RU" dirty="0" smtClean="0"/>
              <a:t>МКОУ </a:t>
            </a:r>
            <a:r>
              <a:rPr lang="ru-RU" dirty="0" err="1" smtClean="0"/>
              <a:t>Шелеховская</a:t>
            </a:r>
            <a:r>
              <a:rPr lang="ru-RU" dirty="0" smtClean="0"/>
              <a:t> СОШ</a:t>
            </a:r>
          </a:p>
          <a:p>
            <a:r>
              <a:rPr lang="ru-RU" dirty="0" err="1" smtClean="0"/>
              <a:t>Справниковой</a:t>
            </a:r>
            <a:r>
              <a:rPr lang="ru-RU" dirty="0" smtClean="0"/>
              <a:t> Галины Гавриловны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33050" y="285728"/>
            <a:ext cx="8282354" cy="3571900"/>
          </a:xfrm>
        </p:spPr>
        <p:txBody>
          <a:bodyPr>
            <a:normAutofit/>
          </a:bodyPr>
          <a:lstStyle/>
          <a:p>
            <a:r>
              <a:rPr lang="ru-RU" dirty="0" smtClean="0"/>
              <a:t>Описание р. Волга из стихотворения </a:t>
            </a:r>
            <a:r>
              <a:rPr lang="ru-RU" b="1" dirty="0" smtClean="0"/>
              <a:t>Николая Якушева «О Волге»</a:t>
            </a:r>
          </a:p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Неприметен ничем, не широк,</a:t>
            </a:r>
            <a:b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По просторам Валдайского края</a:t>
            </a:r>
            <a:b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Еле слышно журчит ручеёк,</a:t>
            </a:r>
            <a:b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Меж каменьями путь выбирая.</a:t>
            </a:r>
            <a:b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То он моет прибрежный песок,</a:t>
            </a:r>
            <a:b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То внезапно в кустах пропадает,</a:t>
            </a:r>
            <a:b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И не знает ещё ручеёк,</a:t>
            </a:r>
            <a:b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Что его впереди ожидает.</a:t>
            </a:r>
          </a:p>
          <a:p>
            <a:endParaRPr lang="ru-RU" dirty="0"/>
          </a:p>
        </p:txBody>
      </p:sp>
      <p:pic>
        <p:nvPicPr>
          <p:cNvPr id="6" name="Picture 4" descr="000_0147"/>
          <p:cNvPicPr>
            <a:picLocks noChangeAspect="1" noChangeArrowheads="1"/>
          </p:cNvPicPr>
          <p:nvPr/>
        </p:nvPicPr>
        <p:blipFill>
          <a:blip r:embed="rId2" cstate="print"/>
          <a:srcRect b="16325"/>
          <a:stretch>
            <a:fillRect/>
          </a:stretch>
        </p:blipFill>
        <p:spPr bwMode="auto">
          <a:xfrm>
            <a:off x="214281" y="3357562"/>
            <a:ext cx="5250997" cy="3295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42852"/>
            <a:ext cx="8858312" cy="571504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Решая проблему духовно нравственного воспитания, способствуя духовному становлению учеников, пробуждаю в них желание делать добро. Ведь только добрые люди занимаются охраной природы , создают зоопарки, живые уголки, используют ресурсосберегающие технологии.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7210784" cy="295575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На уроках географии и во внеурочной работе я использую современные технические средства обучения: компьютер, </a:t>
            </a:r>
            <a:r>
              <a:rPr lang="ru-RU" sz="3200" dirty="0" err="1" smtClean="0"/>
              <a:t>мультимедийный</a:t>
            </a:r>
            <a:r>
              <a:rPr lang="ru-RU" sz="3200" dirty="0" smtClean="0"/>
              <a:t> проектор, видеомагнитофон и т.д.</a:t>
            </a:r>
            <a:endParaRPr lang="ru-RU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33050" y="285728"/>
            <a:ext cx="8282354" cy="621510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   Учащиеся имеют уже большой опыт работы с картой, они почти без проблем мысленно и зрительно переносят на карту дополнительный текст, который узнали, путешествуя одни или с родителями по святым местам.     </a:t>
            </a:r>
          </a:p>
          <a:p>
            <a:pPr algn="l"/>
            <a:r>
              <a:rPr lang="ru-RU" sz="2800" dirty="0" smtClean="0"/>
              <a:t>   Старшеклассники становятся эрудированными личностями с широким кругозором. Школьники самостоятельно готовят презентации: </a:t>
            </a:r>
            <a:r>
              <a:rPr lang="ru-RU" sz="2800" b="1" dirty="0" smtClean="0"/>
              <a:t>«Иркутск православный»,</a:t>
            </a:r>
          </a:p>
          <a:p>
            <a:pPr algn="l"/>
            <a:r>
              <a:rPr lang="ru-RU" sz="2800" b="1" dirty="0" smtClean="0"/>
              <a:t>«По святым местам России»,</a:t>
            </a:r>
          </a:p>
          <a:p>
            <a:pPr algn="l"/>
            <a:r>
              <a:rPr lang="ru-RU" sz="2800" b="1" dirty="0" smtClean="0"/>
              <a:t>«Замки и храмы Зарубежной Европы»</a:t>
            </a:r>
            <a:r>
              <a:rPr lang="ru-RU" sz="2800" dirty="0" smtClean="0"/>
              <a:t>,</a:t>
            </a:r>
          </a:p>
          <a:p>
            <a:pPr algn="l"/>
            <a:r>
              <a:rPr lang="ru-RU" sz="2800" dirty="0" smtClean="0"/>
              <a:t>прокладывают на карте маршруты поездок к святым местам. </a:t>
            </a: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8210916" cy="352726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Детям надо постоянно напоминать, что окружающая среда – это наш единственный дом, в котором мы можем жить. И мы должны знать, как этот дом обустроить.</a:t>
            </a:r>
            <a:endParaRPr lang="ru-RU" sz="36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33050" y="428604"/>
            <a:ext cx="8282354" cy="571504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Мы должны приложить все усилия для того, чтобы  школьники поняли главное: человек при всей гордости и разумности, лишь часть биосферы. И, если мы хотим сохранить человечество, обеспечить его будущее, мы обязаны сохранить основу нашего существования – природу Земли. Пусть девизом в жизни человека станут священные слова «СПАСИ И СОХРАНИ!» Только обращение это не к Господу Богу, а ко всем ныне живущим!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85728"/>
            <a:ext cx="7925164" cy="242889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Коль суждено дышать нам воздухом одним,</a:t>
            </a:r>
          </a:p>
          <a:p>
            <a:r>
              <a:rPr lang="ru-RU" sz="2400" b="1" dirty="0" smtClean="0"/>
              <a:t>Давайте же мы все навек объединимся.</a:t>
            </a:r>
          </a:p>
          <a:p>
            <a:r>
              <a:rPr lang="ru-RU" sz="2400" b="1" dirty="0" smtClean="0"/>
              <a:t>Давайте наши души сохраним!</a:t>
            </a:r>
          </a:p>
          <a:p>
            <a:r>
              <a:rPr lang="ru-RU" sz="2400" b="1" dirty="0" smtClean="0"/>
              <a:t>Тогда мы на Земле и сами сохранимся.</a:t>
            </a:r>
          </a:p>
          <a:p>
            <a:r>
              <a:rPr lang="ru-RU" sz="2400" b="1" dirty="0" smtClean="0"/>
              <a:t>(Н.Старшинов)</a:t>
            </a:r>
            <a:endParaRPr lang="ru-R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4214818"/>
            <a:ext cx="393756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 descr="100_2178"/>
          <p:cNvPicPr>
            <a:picLocks noChangeAspect="1" noChangeArrowheads="1"/>
          </p:cNvPicPr>
          <p:nvPr/>
        </p:nvPicPr>
        <p:blipFill>
          <a:blip r:embed="rId3" cstate="print">
            <a:lum bright="18000" contrast="12000"/>
          </a:blip>
          <a:srcRect b="15751"/>
          <a:stretch>
            <a:fillRect/>
          </a:stretch>
        </p:blipFill>
        <p:spPr>
          <a:xfrm>
            <a:off x="214282" y="2643182"/>
            <a:ext cx="4643470" cy="2113849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285859"/>
            <a:ext cx="7958166" cy="412434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dirty="0" smtClean="0">
                <a:solidFill>
                  <a:srgbClr val="C00000"/>
                </a:solidFill>
              </a:rPr>
              <a:t>«Несчастно то образование, которое не переходит в нравственность и благочестие»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                                                          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                            </a:t>
            </a:r>
            <a:r>
              <a:rPr lang="ru-RU" sz="3600" dirty="0" smtClean="0">
                <a:solidFill>
                  <a:srgbClr val="C00000"/>
                </a:solidFill>
              </a:rPr>
              <a:t>Я.А.Коменский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357166"/>
            <a:ext cx="8358246" cy="635798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«Гуляя в тенистой роще, греческий мудрец беседовал со своим учеником. «Скажи мне,- спросил юноша,- почему тебя часто одолевают сомнения? Ты прожил долгую жизнь, умудрен опытом и учился у великих эллинов. Как же так, что и для тебя осталось столь много неясных вопросов?»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В раздумье философ начертил посохом перед собой два круга: маленький и большой.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«Твои знания – это маленький круг, а мои – большой. Но все, что осталось вне этих кругов, - неизвестность. Маленький круг мало соприкасается с неизвестностью. Чем больше круг знаний, тем больше его граница с неизвестным. И впредь, чем больше ты будешь узнавать нового, тем больше будет возникать у тебя неясных вопросов .»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214290"/>
            <a:ext cx="8572560" cy="664371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В настоящее время Россия переживает один из непростых исторических периодов. Быстрый демонтаж советской идеологической системы и поспешное копирование западных форм жизни, а также агрессивное вторжение ценностей рыночной экономики привели к эрозии ряда важных морально-нравственных норм и ценностных установок, традиционных для России. Неопределенность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невыраженность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базовой системы ценностных ориентиров  привел к разрушению духовных и нравственных качеств личности. Ныне материальные ценности доминируют над духовными, поэтому у молодых людей искажены представления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ο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доброте, милосердии, великодушии, справедливости, гражданственности и патриотизме.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85728"/>
            <a:ext cx="8101042" cy="43577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40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Духовность, нравственность</a:t>
            </a:r>
            <a:r>
              <a:rPr lang="ru-RU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-базовая характеристика личности, проявляющаяся в деятельности и поведении.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8572560" cy="564360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В последнее время  отмечается падение интереса у ребят к художественной литературе. И большой пласт культуры остается вне интереса ребят. Поэтому  </a:t>
            </a:r>
            <a:r>
              <a:rPr lang="ru-RU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я считаю важным  знакомить ребят с художественными произведениями, хотя бы  с точки зрения географии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. </a:t>
            </a:r>
            <a:endParaRPr lang="ru-RU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428604"/>
            <a:ext cx="8425230" cy="6215106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          Однако не всякая информация способна побудить у них познавательный интерес. </a:t>
            </a:r>
          </a:p>
          <a:p>
            <a:pPr algn="l"/>
            <a:r>
              <a:rPr lang="ru-RU" sz="3200" dirty="0" smtClean="0"/>
              <a:t>         Эмоционально окрасить содержание научно-естественного образования можно различными способами. </a:t>
            </a:r>
          </a:p>
          <a:p>
            <a:pPr marL="514350" indent="-514350" algn="l">
              <a:buFont typeface="Wingdings" pitchFamily="2" charset="2"/>
              <a:buChar char="q"/>
            </a:pPr>
            <a:r>
              <a:rPr lang="ru-RU" sz="3200" dirty="0" smtClean="0"/>
              <a:t>Через литературные эпиграфы  к уроку:</a:t>
            </a:r>
          </a:p>
          <a:p>
            <a:pPr algn="l"/>
            <a:r>
              <a:rPr lang="ru-RU" sz="3200" i="1" dirty="0" smtClean="0"/>
              <a:t>Например,</a:t>
            </a:r>
            <a:r>
              <a:rPr lang="ru-RU" sz="3200" dirty="0" smtClean="0"/>
              <a:t>  эпиграфом к первому уроку по географии России, служат слова </a:t>
            </a:r>
            <a:r>
              <a:rPr lang="ru-RU" sz="3200" b="1" dirty="0" smtClean="0"/>
              <a:t>В.Г. Белинского:</a:t>
            </a:r>
          </a:p>
          <a:p>
            <a:pPr algn="l"/>
            <a:r>
              <a:rPr lang="ru-RU" sz="3200" dirty="0" smtClean="0"/>
              <a:t> </a:t>
            </a:r>
            <a:r>
              <a:rPr lang="ru-RU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«Любить Родину - значит знать её».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285728"/>
            <a:ext cx="4353264" cy="628654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endParaRPr lang="ru-RU" b="1" dirty="0" smtClean="0"/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Откуда начинается Россия?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 Курил? Камчатки? Или с Командор?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 чем грустят глаза ее степные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Над камышами всех ее озер?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Россия начинается с пристрастья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К труду, к терпенью, к правде, доброте.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Вот в чем ее звезда. Она прекрасна!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Она горит и светит в темноте.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Отсюда все дела ее большие,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Ее неповторимая судьба.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И если ты причастен к ней – Россия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Не с гор берет начало, а с тебя!</a:t>
            </a:r>
          </a:p>
          <a:p>
            <a:pPr>
              <a:lnSpc>
                <a:spcPct val="150000"/>
              </a:lnSpc>
            </a:pPr>
            <a:endParaRPr lang="ru-RU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5" descr="Родные просторы 010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 b="16511"/>
          <a:stretch>
            <a:fillRect/>
          </a:stretch>
        </p:blipFill>
        <p:spPr bwMode="auto">
          <a:xfrm>
            <a:off x="285720" y="2357430"/>
            <a:ext cx="4449419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28604"/>
            <a:ext cx="8643998" cy="6143668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q"/>
            </a:pPr>
            <a:r>
              <a:rPr lang="ru-RU" sz="3400" dirty="0" smtClean="0"/>
              <a:t> Через образное описание природы</a:t>
            </a:r>
          </a:p>
          <a:p>
            <a:pPr algn="l"/>
            <a:r>
              <a:rPr lang="ru-RU" sz="3400" dirty="0" smtClean="0"/>
              <a:t>   Поэтические образы наталкивают учащихся на выводы о закономерностях и подводят их к пониманию причинно-следственных связей в природе.</a:t>
            </a:r>
          </a:p>
          <a:p>
            <a:pPr algn="l"/>
            <a:endParaRPr lang="ru-RU" sz="3400" dirty="0" smtClean="0"/>
          </a:p>
          <a:p>
            <a:pPr algn="l"/>
            <a:r>
              <a:rPr lang="ru-RU" sz="3200" dirty="0" smtClean="0"/>
              <a:t>   Лаконичные, чёткие зарисовки образов природы, звучащие в стихах, заостряют впечатление и воображение, усиливают мотивацию к учебной деятельности. </a:t>
            </a:r>
          </a:p>
          <a:p>
            <a:pPr algn="l"/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128</TotalTime>
  <Words>624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Техническая</vt:lpstr>
      <vt:lpstr>«Духовно-нравственное развитие и воспитание учащихся в пространстве урока» </vt:lpstr>
      <vt:lpstr> «Несчастно то образование, которое не переходит в нравственность и благочестие»                                                                                           Я.А.Коменский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«Духовно-нравственное развитие и воспитание учащихся в пространстве урока» </dc:title>
  <dc:creator>User</dc:creator>
  <cp:lastModifiedBy>User</cp:lastModifiedBy>
  <cp:revision>18</cp:revision>
  <dcterms:created xsi:type="dcterms:W3CDTF">2013-08-25T01:29:41Z</dcterms:created>
  <dcterms:modified xsi:type="dcterms:W3CDTF">2013-12-09T09:00:02Z</dcterms:modified>
</cp:coreProperties>
</file>