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Водные ресурсы мира</c:v>
                </c:pt>
              </c:strCache>
            </c:strRef>
          </c:tx>
          <c:dLbls>
            <c:dLbl>
              <c:idx val="0"/>
              <c:layout>
                <c:manualLayout>
                  <c:x val="-5.1776298360011311E-2"/>
                  <c:y val="-1.82322509239015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6.5%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5.2591812715253872E-2"/>
                  <c:y val="6.136222959353727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2.4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4.2972789348192098E-2"/>
                  <c:y val="-9.71749994235441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0.8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0.13458066625075835"/>
                  <c:y val="-4.39510913881686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0.3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Мировой океан</c:v>
                </c:pt>
                <c:pt idx="1">
                  <c:v>Ледники</c:v>
                </c:pt>
                <c:pt idx="2">
                  <c:v>Подземные воды</c:v>
                </c:pt>
                <c:pt idx="3">
                  <c:v>Поверхностные воды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0.96500000000000019</c:v>
                </c:pt>
                <c:pt idx="1">
                  <c:v>2.4000000000000007E-2</c:v>
                </c:pt>
                <c:pt idx="2">
                  <c:v>8.0000000000000054E-3</c:v>
                </c:pt>
                <c:pt idx="3">
                  <c:v>3.0000000000000018E-3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5963486695922671"/>
          <c:y val="0.16681446770464661"/>
          <c:w val="0.42383051188756826"/>
          <c:h val="0.713612508663058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4895718194502339"/>
          <c:y val="3.2882410428973073E-2"/>
          <c:w val="0.52870276943559369"/>
          <c:h val="0.5102039038976834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коммунальные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Северная Африка</c:v>
                </c:pt>
                <c:pt idx="1">
                  <c:v>Северная Америка</c:v>
                </c:pt>
                <c:pt idx="2">
                  <c:v>Южная Америка</c:v>
                </c:pt>
                <c:pt idx="3">
                  <c:v>Азия</c:v>
                </c:pt>
                <c:pt idx="4">
                  <c:v>Европа</c:v>
                </c:pt>
                <c:pt idx="5">
                  <c:v>Россия</c:v>
                </c:pt>
                <c:pt idx="6">
                  <c:v>Австралия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0.3000000000000001</c:v>
                </c:pt>
                <c:pt idx="1">
                  <c:v>1</c:v>
                </c:pt>
                <c:pt idx="2">
                  <c:v>0.5</c:v>
                </c:pt>
                <c:pt idx="3">
                  <c:v>0.8</c:v>
                </c:pt>
                <c:pt idx="4">
                  <c:v>0.8</c:v>
                </c:pt>
                <c:pt idx="5">
                  <c:v>0.4</c:v>
                </c:pt>
                <c:pt idx="6">
                  <c:v>0.29000000000000009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промышленные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Северная Африка</c:v>
                </c:pt>
                <c:pt idx="1">
                  <c:v>Северная Америка</c:v>
                </c:pt>
                <c:pt idx="2">
                  <c:v>Южная Америка</c:v>
                </c:pt>
                <c:pt idx="3">
                  <c:v>Азия</c:v>
                </c:pt>
                <c:pt idx="4">
                  <c:v>Европа</c:v>
                </c:pt>
                <c:pt idx="5">
                  <c:v>Россия</c:v>
                </c:pt>
                <c:pt idx="6">
                  <c:v>Австралия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0.45</c:v>
                </c:pt>
                <c:pt idx="1">
                  <c:v>4</c:v>
                </c:pt>
                <c:pt idx="2">
                  <c:v>0.8</c:v>
                </c:pt>
                <c:pt idx="3">
                  <c:v>1.5</c:v>
                </c:pt>
                <c:pt idx="4">
                  <c:v>2.2999999999999998</c:v>
                </c:pt>
                <c:pt idx="5">
                  <c:v>1.9000000000000001</c:v>
                </c:pt>
                <c:pt idx="6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сельскохозяйственные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Северная Африка</c:v>
                </c:pt>
                <c:pt idx="1">
                  <c:v>Северная Америка</c:v>
                </c:pt>
                <c:pt idx="2">
                  <c:v>Южная Америка</c:v>
                </c:pt>
                <c:pt idx="3">
                  <c:v>Азия</c:v>
                </c:pt>
                <c:pt idx="4">
                  <c:v>Европа</c:v>
                </c:pt>
                <c:pt idx="5">
                  <c:v>Россия</c:v>
                </c:pt>
                <c:pt idx="6">
                  <c:v>Австралия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0.8</c:v>
                </c:pt>
                <c:pt idx="1">
                  <c:v>2</c:v>
                </c:pt>
                <c:pt idx="2">
                  <c:v>0.65000000000000024</c:v>
                </c:pt>
                <c:pt idx="3">
                  <c:v>5</c:v>
                </c:pt>
                <c:pt idx="4">
                  <c:v>0.28000000000000008</c:v>
                </c:pt>
                <c:pt idx="5">
                  <c:v>1.3</c:v>
                </c:pt>
                <c:pt idx="6">
                  <c:v>0.34</c:v>
                </c:pt>
              </c:numCache>
            </c:numRef>
          </c:val>
        </c:ser>
        <c:shape val="box"/>
        <c:axId val="66691072"/>
        <c:axId val="66692608"/>
        <c:axId val="0"/>
      </c:bar3DChart>
      <c:catAx>
        <c:axId val="66691072"/>
        <c:scaling>
          <c:orientation val="minMax"/>
        </c:scaling>
        <c:axPos val="b"/>
        <c:tickLblPos val="nextTo"/>
        <c:crossAx val="66692608"/>
        <c:crosses val="autoZero"/>
        <c:auto val="1"/>
        <c:lblAlgn val="ctr"/>
        <c:lblOffset val="100"/>
      </c:catAx>
      <c:valAx>
        <c:axId val="6669260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666910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Водные 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Выполнила: </a:t>
            </a:r>
            <a:r>
              <a:rPr lang="ru-RU" dirty="0" err="1" smtClean="0"/>
              <a:t>Неволина</a:t>
            </a:r>
            <a:r>
              <a:rPr lang="ru-RU" dirty="0" smtClean="0"/>
              <a:t> Дарья 10 «Д»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30352"/>
            <a:ext cx="8363272" cy="5346920"/>
          </a:xfrm>
        </p:spPr>
        <p:txBody>
          <a:bodyPr>
            <a:normAutofit/>
          </a:bodyPr>
          <a:lstStyle/>
          <a:p>
            <a:r>
              <a:rPr lang="ru-RU" dirty="0" smtClean="0"/>
              <a:t>Что можно сделать для предупреждения загрязнения водных объектов? </a:t>
            </a:r>
          </a:p>
          <a:p>
            <a:pPr>
              <a:buNone/>
            </a:pPr>
            <a:r>
              <a:rPr lang="ru-RU" dirty="0" smtClean="0"/>
              <a:t>  В отношении промышленных сточных вод все ясно. Главным средством является создание и эксплуатация очистных сооружений. Использование этого метода позволит снизить загрязнение многих рек. </a:t>
            </a:r>
          </a:p>
          <a:p>
            <a:pPr>
              <a:buNone/>
            </a:pPr>
            <a:r>
              <a:rPr lang="ru-RU" dirty="0" smtClean="0"/>
              <a:t>  Еще более надежным способом защиты водных объектов от загрязнения является создание замкнутых циклов использования воды.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183880" cy="5400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 что касается сельскохозяйственных вод, то, во-первых, необходимо рационально применять минеральные вещества, а во-вторых, совершенствовать системы полива растений. Обе задачи решает технология капельного полива, при использовании которого вода подводится к каждому растению. </a:t>
            </a:r>
          </a:p>
          <a:p>
            <a:r>
              <a:rPr lang="ru-RU" dirty="0" smtClean="0"/>
              <a:t>Так же в воде обитает огромное количество бактерий и микроорганизмов, в то числе болезнетворных. То есть нужно еще больше развивать бактериальную очистку питьевой воды.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Запасы водных ресурсов и объем их использования.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5184576" cy="45365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Общий объем вод гидросферы составляет 1,4 млрд. км3. Этот огромный объем водных ресурсов кажется неисчерпаемым. Однако из этого количества воды около 96,5% приходится на воды Мирового океана, то есть  на воды, прямое использование которых невозможно ввиду их солености. 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076056" y="1484784"/>
          <a:ext cx="36004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4187952"/>
          </a:xfrm>
        </p:spPr>
        <p:txBody>
          <a:bodyPr>
            <a:normAutofit/>
          </a:bodyPr>
          <a:lstStyle/>
          <a:p>
            <a:r>
              <a:rPr lang="ru-RU" dirty="0" smtClean="0"/>
              <a:t>Еще около 1,7% составляют вечные снега и льды главным образом Антарктиды. Доступ к этим запасам воды затруднен вследствие удаленности полярных районов. И еще столько же приходится на подземные воды. Но эти воды нужно искать, как ищут полезные ископаемые.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429000"/>
            <a:ext cx="2757615" cy="24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2988840" y="3429000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ru-RU" sz="2800" dirty="0" smtClean="0"/>
              <a:t>А это значит их не везде можно найти. 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01528" cy="4914872"/>
          </a:xfrm>
        </p:spPr>
        <p:txBody>
          <a:bodyPr>
            <a:normAutofit/>
          </a:bodyPr>
          <a:lstStyle/>
          <a:p>
            <a:r>
              <a:rPr lang="ru-RU" dirty="0" smtClean="0"/>
              <a:t>Для своих нужд человечество использует около 41,7% тыс. км3. Это значительно превышает мировой объем водопотребления, который составляет около 4000км3 в год. Можно сказать наверняка, что речная вода никогда не закончится, потому что невозможно остановить круговорот воды. Однако это совсем не означает отсутствие проблем.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8388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Проблемы использования водных ресурсов.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352928" cy="4752528"/>
          </a:xfrm>
        </p:spPr>
        <p:txBody>
          <a:bodyPr>
            <a:normAutofit/>
          </a:bodyPr>
          <a:lstStyle/>
          <a:p>
            <a:r>
              <a:rPr lang="ru-RU" dirty="0" smtClean="0"/>
              <a:t>Неравномерность распределения водных ресурсов.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sz="2400" dirty="0" smtClean="0"/>
              <a:t>Количество воды на поверхности Земли в каком-либо районе зависит от климата. Около трети поверхности суши занимают сухие пояса: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645024"/>
            <a:ext cx="3200772" cy="222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3645024"/>
            <a:ext cx="48965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  </a:t>
            </a:r>
            <a:r>
              <a:rPr lang="ru-RU" sz="2400" dirty="0" smtClean="0"/>
              <a:t> - северный (Сахара, пустыни Азии);</a:t>
            </a:r>
          </a:p>
          <a:p>
            <a:pPr>
              <a:buNone/>
            </a:pPr>
            <a:r>
              <a:rPr lang="ru-RU" sz="2400" dirty="0" smtClean="0"/>
              <a:t>   - южный (пустыни </a:t>
            </a:r>
            <a:r>
              <a:rPr lang="ru-RU" sz="2400" dirty="0" err="1" smtClean="0"/>
              <a:t>Намиб</a:t>
            </a:r>
            <a:r>
              <a:rPr lang="ru-RU" sz="2400" dirty="0" smtClean="0"/>
              <a:t>, Калахари, </a:t>
            </a:r>
            <a:r>
              <a:rPr lang="ru-RU" sz="2400" dirty="0" err="1" smtClean="0"/>
              <a:t>Атакама</a:t>
            </a:r>
            <a:r>
              <a:rPr lang="ru-RU" sz="2400" dirty="0" smtClean="0"/>
              <a:t>, пустыни Австралии).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579296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Но </a:t>
            </a:r>
            <a:r>
              <a:rPr lang="ru-RU" sz="2400" dirty="0" err="1" smtClean="0"/>
              <a:t>ресурсообеспеченность</a:t>
            </a:r>
            <a:r>
              <a:rPr lang="ru-RU" sz="2400" dirty="0" smtClean="0"/>
              <a:t> зависит не только от имеющегося объема воды, но и от численности населения, на которую этот объем распределяется. </a:t>
            </a:r>
          </a:p>
          <a:p>
            <a:pPr>
              <a:buNone/>
            </a:pPr>
            <a:r>
              <a:rPr lang="ru-RU" sz="2400" dirty="0" smtClean="0"/>
              <a:t>  Проблему обеспечения населения и хозяйства водой можно решить за счет использования подземных вод, которые можно обнаружить даже в центре безводной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812" y="3068960"/>
            <a:ext cx="4368330" cy="290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3429000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пустыни, опреснения морской воды,  буксировки айсбергов из полярных районов планеты к побережьям тропических стран.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892480" cy="41879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Низкое качество воды. </a:t>
            </a:r>
          </a:p>
          <a:p>
            <a:pPr>
              <a:buNone/>
            </a:pPr>
            <a:r>
              <a:rPr lang="ru-RU" sz="2000" dirty="0" smtClean="0"/>
              <a:t>  Человек использует речную воду для разных целей, при чем все больших количествах. Использованная вода не исчезает бесследно. Рано или поздно она возвращается в реки, но в сильно измененном виде. Это так называемые сточные воды. Они бывают промышленные, сельскохозяйственными и коммунально-бытовыми.</a:t>
            </a:r>
            <a:endParaRPr lang="ru-RU" sz="20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2609528"/>
          <a:ext cx="9036496" cy="43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476672"/>
            <a:ext cx="8496944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Вода, участвующая в технологических циклах промышленных предприятий, поставляет в реки большое количество самых разнообразных ядовитых веществ. Правда, промышленное предприятие может контролировать процесс водопотребления. Современные очистные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25010"/>
            <a:ext cx="3577580" cy="238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3501008"/>
            <a:ext cx="4968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сооружения способны удалять из воды более 90%содержащих в воде загрязняющих веществ.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4338808"/>
          </a:xfrm>
        </p:spPr>
        <p:txBody>
          <a:bodyPr/>
          <a:lstStyle/>
          <a:p>
            <a:r>
              <a:rPr lang="ru-RU" dirty="0" smtClean="0"/>
              <a:t>Крупнейшим потребителем воды является сельское хозяйство. Около 2/3 всего водопотребления составляют воды, используемые для полива полей. В отличие от промышленных вод, сельскохозяйственные практически невозможно уловить их для очистки.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573016"/>
            <a:ext cx="3161928" cy="237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">
      <a:dk1>
        <a:srgbClr val="000000"/>
      </a:dk1>
      <a:lt1>
        <a:srgbClr val="DFD7E7"/>
      </a:lt1>
      <a:dk2>
        <a:srgbClr val="3F3F3F"/>
      </a:dk2>
      <a:lt2>
        <a:srgbClr val="BFAFCF"/>
      </a:lt2>
      <a:accent1>
        <a:srgbClr val="7030A0"/>
      </a:accent1>
      <a:accent2>
        <a:srgbClr val="9F87B7"/>
      </a:accent2>
      <a:accent3>
        <a:srgbClr val="48365A"/>
      </a:accent3>
      <a:accent4>
        <a:srgbClr val="30243C"/>
      </a:accent4>
      <a:accent5>
        <a:srgbClr val="604878"/>
      </a:accent5>
      <a:accent6>
        <a:srgbClr val="595959"/>
      </a:accent6>
      <a:hlink>
        <a:srgbClr val="7F7F7F"/>
      </a:hlink>
      <a:folHlink>
        <a:srgbClr val="7F7F7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127</TotalTime>
  <Words>545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Водные ресурсы</vt:lpstr>
      <vt:lpstr>Запасы водных ресурсов и объем их использования.</vt:lpstr>
      <vt:lpstr>Слайд 3</vt:lpstr>
      <vt:lpstr>Слайд 4</vt:lpstr>
      <vt:lpstr>Проблемы использования водных ресурсов.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Водные ресурсы</dc:title>
  <dc:creator>User</dc:creator>
  <cp:lastModifiedBy>User</cp:lastModifiedBy>
  <cp:revision>15</cp:revision>
  <dcterms:created xsi:type="dcterms:W3CDTF">2013-10-19T17:08:39Z</dcterms:created>
  <dcterms:modified xsi:type="dcterms:W3CDTF">2013-10-19T19:29:34Z</dcterms:modified>
</cp:coreProperties>
</file>