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58583C-3711-4AB5-AA3D-10BDD9443E2D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8CC1ED-82F6-4774-B712-CB5263BF4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lub-drug.ru/wp-content/uploads/2011/04/ADHD-child-school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6" y="5639997"/>
            <a:ext cx="8458200" cy="1218027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           Экономика  для детей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2500306"/>
            <a:ext cx="5357850" cy="27860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 smtClean="0"/>
              <a:t>Цель : </a:t>
            </a:r>
            <a:r>
              <a:rPr lang="ru-RU" dirty="0" smtClean="0"/>
              <a:t>Обогатить  словарный</a:t>
            </a:r>
          </a:p>
          <a:p>
            <a:r>
              <a:rPr lang="ru-RU" dirty="0" smtClean="0"/>
              <a:t>  запас  учащихся.</a:t>
            </a:r>
          </a:p>
          <a:p>
            <a:r>
              <a:rPr lang="ru-RU" b="1" dirty="0" smtClean="0"/>
              <a:t>Задачи:</a:t>
            </a:r>
          </a:p>
          <a:p>
            <a:pPr>
              <a:buFontTx/>
              <a:buChar char="-"/>
            </a:pPr>
            <a:r>
              <a:rPr lang="ru-RU" dirty="0" smtClean="0"/>
              <a:t>дать  понятие об новых экономических терминах;</a:t>
            </a:r>
          </a:p>
          <a:p>
            <a:pPr>
              <a:buFontTx/>
              <a:buChar char="-"/>
            </a:pPr>
            <a:r>
              <a:rPr lang="ru-RU" dirty="0" smtClean="0"/>
              <a:t>-развивать память, речь, внимание, мышление;</a:t>
            </a:r>
          </a:p>
          <a:p>
            <a:pPr>
              <a:buFontTx/>
              <a:buChar char="-"/>
            </a:pPr>
            <a:r>
              <a:rPr lang="ru-RU" dirty="0" smtClean="0"/>
              <a:t>-развивать навыки самостоятельной исследовательской работы  со словарем.</a:t>
            </a:r>
          </a:p>
          <a:p>
            <a:endParaRPr lang="ru-RU" dirty="0" smtClean="0"/>
          </a:p>
          <a:p>
            <a:r>
              <a:rPr lang="ru-RU" b="1" i="1" dirty="0" smtClean="0"/>
              <a:t>Экономика</a:t>
            </a:r>
            <a:r>
              <a:rPr lang="ru-RU" b="1" dirty="0" smtClean="0"/>
              <a:t> - </a:t>
            </a:r>
            <a:r>
              <a:rPr lang="ru-RU" dirty="0" smtClean="0"/>
              <a:t>это наука, которая учит в нужном количестве производить и правильно распределять материальные и финансовые ресурсы. </a:t>
            </a:r>
          </a:p>
        </p:txBody>
      </p:sp>
      <p:pic>
        <p:nvPicPr>
          <p:cNvPr id="8194" name="Picture 2" descr="http://klub-drug.ru/wp-content/uploads/2011/04/ADHD-child-school-150x1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68" y="142852"/>
            <a:ext cx="1840550" cy="2143140"/>
          </a:xfrm>
          <a:prstGeom prst="rect">
            <a:avLst/>
          </a:prstGeom>
          <a:noFill/>
        </p:spPr>
      </p:pic>
      <p:pic>
        <p:nvPicPr>
          <p:cNvPr id="7" name="Picture 2" descr="C:\Users\Анютка\Desktop\картинка оучебе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42852"/>
            <a:ext cx="3400425" cy="4298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723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Приносить доходы стал</a:t>
            </a:r>
            <a:br>
              <a:rPr lang="ru-RU" dirty="0" smtClean="0"/>
            </a:br>
            <a:r>
              <a:rPr lang="ru-RU" dirty="0" smtClean="0"/>
              <a:t>В банке папин…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(капитал)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714348" y="5648941"/>
            <a:ext cx="7572428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Капитал - стоимость, </a:t>
            </a:r>
            <a:r>
              <a:rPr lang="ru-RU" sz="1200" b="1" dirty="0" smtClean="0"/>
              <a:t>КОТОРАЯ</a:t>
            </a:r>
            <a:r>
              <a:rPr lang="ru-RU" dirty="0" smtClean="0"/>
              <a:t> в результате использования наёмной рабочей силы приносит прибавочную стоимость (самовозрастает). Промышленный </a:t>
            </a:r>
            <a:r>
              <a:rPr lang="ru-RU" sz="1200" dirty="0" smtClean="0"/>
              <a:t>КАПИТАЛ</a:t>
            </a:r>
            <a:r>
              <a:rPr lang="ru-RU" dirty="0" smtClean="0"/>
              <a:t>. Финансовый </a:t>
            </a:r>
            <a:r>
              <a:rPr lang="ru-RU" sz="1200" dirty="0" smtClean="0"/>
              <a:t>КАПИТАЛ</a:t>
            </a:r>
            <a:r>
              <a:rPr lang="ru-RU" dirty="0" smtClean="0"/>
              <a:t>. Переменный</a:t>
            </a:r>
            <a:r>
              <a:rPr lang="ru-RU" sz="1200" dirty="0" smtClean="0"/>
              <a:t> КАПИТАЛ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8194" name="Picture 2" descr="C:\Users\viki\AppData\Local\Microsoft\Windows\Temporary Internet Files\Content.IE5\SBA9IZWG\MP900431200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214554"/>
            <a:ext cx="4395154" cy="2928958"/>
          </a:xfrm>
          <a:prstGeom prst="rect">
            <a:avLst/>
          </a:prstGeom>
          <a:noFill/>
        </p:spPr>
      </p:pic>
      <p:pic>
        <p:nvPicPr>
          <p:cNvPr id="8196" name="Picture 4" descr="C:\Users\viki\AppData\Local\Microsoft\Windows\Temporary Internet Files\Content.IE5\AF39AOZH\MP900423629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214422"/>
            <a:ext cx="4277925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56" y="571480"/>
            <a:ext cx="8686800" cy="438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рубль – копейки, на доллары-центы,</a:t>
            </a:r>
            <a:br>
              <a:rPr lang="ru-RU" dirty="0" smtClean="0"/>
            </a:br>
            <a:r>
              <a:rPr lang="ru-RU" dirty="0" smtClean="0"/>
              <a:t>Бегут- набегают в банке…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(проценты)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3512" y="5443381"/>
            <a:ext cx="828189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ПРОЦЕНТ</a:t>
            </a:r>
          </a:p>
          <a:p>
            <a:r>
              <a:rPr lang="ru-RU" dirty="0" smtClean="0"/>
              <a:t>﻿ (от лат. </a:t>
            </a:r>
            <a:r>
              <a:rPr lang="ru-RU" dirty="0" err="1" smtClean="0"/>
              <a:t>pro</a:t>
            </a:r>
            <a:r>
              <a:rPr lang="ru-RU" dirty="0" smtClean="0"/>
              <a:t> </a:t>
            </a:r>
            <a:r>
              <a:rPr lang="ru-RU" dirty="0" err="1" smtClean="0"/>
              <a:t>centum</a:t>
            </a:r>
            <a:r>
              <a:rPr lang="ru-RU" dirty="0" smtClean="0"/>
              <a:t> - за сто), сотая доля числа; обозначается знаком %. Так, 3% от 18 есть 3 сотых от этого числа, т. е. 0,54. </a:t>
            </a:r>
          </a:p>
          <a:p>
            <a:r>
              <a:rPr lang="ru-RU" dirty="0" smtClean="0"/>
              <a:t>Проценты применяются в</a:t>
            </a:r>
            <a:r>
              <a:rPr lang="ru-RU" sz="1600" dirty="0" smtClean="0"/>
              <a:t> </a:t>
            </a:r>
            <a:r>
              <a:rPr lang="ru-RU" sz="1600" b="1" dirty="0" smtClean="0"/>
              <a:t>хозяйственных </a:t>
            </a:r>
            <a:r>
              <a:rPr lang="en-US" sz="1600" b="1" dirty="0" smtClean="0"/>
              <a:t> </a:t>
            </a:r>
            <a:r>
              <a:rPr lang="ru-RU" sz="1200" b="1" dirty="0" smtClean="0"/>
              <a:t>РАСЧЕТАХ.</a:t>
            </a:r>
            <a:endParaRPr lang="ru-RU" sz="1200" b="1" dirty="0"/>
          </a:p>
        </p:txBody>
      </p:sp>
      <p:pic>
        <p:nvPicPr>
          <p:cNvPr id="7171" name="Picture 3" descr="C:\Users\viki\AppData\Local\Microsoft\Windows\Temporary Internet Files\Content.IE5\IET5LKWP\MP900427702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1214446"/>
            <a:ext cx="2660492" cy="4000504"/>
          </a:xfrm>
          <a:prstGeom prst="rect">
            <a:avLst/>
          </a:prstGeom>
          <a:noFill/>
        </p:spPr>
      </p:pic>
      <p:pic>
        <p:nvPicPr>
          <p:cNvPr id="7172" name="Picture 4" descr="C:\Users\viki\AppData\Local\Microsoft\Windows\Temporary Internet Files\Content.IE5\AF39AOZH\MP900433401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16" y="1999507"/>
            <a:ext cx="2098476" cy="3144005"/>
          </a:xfrm>
          <a:prstGeom prst="rect">
            <a:avLst/>
          </a:prstGeom>
          <a:noFill/>
        </p:spPr>
      </p:pic>
      <p:pic>
        <p:nvPicPr>
          <p:cNvPr id="7173" name="Picture 5" descr="C:\Users\viki\AppData\Local\Microsoft\Windows\Temporary Internet Files\Content.IE5\TTH7C31N\MP900423717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2035826"/>
            <a:ext cx="2072802" cy="31076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Мебель купили , одежду ,посуду.</a:t>
            </a:r>
            <a:br>
              <a:rPr lang="ru-RU" dirty="0" smtClean="0"/>
            </a:br>
            <a:r>
              <a:rPr lang="ru-RU" dirty="0" smtClean="0"/>
              <a:t>Брали для этого в банке мы…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(ссуду)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960822"/>
            <a:ext cx="585788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Ссуда</a:t>
            </a:r>
            <a:r>
              <a:rPr lang="ru-RU" dirty="0" smtClean="0"/>
              <a:t>, </a:t>
            </a:r>
            <a:r>
              <a:rPr lang="ru-RU" i="1" dirty="0" err="1" smtClean="0"/>
              <a:t>юридич</a:t>
            </a:r>
            <a:r>
              <a:rPr lang="ru-RU" i="1" dirty="0" smtClean="0"/>
              <a:t>., </a:t>
            </a:r>
            <a:r>
              <a:rPr lang="ru-RU" dirty="0" smtClean="0"/>
              <a:t>договор, по которому одно лицо предоставляет другому движимую вещь для безвозмездного пользования ею с тем, чтобы по истечении определенного срока или по первому требованию была возвращена эта же самая вещь в ее первоначальном виде.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viki\AppData\Local\Microsoft\Windows\Temporary Internet Files\Content.IE5\TTH7C31N\MP900409343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72132" y="1643050"/>
            <a:ext cx="3214686" cy="3214686"/>
          </a:xfrm>
          <a:prstGeom prst="rect">
            <a:avLst/>
          </a:prstGeom>
          <a:noFill/>
        </p:spPr>
      </p:pic>
      <p:pic>
        <p:nvPicPr>
          <p:cNvPr id="6148" name="Picture 4" descr="C:\Users\viki\AppData\Local\Microsoft\Windows\Temporary Internet Files\Content.IE5\IET5LKWP\MP900149059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643049"/>
            <a:ext cx="4714908" cy="31668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705880" cy="7953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Чтобы дом купить я смог,</a:t>
            </a:r>
            <a:br>
              <a:rPr lang="ru-RU" dirty="0" smtClean="0"/>
            </a:br>
            <a:r>
              <a:rPr lang="ru-RU" dirty="0" smtClean="0"/>
              <a:t>Взял кредит ,внеся…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(залог)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3071810"/>
            <a:ext cx="5072098" cy="369331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ЗАЛОГ</a:t>
            </a:r>
            <a:r>
              <a:rPr lang="ru-RU" dirty="0" smtClean="0"/>
              <a:t> — один из способов, реализующих исполнение должником (</a:t>
            </a:r>
            <a:r>
              <a:rPr lang="ru-RU" b="1" dirty="0" smtClean="0"/>
              <a:t>залогодателем</a:t>
            </a:r>
            <a:r>
              <a:rPr lang="ru-RU" dirty="0" smtClean="0"/>
              <a:t>) принятых на себя обязательств. Заключается в том, что средством, обеспечивающим выполнение обязательств, становятся заложенные должником его </a:t>
            </a:r>
            <a:r>
              <a:rPr lang="ru-RU" b="1" dirty="0" smtClean="0"/>
              <a:t>кредитору (залогодержателю) </a:t>
            </a:r>
            <a:r>
              <a:rPr lang="ru-RU" dirty="0" smtClean="0"/>
              <a:t>недвижимое имущество или другие ценности. </a:t>
            </a:r>
          </a:p>
          <a:p>
            <a:r>
              <a:rPr lang="ru-RU" dirty="0" smtClean="0"/>
              <a:t>Кредитор, предоставивший долг, имеет право в случае </a:t>
            </a:r>
            <a:r>
              <a:rPr lang="ru-RU" dirty="0" err="1" smtClean="0"/>
              <a:t>невозврата</a:t>
            </a:r>
            <a:r>
              <a:rPr lang="ru-RU" dirty="0" smtClean="0"/>
              <a:t> долга получить удовлетворение, компенсацию за счет заложенного имущества. </a:t>
            </a:r>
            <a:endParaRPr lang="ru-RU" dirty="0"/>
          </a:p>
        </p:txBody>
      </p:sp>
      <p:pic>
        <p:nvPicPr>
          <p:cNvPr id="5122" name="Picture 2" descr="C:\Users\viki\AppData\Local\Microsoft\Windows\Temporary Internet Files\Content.IE5\AF39AOZH\MP900398813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1142984"/>
            <a:ext cx="4086231" cy="29187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19064"/>
            <a:ext cx="8705880" cy="1009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врачу ,и акробату</a:t>
            </a:r>
            <a:br>
              <a:rPr lang="ru-RU" dirty="0" smtClean="0"/>
            </a:br>
            <a:r>
              <a:rPr lang="ru-RU" dirty="0" smtClean="0"/>
              <a:t>Выдают за труд… 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(зарплату)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459950"/>
            <a:ext cx="4643470" cy="175432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 marL="1076325" indent="-1076325"/>
            <a:r>
              <a:rPr lang="ru-RU" dirty="0" smtClean="0"/>
              <a:t> </a:t>
            </a:r>
            <a:r>
              <a:rPr lang="ru-RU" b="1" dirty="0" smtClean="0"/>
              <a:t>ЗАРПЛАТА</a:t>
            </a:r>
            <a:r>
              <a:rPr lang="ru-RU" dirty="0" smtClean="0"/>
              <a:t> </a:t>
            </a:r>
            <a:endParaRPr lang="en-US" dirty="0" smtClean="0"/>
          </a:p>
          <a:p>
            <a:pPr marL="1076325" indent="-1076325"/>
            <a:r>
              <a:rPr lang="ru-RU" dirty="0" smtClean="0"/>
              <a:t>Законно выплачиваемая </a:t>
            </a:r>
          </a:p>
          <a:p>
            <a:pPr marL="1076325" indent="-1076325"/>
            <a:r>
              <a:rPr lang="ru-RU" dirty="0" smtClean="0"/>
              <a:t> работодателем и получаемая работником</a:t>
            </a:r>
          </a:p>
          <a:p>
            <a:pPr marL="1076325" indent="-1076325"/>
            <a:r>
              <a:rPr lang="ru-RU" dirty="0" smtClean="0"/>
              <a:t> заработная плата, с которой уплачены</a:t>
            </a:r>
          </a:p>
          <a:p>
            <a:pPr marL="1076325" indent="-1076325"/>
            <a:r>
              <a:rPr lang="ru-RU" dirty="0" smtClean="0"/>
              <a:t> все установленные налоги. </a:t>
            </a:r>
            <a:endParaRPr lang="ru-RU" dirty="0"/>
          </a:p>
        </p:txBody>
      </p:sp>
      <p:pic>
        <p:nvPicPr>
          <p:cNvPr id="4098" name="Picture 2" descr="C:\Users\viki\AppData\Local\Microsoft\Windows\Temporary Internet Files\Content.IE5\IET5LKWP\MP900422109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3036167"/>
            <a:ext cx="2358554" cy="3536105"/>
          </a:xfrm>
          <a:prstGeom prst="rect">
            <a:avLst/>
          </a:prstGeom>
          <a:noFill/>
        </p:spPr>
      </p:pic>
      <p:pic>
        <p:nvPicPr>
          <p:cNvPr id="4099" name="Picture 3" descr="C:\Users\viki\AppData\Local\Microsoft\Windows\Temporary Internet Files\Content.IE5\AF39AOZH\MP900442686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500570"/>
            <a:ext cx="3071834" cy="2044271"/>
          </a:xfrm>
          <a:prstGeom prst="rect">
            <a:avLst/>
          </a:prstGeom>
          <a:noFill/>
        </p:spPr>
      </p:pic>
      <p:pic>
        <p:nvPicPr>
          <p:cNvPr id="4100" name="Picture 4" descr="C:\Users\viki\AppData\Local\Microsoft\Windows\Temporary Internet Files\Content.IE5\TTH7C31N\MC900440394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2" y="4114824"/>
            <a:ext cx="2743200" cy="2743200"/>
          </a:xfrm>
          <a:prstGeom prst="rect">
            <a:avLst/>
          </a:prstGeom>
          <a:noFill/>
        </p:spPr>
      </p:pic>
      <p:pic>
        <p:nvPicPr>
          <p:cNvPr id="4102" name="Picture 6" descr="C:\Users\viki\AppData\Local\Microsoft\Windows\Temporary Internet Files\Content.IE5\IET5LKWP\MC900440391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43570" y="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634442" cy="10096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банке для всех вас висит прокламация: «Деньги в кубышках съедает…»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(инфляция)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929330"/>
            <a:ext cx="7429552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Инфля́ция</a:t>
            </a:r>
            <a:r>
              <a:rPr lang="ru-RU" dirty="0" smtClean="0"/>
              <a:t> (л</a:t>
            </a:r>
            <a:r>
              <a:rPr lang="en-US" dirty="0" smtClean="0"/>
              <a:t> </a:t>
            </a:r>
            <a:r>
              <a:rPr lang="ru-RU" dirty="0" smtClean="0"/>
              <a:t>т. </a:t>
            </a:r>
            <a:r>
              <a:rPr lang="ru-RU" dirty="0" err="1" smtClean="0"/>
              <a:t>Inflatio</a:t>
            </a:r>
            <a:r>
              <a:rPr lang="ru-RU" dirty="0" smtClean="0"/>
              <a:t> — вздутие)</a:t>
            </a:r>
            <a:r>
              <a:rPr lang="en-US" dirty="0" smtClean="0"/>
              <a:t> </a:t>
            </a:r>
            <a:r>
              <a:rPr lang="ru-RU" dirty="0" smtClean="0"/>
              <a:t>—</a:t>
            </a:r>
            <a:endParaRPr lang="en-US" dirty="0" smtClean="0"/>
          </a:p>
          <a:p>
            <a:pPr algn="ctr"/>
            <a:r>
              <a:rPr lang="ru-RU" dirty="0" smtClean="0"/>
              <a:t> повышение общего уровня цен на товары </a:t>
            </a:r>
            <a:r>
              <a:rPr lang="ru-RU" b="1" dirty="0" smtClean="0"/>
              <a:t>и</a:t>
            </a:r>
            <a:r>
              <a:rPr lang="ru-RU" dirty="0" smtClean="0"/>
              <a:t> услуги</a:t>
            </a:r>
            <a:endParaRPr lang="ru-RU" dirty="0"/>
          </a:p>
        </p:txBody>
      </p:sp>
      <p:pic>
        <p:nvPicPr>
          <p:cNvPr id="2050" name="Picture 2" descr="C:\Users\viki\AppData\Local\Microsoft\Windows\Temporary Internet Files\Content.IE5\SBA9IZWG\MP900427591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0" y="2643182"/>
            <a:ext cx="4095747" cy="3071810"/>
          </a:xfrm>
          <a:prstGeom prst="rect">
            <a:avLst/>
          </a:prstGeom>
          <a:noFill/>
        </p:spPr>
      </p:pic>
      <p:pic>
        <p:nvPicPr>
          <p:cNvPr id="2051" name="Picture 3" descr="C:\Users\viki\AppData\Local\Microsoft\Windows\Temporary Internet Files\Content.IE5\IET5LKWP\MP900443632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928802"/>
            <a:ext cx="4401213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Чтобы  партнеров  не мучили споры,</a:t>
            </a:r>
            <a:br>
              <a:rPr lang="ru-RU" dirty="0" smtClean="0"/>
            </a:br>
            <a:r>
              <a:rPr lang="ru-RU" dirty="0" smtClean="0"/>
              <a:t>Пишут   юристы  для  них…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(договоры)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928802"/>
            <a:ext cx="4071966" cy="175432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Договор - соглашение двух или более лиц, устанавливающее, изменяющее или прекращающее их права и обязанности. Сторонами </a:t>
            </a:r>
            <a:r>
              <a:rPr lang="ru-RU" b="1" dirty="0" smtClean="0"/>
              <a:t>договора</a:t>
            </a:r>
            <a:r>
              <a:rPr lang="ru-RU" dirty="0" smtClean="0"/>
              <a:t> могут выступать как физические, так и юридические лица…</a:t>
            </a:r>
            <a:endParaRPr lang="ru-RU" dirty="0"/>
          </a:p>
        </p:txBody>
      </p:sp>
      <p:pic>
        <p:nvPicPr>
          <p:cNvPr id="1028" name="Picture 4" descr="C:\Users\viki\AppData\Local\Microsoft\Windows\Temporary Internet Files\Content.IE5\AF39AOZH\MP900400336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4115204"/>
            <a:ext cx="3901440" cy="2599944"/>
          </a:xfrm>
          <a:prstGeom prst="rect">
            <a:avLst/>
          </a:prstGeom>
          <a:noFill/>
        </p:spPr>
      </p:pic>
      <p:pic>
        <p:nvPicPr>
          <p:cNvPr id="1029" name="Picture 5" descr="C:\Users\viki\AppData\Local\Microsoft\Windows\Temporary Internet Files\Content.IE5\TTH7C31N\MP900400356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214422"/>
            <a:ext cx="4180756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СТАЛ владельцем , братцы , я-</a:t>
            </a:r>
            <a:br>
              <a:rPr lang="ru-RU" dirty="0" smtClean="0"/>
            </a:br>
            <a:r>
              <a:rPr lang="ru-RU" dirty="0" smtClean="0"/>
              <a:t>Вот завода…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(акция)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6140255"/>
            <a:ext cx="8215370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Акция - </a:t>
            </a:r>
            <a:r>
              <a:rPr lang="ru-RU" dirty="0" smtClean="0"/>
              <a:t> ценная бумага, являющаяся титулом собственности на часть имущества компании.</a:t>
            </a:r>
            <a:endParaRPr lang="ru-RU" dirty="0"/>
          </a:p>
        </p:txBody>
      </p:sp>
      <p:pic>
        <p:nvPicPr>
          <p:cNvPr id="3075" name="Picture 3" descr="C:\Users\viki\AppData\Local\Microsoft\Windows\Temporary Internet Files\Content.IE5\IET5LKWP\MP900409381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8" y="1214421"/>
            <a:ext cx="2787182" cy="4178733"/>
          </a:xfrm>
          <a:prstGeom prst="rect">
            <a:avLst/>
          </a:prstGeom>
          <a:noFill/>
        </p:spPr>
      </p:pic>
      <p:pic>
        <p:nvPicPr>
          <p:cNvPr id="3076" name="Picture 4" descr="C:\Users\viki\AppData\Local\Microsoft\Windows\Temporary Internet Files\Content.IE5\SBA9IZWG\MP900406923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2428868"/>
            <a:ext cx="4429156" cy="29516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04882"/>
            <a:ext cx="8686800" cy="6524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Презентацию  составила :Искра .В.В.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496"/>
            <a:ext cx="8686800" cy="3222629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Загадки-складки взяты из книги И.Д.Агеевой.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Республика  Хакасия , </a:t>
            </a:r>
          </a:p>
          <a:p>
            <a:r>
              <a:rPr lang="ru-RU" sz="2400" dirty="0" err="1" smtClean="0"/>
              <a:t>п.г.т.Усть</a:t>
            </a:r>
            <a:r>
              <a:rPr lang="ru-RU" sz="2400" dirty="0" smtClean="0"/>
              <a:t> – Абакан,2012год,</a:t>
            </a:r>
          </a:p>
          <a:p>
            <a:r>
              <a:rPr lang="ru-RU" sz="2400" dirty="0" smtClean="0"/>
              <a:t>МБСКОУ, «</a:t>
            </a:r>
            <a:r>
              <a:rPr lang="ru-RU" sz="2400" dirty="0" err="1" smtClean="0"/>
              <a:t>Усть</a:t>
            </a:r>
            <a:r>
              <a:rPr lang="ru-RU" sz="2400" dirty="0" smtClean="0"/>
              <a:t> –Абаканская школа»</a:t>
            </a:r>
            <a:endParaRPr lang="ru-RU" sz="2400" dirty="0"/>
          </a:p>
        </p:txBody>
      </p:sp>
      <p:pic>
        <p:nvPicPr>
          <p:cNvPr id="4" name="Picture 2" descr="C:\Users\viki\AppData\Local\Microsoft\Windows\Temporary Internet Files\Content.IE5\AF39AOZH\MC900441314[1]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40" y="4000504"/>
            <a:ext cx="2071702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97298" y="6215082"/>
            <a:ext cx="65494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ОПУБЛИКОВАНА НА САЙТЕ – 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VIKI.RDF.RU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Люди ходят на базар:</a:t>
            </a:r>
            <a:br>
              <a:rPr lang="ru-RU" sz="2800" dirty="0" smtClean="0"/>
            </a:br>
            <a:r>
              <a:rPr lang="ru-RU" sz="2800" dirty="0" smtClean="0"/>
              <a:t>Там дешевле весь…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( товар)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172" name="Picture 4" descr="Toppit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928803"/>
            <a:ext cx="3866028" cy="21431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4429132"/>
            <a:ext cx="414340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err="1" smtClean="0"/>
              <a:t>Това́р</a:t>
            </a:r>
            <a:r>
              <a:rPr lang="ru-RU" dirty="0" smtClean="0"/>
              <a:t> — любая вещь, которая участвует в свободном обмене на другие вещи, продукт труда, способный удовлетворить человеческую потребность и специально произведённый для обмена.</a:t>
            </a:r>
            <a:endParaRPr lang="ru-RU" dirty="0"/>
          </a:p>
        </p:txBody>
      </p:sp>
      <p:pic>
        <p:nvPicPr>
          <p:cNvPr id="13314" name="Picture 2" descr="C:\Users\viki\AppData\Local\Microsoft\Windows\Temporary Internet Files\Content.IE5\SBA9IZWG\MP900430542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8362" y="0"/>
            <a:ext cx="457423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товаре быть должна обязательно 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(цена)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2293" name="Picture 5" descr="C:\Users\viki\AppData\Local\Microsoft\Windows\Temporary Internet Files\Content.IE5\IET5LKWP\MP900426460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8" y="3100049"/>
            <a:ext cx="5072066" cy="3336469"/>
          </a:xfrm>
          <a:prstGeom prst="rect">
            <a:avLst/>
          </a:prstGeom>
          <a:noFill/>
        </p:spPr>
      </p:pic>
      <p:pic>
        <p:nvPicPr>
          <p:cNvPr id="12297" name="Picture 9" descr="C:\Users\viki\AppData\Local\Microsoft\Windows\Temporary Internet Files\Content.IE5\TTH7C31N\MP900426591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214422"/>
            <a:ext cx="4323435" cy="2857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5229067"/>
            <a:ext cx="564360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Цена</a:t>
            </a:r>
            <a:r>
              <a:rPr lang="ru-RU" dirty="0" smtClean="0"/>
              <a:t> - это количество денег, которое определяет ценность вещей. При покупке определенной вещи или товара продавец назначает денежную стоимость, за которую он готов продать свой товар. </a:t>
            </a:r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ребенку нет без мамы,</a:t>
            </a:r>
            <a:br>
              <a:rPr lang="ru-RU" dirty="0" smtClean="0"/>
            </a:br>
            <a:r>
              <a:rPr lang="ru-RU" dirty="0" smtClean="0"/>
              <a:t>Сбыту нет без…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(рекламы)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643446"/>
            <a:ext cx="4286248" cy="175432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Реклама</a:t>
            </a:r>
            <a:r>
              <a:rPr lang="ru-RU" dirty="0" smtClean="0"/>
              <a:t> - это рекламное средство в виде наружных плакатов, щитов на обочинах дорог, световых вывесок на зданиях и рекламных планшетов, размещенных на общественном транспорте.</a:t>
            </a:r>
            <a:endParaRPr lang="ru-RU" dirty="0"/>
          </a:p>
        </p:txBody>
      </p:sp>
      <p:pic>
        <p:nvPicPr>
          <p:cNvPr id="14338" name="Picture 2" descr="C:\Users\viki\AppData\Local\Microsoft\Windows\Temporary Internet Files\Content.IE5\SBA9IZWG\MC90034393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1500174"/>
            <a:ext cx="1493215" cy="1008583"/>
          </a:xfrm>
          <a:prstGeom prst="rect">
            <a:avLst/>
          </a:prstGeom>
          <a:noFill/>
        </p:spPr>
      </p:pic>
      <p:pic>
        <p:nvPicPr>
          <p:cNvPr id="14339" name="Picture 3" descr="C:\Users\viki\AppData\Local\Microsoft\Windows\Temporary Internet Files\Content.IE5\IET5LKWP\MC900090550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071678"/>
            <a:ext cx="4286280" cy="3393644"/>
          </a:xfrm>
          <a:prstGeom prst="rect">
            <a:avLst/>
          </a:prstGeom>
          <a:noFill/>
        </p:spPr>
      </p:pic>
      <p:pic>
        <p:nvPicPr>
          <p:cNvPr id="14343" name="Picture 7" descr="C:\Users\viki\AppData\Local\Microsoft\Windows\Temporary Internet Files\Content.IE5\IET5LKWP\MC900237765[1]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68" y="1357298"/>
            <a:ext cx="1785950" cy="31100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34442" cy="1328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Чуть оплошаешь - так в тот же момент</a:t>
            </a:r>
            <a:br>
              <a:rPr lang="ru-RU" dirty="0" smtClean="0"/>
            </a:br>
            <a:r>
              <a:rPr lang="ru-RU" dirty="0" smtClean="0"/>
              <a:t>Рынок захватит весь твой…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(конкурент)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4579951"/>
          </a:xfrm>
        </p:spPr>
        <p:txBody>
          <a:bodyPr/>
          <a:lstStyle/>
          <a:p>
            <a:pPr lvl="1"/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5715016"/>
            <a:ext cx="6686890" cy="3693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Конкурент</a:t>
            </a:r>
            <a:r>
              <a:rPr lang="ru-RU" dirty="0" smtClean="0"/>
              <a:t> - Человек, который конкурирует с кем-нибудь.</a:t>
            </a:r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Коль трудился круглый год,</a:t>
            </a:r>
            <a:br>
              <a:rPr lang="ru-RU" dirty="0" smtClean="0"/>
            </a:br>
            <a:r>
              <a:rPr lang="ru-RU" dirty="0" smtClean="0"/>
              <a:t>Будет кругленьким  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(доход)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428728" y="5643578"/>
            <a:ext cx="6357982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ДОХОД - деньги или материальные ценности, получаемые от предприятия или от какого-н. рода деятельности. </a:t>
            </a:r>
            <a:endParaRPr lang="ru-RU" dirty="0"/>
          </a:p>
        </p:txBody>
      </p:sp>
      <p:pic>
        <p:nvPicPr>
          <p:cNvPr id="11268" name="Picture 4" descr="C:\Users\viki\AppData\Local\Microsoft\Windows\Temporary Internet Files\Content.IE5\AF39AOZH\MP900422203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1428736"/>
            <a:ext cx="5786478" cy="38561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71480"/>
            <a:ext cx="8686800" cy="5810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Журчат ручьи, промокли ноги,</a:t>
            </a:r>
            <a:br>
              <a:rPr lang="ru-RU" dirty="0" smtClean="0"/>
            </a:br>
            <a:r>
              <a:rPr lang="ru-RU" dirty="0" smtClean="0"/>
              <a:t>Весной пора платить 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(налоги)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642910" y="5783064"/>
            <a:ext cx="8143932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Налоги -установленный обязательный платёж, взимаемый с граждан и юридических лиц.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viki\AppData\Local\Microsoft\Windows\Temporary Internet Files\Content.IE5\AF39AOZH\MP900423660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1571612"/>
            <a:ext cx="4824656" cy="36448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19064"/>
            <a:ext cx="8686800" cy="1009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 спокойно без тревоги,</a:t>
            </a:r>
            <a:br>
              <a:rPr lang="ru-RU" dirty="0" smtClean="0"/>
            </a:br>
            <a:r>
              <a:rPr lang="ru-RU" dirty="0" smtClean="0"/>
              <a:t>Заплатил коль все 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(налоги)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126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1142984"/>
            <a:ext cx="4071966" cy="551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 rot="10800000" flipV="1">
            <a:off x="571472" y="4154251"/>
            <a:ext cx="3714776" cy="156966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Налоги   </a:t>
            </a:r>
            <a:r>
              <a:rPr lang="ru-RU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ПОДРАЗДЕЛЯЮТСЯ</a:t>
            </a:r>
            <a:r>
              <a:rPr lang="ru-RU" sz="1200" dirty="0" smtClean="0"/>
              <a:t>: </a:t>
            </a:r>
          </a:p>
          <a:p>
            <a:r>
              <a:rPr lang="ru-RU" sz="1600" dirty="0" smtClean="0"/>
              <a:t>Государственный </a:t>
            </a:r>
            <a:r>
              <a:rPr lang="ru-RU" sz="1200" dirty="0" smtClean="0"/>
              <a:t>  НАЛОГ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Подоходный </a:t>
            </a:r>
            <a:r>
              <a:rPr lang="ru-RU" sz="1200" dirty="0" smtClean="0"/>
              <a:t>НАЛОГ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400" dirty="0" smtClean="0"/>
              <a:t>НАЛОГ</a:t>
            </a:r>
            <a:r>
              <a:rPr lang="ru-RU" sz="1600" dirty="0" smtClean="0"/>
              <a:t> на недвижимое имущество.</a:t>
            </a:r>
          </a:p>
          <a:p>
            <a:endParaRPr lang="ru-RU" sz="1600" dirty="0" smtClean="0"/>
          </a:p>
          <a:p>
            <a:r>
              <a:rPr lang="ru-RU" sz="1600" dirty="0" smtClean="0"/>
              <a:t>Собирает </a:t>
            </a:r>
            <a:r>
              <a:rPr lang="ru-RU" sz="1200" dirty="0" smtClean="0"/>
              <a:t>НАЛОГИ</a:t>
            </a:r>
            <a:r>
              <a:rPr lang="ru-RU" sz="1600" dirty="0" smtClean="0"/>
              <a:t> Налоговая инспекция.</a:t>
            </a:r>
            <a:endParaRPr lang="ru-RU" sz="1600" dirty="0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71480"/>
            <a:ext cx="8686800" cy="438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Дела у нас пойдут на лад:</a:t>
            </a:r>
            <a:br>
              <a:rPr lang="ru-RU" dirty="0" smtClean="0"/>
            </a:br>
            <a:r>
              <a:rPr lang="ru-RU" dirty="0" smtClean="0"/>
              <a:t>Мы в лучший банк внесли свой…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(вклад)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5643578"/>
            <a:ext cx="35719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Вклад  - вложенные КУДА - НИБУДЬ. деньги, ценности. </a:t>
            </a:r>
          </a:p>
          <a:p>
            <a:pPr algn="ctr"/>
            <a:r>
              <a:rPr lang="ru-RU" sz="1600" dirty="0" smtClean="0"/>
              <a:t>ВЛОЖИТЬ в сбербанк.</a:t>
            </a:r>
            <a:endParaRPr lang="ru-RU" sz="1600" dirty="0"/>
          </a:p>
        </p:txBody>
      </p:sp>
      <p:pic>
        <p:nvPicPr>
          <p:cNvPr id="9220" name="Picture 4" descr="C:\Users\viki\AppData\Local\Microsoft\Windows\Temporary Internet Files\Content.IE5\IET5LKWP\MP900423689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20" y="1357298"/>
            <a:ext cx="5214974" cy="5214974"/>
          </a:xfrm>
          <a:prstGeom prst="rect">
            <a:avLst/>
          </a:prstGeom>
          <a:noFill/>
        </p:spPr>
      </p:pic>
      <p:pic>
        <p:nvPicPr>
          <p:cNvPr id="9" name="Picture 3" descr="C:\Users\viki\AppData\Local\Microsoft\Windows\Temporary Internet Files\Content.IE5\TTH7C31N\MP900411794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785926"/>
            <a:ext cx="2423295" cy="36438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882</TotalTime>
  <Words>543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          Экономика  для детей</vt:lpstr>
      <vt:lpstr>Люди ходят на базар: Там дешевле весь… ( товар)</vt:lpstr>
      <vt:lpstr>На товаре быть должна обязательно … (цена)</vt:lpstr>
      <vt:lpstr>Как ребенку нет без мамы, Сбыту нет без… (рекламы)</vt:lpstr>
      <vt:lpstr>Чуть оплошаешь - так в тот же момент Рынок захватит весь твой… (конкурент)</vt:lpstr>
      <vt:lpstr>Коль трудился круглый год, Будет кругленьким  … (доход)</vt:lpstr>
      <vt:lpstr>Журчат ручьи, промокли ноги, Весной пора платить … (налоги)</vt:lpstr>
      <vt:lpstr>Спи спокойно без тревоги, Заплатил коль все … (налоги)</vt:lpstr>
      <vt:lpstr>Дела у нас пойдут на лад: Мы в лучший банк внесли свой… (вклад)</vt:lpstr>
      <vt:lpstr>Приносить доходы стал В банке папин… (капитал)</vt:lpstr>
      <vt:lpstr>На рубль – копейки, на доллары-центы, Бегут- набегают в банке… (проценты)</vt:lpstr>
      <vt:lpstr>Мебель купили , одежду ,посуду. Брали для этого в банке мы… (ссуду)</vt:lpstr>
      <vt:lpstr>Чтобы дом купить я смог, Взял кредит ,внеся… (залог)</vt:lpstr>
      <vt:lpstr>И врачу ,и акробату Выдают за труд…   (зарплату)</vt:lpstr>
      <vt:lpstr>В банке для всех вас висит прокламация: «Деньги в кубышках съедает…» (инфляция)</vt:lpstr>
      <vt:lpstr>Чтобы  партнеров  не мучили споры, Пишут   юристы  для  них… (договоры)</vt:lpstr>
      <vt:lpstr>СТАЛ владельцем , братцы , я- Вот завода… (акция)</vt:lpstr>
      <vt:lpstr>Презентацию  составила :Искра .В.В.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Анютка</dc:creator>
  <cp:lastModifiedBy>Анютка</cp:lastModifiedBy>
  <cp:revision>73</cp:revision>
  <dcterms:created xsi:type="dcterms:W3CDTF">2012-02-18T10:48:24Z</dcterms:created>
  <dcterms:modified xsi:type="dcterms:W3CDTF">2012-03-22T15:01:14Z</dcterms:modified>
</cp:coreProperties>
</file>