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39" autoAdjust="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00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8240C6-24AE-48D0-8886-C42D2DFE76E5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D9F9EC-E786-4308-8935-D51D2EC77D25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Рыночный уклад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49F19D5-641B-46DB-BD87-DC20CD376863}" type="parTrans" cxnId="{84B915D0-AE2E-4633-B664-072ECF29DD76}">
      <dgm:prSet/>
      <dgm:spPr/>
      <dgm:t>
        <a:bodyPr/>
        <a:lstStyle/>
        <a:p>
          <a:endParaRPr lang="ru-RU"/>
        </a:p>
      </dgm:t>
    </dgm:pt>
    <dgm:pt modelId="{F5C7435F-7E1C-4847-8AFE-30C1913D9EF5}" type="sibTrans" cxnId="{84B915D0-AE2E-4633-B664-072ECF29DD76}">
      <dgm:prSet/>
      <dgm:spPr/>
      <dgm:t>
        <a:bodyPr/>
        <a:lstStyle/>
        <a:p>
          <a:endParaRPr lang="ru-RU"/>
        </a:p>
      </dgm:t>
    </dgm:pt>
    <dgm:pt modelId="{DC269AC5-7941-4B88-B0ED-5BCDC0D3D16F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Государственное регулирование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C3660A2-7AFD-4F8E-930D-F47F1D4615F8}" type="parTrans" cxnId="{647DB35A-F201-44FF-AE51-BCC7DD8DB480}">
      <dgm:prSet/>
      <dgm:spPr/>
      <dgm:t>
        <a:bodyPr/>
        <a:lstStyle/>
        <a:p>
          <a:endParaRPr lang="ru-RU"/>
        </a:p>
      </dgm:t>
    </dgm:pt>
    <dgm:pt modelId="{8063BB42-1D0E-4D00-941E-4874D4C0D268}" type="sibTrans" cxnId="{647DB35A-F201-44FF-AE51-BCC7DD8DB480}">
      <dgm:prSet/>
      <dgm:spPr/>
      <dgm:t>
        <a:bodyPr/>
        <a:lstStyle/>
        <a:p>
          <a:endParaRPr lang="ru-RU"/>
        </a:p>
      </dgm:t>
    </dgm:pt>
    <dgm:pt modelId="{1DD20C30-D020-4996-93CF-A4765462E3E2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Различные формы собственности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7917B88C-1C71-470E-96F9-11C7B75D8F81}" type="parTrans" cxnId="{62698F0D-AF9B-4FEA-9901-3E520373B812}">
      <dgm:prSet/>
      <dgm:spPr/>
      <dgm:t>
        <a:bodyPr/>
        <a:lstStyle/>
        <a:p>
          <a:endParaRPr lang="ru-RU"/>
        </a:p>
      </dgm:t>
    </dgm:pt>
    <dgm:pt modelId="{F5961C96-D6B9-4503-9DF5-7A7E4667C81A}" type="sibTrans" cxnId="{62698F0D-AF9B-4FEA-9901-3E520373B812}">
      <dgm:prSet/>
      <dgm:spPr/>
      <dgm:t>
        <a:bodyPr/>
        <a:lstStyle/>
        <a:p>
          <a:endParaRPr lang="ru-RU"/>
        </a:p>
      </dgm:t>
    </dgm:pt>
    <dgm:pt modelId="{FA91F173-B81A-495D-9318-42D23DCD9E75}">
      <dgm:prSet phldrT="[Текст]" custT="1"/>
      <dgm:spPr/>
      <dgm:t>
        <a:bodyPr/>
        <a:lstStyle/>
        <a:p>
          <a:r>
            <a:rPr lang="ru-RU" sz="4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Смешанная экономика</a:t>
          </a:r>
          <a:endParaRPr lang="ru-RU" sz="44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F3F96A3-08A3-432D-A5C7-3BF3B3EBA0A6}" type="parTrans" cxnId="{8DA27E1C-DDB5-4C22-A49F-978D2CF9F939}">
      <dgm:prSet/>
      <dgm:spPr/>
      <dgm:t>
        <a:bodyPr/>
        <a:lstStyle/>
        <a:p>
          <a:endParaRPr lang="ru-RU"/>
        </a:p>
      </dgm:t>
    </dgm:pt>
    <dgm:pt modelId="{0DB5DC67-14E7-4744-A47B-8A588B3C90E3}" type="sibTrans" cxnId="{8DA27E1C-DDB5-4C22-A49F-978D2CF9F939}">
      <dgm:prSet/>
      <dgm:spPr/>
      <dgm:t>
        <a:bodyPr/>
        <a:lstStyle/>
        <a:p>
          <a:endParaRPr lang="ru-RU"/>
        </a:p>
      </dgm:t>
    </dgm:pt>
    <dgm:pt modelId="{5F65263B-D1BA-4221-A1C7-CCB067491254}" type="pres">
      <dgm:prSet presAssocID="{DD8240C6-24AE-48D0-8886-C42D2DFE76E5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DA61D8-2DE7-4C33-A44E-6AA5D08AE287}" type="pres">
      <dgm:prSet presAssocID="{DD8240C6-24AE-48D0-8886-C42D2DFE76E5}" presName="ellipse" presStyleLbl="trBgShp" presStyleIdx="0" presStyleCnt="1" custScaleX="63531" custScaleY="88333" custLinFactNeighborX="-13332" custLinFactNeighborY="-4694"/>
      <dgm:spPr/>
    </dgm:pt>
    <dgm:pt modelId="{2BCE8A02-9A18-4A44-8560-1A5F395C8767}" type="pres">
      <dgm:prSet presAssocID="{DD8240C6-24AE-48D0-8886-C42D2DFE76E5}" presName="arrow1" presStyleLbl="fgShp" presStyleIdx="0" presStyleCnt="1"/>
      <dgm:spPr/>
    </dgm:pt>
    <dgm:pt modelId="{0271EF3E-7F93-4D53-B67F-E8F76B54B33D}" type="pres">
      <dgm:prSet presAssocID="{DD8240C6-24AE-48D0-8886-C42D2DFE76E5}" presName="rectangle" presStyleLbl="revTx" presStyleIdx="0" presStyleCnt="1" custScaleX="170275" custScaleY="1495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FF7DC6-32AE-4BDD-84EA-63719F720EDF}" type="pres">
      <dgm:prSet presAssocID="{DC269AC5-7941-4B88-B0ED-5BCDC0D3D16F}" presName="item1" presStyleLbl="node1" presStyleIdx="0" presStyleCnt="3" custScaleX="155549" custScaleY="164149" custLinFactNeighborX="-10123" custLinFactNeighborY="14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8A4E3D-F2D1-4A70-9245-A80F5948237B}" type="pres">
      <dgm:prSet presAssocID="{1DD20C30-D020-4996-93CF-A4765462E3E2}" presName="item2" presStyleLbl="node1" presStyleIdx="1" presStyleCnt="3" custScaleX="206920" custLinFactNeighborX="-29040" custLinFactNeighborY="-252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7D0C07-BC55-49F9-BFEC-BD7DA3A58EBE}" type="pres">
      <dgm:prSet presAssocID="{FA91F173-B81A-495D-9318-42D23DCD9E75}" presName="item3" presStyleLbl="node1" presStyleIdx="2" presStyleCnt="3" custScaleX="153617" custLinFactNeighborX="51172" custLinFactNeighborY="47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845A1D-2F73-4EAB-9E01-248682101E51}" type="pres">
      <dgm:prSet presAssocID="{DD8240C6-24AE-48D0-8886-C42D2DFE76E5}" presName="funnel" presStyleLbl="trAlignAcc1" presStyleIdx="0" presStyleCnt="1" custScaleX="149848" custScaleY="114344" custLinFactNeighborX="-2243" custLinFactNeighborY="-14477"/>
      <dgm:spPr/>
    </dgm:pt>
  </dgm:ptLst>
  <dgm:cxnLst>
    <dgm:cxn modelId="{271CB77D-0056-4624-8254-059BFE7EDFBE}" type="presOf" srcId="{1DD20C30-D020-4996-93CF-A4765462E3E2}" destId="{91FF7DC6-32AE-4BDD-84EA-63719F720EDF}" srcOrd="0" destOrd="0" presId="urn:microsoft.com/office/officeart/2005/8/layout/funnel1"/>
    <dgm:cxn modelId="{62DF4BCF-0C4C-4C75-8A41-B60A73256D94}" type="presOf" srcId="{0AD9F9EC-E786-4308-8935-D51D2EC77D25}" destId="{557D0C07-BC55-49F9-BFEC-BD7DA3A58EBE}" srcOrd="0" destOrd="0" presId="urn:microsoft.com/office/officeart/2005/8/layout/funnel1"/>
    <dgm:cxn modelId="{84B915D0-AE2E-4633-B664-072ECF29DD76}" srcId="{DD8240C6-24AE-48D0-8886-C42D2DFE76E5}" destId="{0AD9F9EC-E786-4308-8935-D51D2EC77D25}" srcOrd="0" destOrd="0" parTransId="{D49F19D5-641B-46DB-BD87-DC20CD376863}" sibTransId="{F5C7435F-7E1C-4847-8AFE-30C1913D9EF5}"/>
    <dgm:cxn modelId="{B6EA5CCF-E451-4E7C-B83D-47097864FFBF}" type="presOf" srcId="{DD8240C6-24AE-48D0-8886-C42D2DFE76E5}" destId="{5F65263B-D1BA-4221-A1C7-CCB067491254}" srcOrd="0" destOrd="0" presId="urn:microsoft.com/office/officeart/2005/8/layout/funnel1"/>
    <dgm:cxn modelId="{B041565D-8BE7-44F0-8A7E-24826909483C}" type="presOf" srcId="{DC269AC5-7941-4B88-B0ED-5BCDC0D3D16F}" destId="{578A4E3D-F2D1-4A70-9245-A80F5948237B}" srcOrd="0" destOrd="0" presId="urn:microsoft.com/office/officeart/2005/8/layout/funnel1"/>
    <dgm:cxn modelId="{62698F0D-AF9B-4FEA-9901-3E520373B812}" srcId="{DD8240C6-24AE-48D0-8886-C42D2DFE76E5}" destId="{1DD20C30-D020-4996-93CF-A4765462E3E2}" srcOrd="2" destOrd="0" parTransId="{7917B88C-1C71-470E-96F9-11C7B75D8F81}" sibTransId="{F5961C96-D6B9-4503-9DF5-7A7E4667C81A}"/>
    <dgm:cxn modelId="{647DB35A-F201-44FF-AE51-BCC7DD8DB480}" srcId="{DD8240C6-24AE-48D0-8886-C42D2DFE76E5}" destId="{DC269AC5-7941-4B88-B0ED-5BCDC0D3D16F}" srcOrd="1" destOrd="0" parTransId="{AC3660A2-7AFD-4F8E-930D-F47F1D4615F8}" sibTransId="{8063BB42-1D0E-4D00-941E-4874D4C0D268}"/>
    <dgm:cxn modelId="{8DA27E1C-DDB5-4C22-A49F-978D2CF9F939}" srcId="{DD8240C6-24AE-48D0-8886-C42D2DFE76E5}" destId="{FA91F173-B81A-495D-9318-42D23DCD9E75}" srcOrd="3" destOrd="0" parTransId="{2F3F96A3-08A3-432D-A5C7-3BF3B3EBA0A6}" sibTransId="{0DB5DC67-14E7-4744-A47B-8A588B3C90E3}"/>
    <dgm:cxn modelId="{A8876ACF-BFBF-4CCD-9D09-7D5FC0825612}" type="presOf" srcId="{FA91F173-B81A-495D-9318-42D23DCD9E75}" destId="{0271EF3E-7F93-4D53-B67F-E8F76B54B33D}" srcOrd="0" destOrd="0" presId="urn:microsoft.com/office/officeart/2005/8/layout/funnel1"/>
    <dgm:cxn modelId="{B108F1BF-962F-43FB-B62D-CE546CBA1164}" type="presParOf" srcId="{5F65263B-D1BA-4221-A1C7-CCB067491254}" destId="{B9DA61D8-2DE7-4C33-A44E-6AA5D08AE287}" srcOrd="0" destOrd="0" presId="urn:microsoft.com/office/officeart/2005/8/layout/funnel1"/>
    <dgm:cxn modelId="{CCD6E35A-4E32-4964-A33B-09E8737BD7DE}" type="presParOf" srcId="{5F65263B-D1BA-4221-A1C7-CCB067491254}" destId="{2BCE8A02-9A18-4A44-8560-1A5F395C8767}" srcOrd="1" destOrd="0" presId="urn:microsoft.com/office/officeart/2005/8/layout/funnel1"/>
    <dgm:cxn modelId="{D8FD5FC9-8CE7-4F93-BE81-2F90D33B261F}" type="presParOf" srcId="{5F65263B-D1BA-4221-A1C7-CCB067491254}" destId="{0271EF3E-7F93-4D53-B67F-E8F76B54B33D}" srcOrd="2" destOrd="0" presId="urn:microsoft.com/office/officeart/2005/8/layout/funnel1"/>
    <dgm:cxn modelId="{23549E79-93DB-4B7B-ACE2-AFD117F1CAF8}" type="presParOf" srcId="{5F65263B-D1BA-4221-A1C7-CCB067491254}" destId="{91FF7DC6-32AE-4BDD-84EA-63719F720EDF}" srcOrd="3" destOrd="0" presId="urn:microsoft.com/office/officeart/2005/8/layout/funnel1"/>
    <dgm:cxn modelId="{C1DB9A93-2694-4FA4-8B5E-98CB07A3CD70}" type="presParOf" srcId="{5F65263B-D1BA-4221-A1C7-CCB067491254}" destId="{578A4E3D-F2D1-4A70-9245-A80F5948237B}" srcOrd="4" destOrd="0" presId="urn:microsoft.com/office/officeart/2005/8/layout/funnel1"/>
    <dgm:cxn modelId="{16C8142C-20DE-4F7E-BFD6-73D6552170A9}" type="presParOf" srcId="{5F65263B-D1BA-4221-A1C7-CCB067491254}" destId="{557D0C07-BC55-49F9-BFEC-BD7DA3A58EBE}" srcOrd="5" destOrd="0" presId="urn:microsoft.com/office/officeart/2005/8/layout/funnel1"/>
    <dgm:cxn modelId="{BA8FD77C-163C-405C-BA52-4370F0CB81AE}" type="presParOf" srcId="{5F65263B-D1BA-4221-A1C7-CCB067491254}" destId="{90845A1D-2F73-4EAB-9E01-248682101E51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C23F9A-F731-4EEC-BB51-49C488E4B19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762B5A-4C1A-43EC-B805-E58591955A6F}">
      <dgm:prSet phldrT="[Текст]" custT="1"/>
      <dgm:spPr/>
      <dgm:t>
        <a:bodyPr/>
        <a:lstStyle/>
        <a:p>
          <a:r>
            <a:rPr lang="ru-RU" sz="1800" dirty="0" smtClean="0"/>
            <a:t>Взаимодействуют продавцы и покупатели, они обменивают товар на деньги, а деньги – на другие товары</a:t>
          </a:r>
          <a:endParaRPr lang="ru-RU" sz="1800" dirty="0"/>
        </a:p>
      </dgm:t>
    </dgm:pt>
    <dgm:pt modelId="{DE201AF1-53F8-4429-8279-B15E7F0BD858}" type="parTrans" cxnId="{0F40745A-33D2-4BC4-AD8B-5DA540CCE3DF}">
      <dgm:prSet/>
      <dgm:spPr/>
      <dgm:t>
        <a:bodyPr/>
        <a:lstStyle/>
        <a:p>
          <a:endParaRPr lang="ru-RU"/>
        </a:p>
      </dgm:t>
    </dgm:pt>
    <dgm:pt modelId="{B98E4E3C-E78D-41A5-8424-1260AF3D33C1}" type="sibTrans" cxnId="{0F40745A-33D2-4BC4-AD8B-5DA540CCE3DF}">
      <dgm:prSet/>
      <dgm:spPr/>
      <dgm:t>
        <a:bodyPr/>
        <a:lstStyle/>
        <a:p>
          <a:endParaRPr lang="ru-RU"/>
        </a:p>
      </dgm:t>
    </dgm:pt>
    <dgm:pt modelId="{61752E74-DE9C-4575-AB23-12524A62A097}">
      <dgm:prSet phldrT="[Текст]" custT="1"/>
      <dgm:spPr/>
      <dgm:t>
        <a:bodyPr/>
        <a:lstStyle/>
        <a:p>
          <a:r>
            <a:rPr lang="ru-RU" sz="1800" dirty="0" smtClean="0"/>
            <a:t>Производители сами решают, что производить, а покупатели, что и в каком количестве покупать</a:t>
          </a:r>
          <a:endParaRPr lang="ru-RU" sz="1800" dirty="0"/>
        </a:p>
      </dgm:t>
    </dgm:pt>
    <dgm:pt modelId="{09302BA2-66C6-43AE-91A6-0EEB4E41FE4C}" type="parTrans" cxnId="{98AF4361-B843-4584-B13F-3951E30E164C}">
      <dgm:prSet/>
      <dgm:spPr/>
      <dgm:t>
        <a:bodyPr/>
        <a:lstStyle/>
        <a:p>
          <a:endParaRPr lang="ru-RU"/>
        </a:p>
      </dgm:t>
    </dgm:pt>
    <dgm:pt modelId="{C0BB78E8-91F0-41EB-AAAE-C458AB484736}" type="sibTrans" cxnId="{98AF4361-B843-4584-B13F-3951E30E164C}">
      <dgm:prSet/>
      <dgm:spPr/>
      <dgm:t>
        <a:bodyPr/>
        <a:lstStyle/>
        <a:p>
          <a:endParaRPr lang="ru-RU"/>
        </a:p>
      </dgm:t>
    </dgm:pt>
    <dgm:pt modelId="{80D21BD4-3CCF-42A9-B847-38BB7640B58C}">
      <dgm:prSet phldrT="[Текст]" custT="1"/>
      <dgm:spPr/>
      <dgm:t>
        <a:bodyPr/>
        <a:lstStyle/>
        <a:p>
          <a:r>
            <a:rPr lang="ru-RU" sz="1800" dirty="0" smtClean="0"/>
            <a:t>Цена регулирует поведение  предприятий и домашних хозяйств</a:t>
          </a:r>
          <a:endParaRPr lang="ru-RU" sz="1800" dirty="0"/>
        </a:p>
      </dgm:t>
    </dgm:pt>
    <dgm:pt modelId="{F8A226DC-DAA9-47A0-B01B-9905BE4BE7D4}" type="parTrans" cxnId="{954DDEF3-70D7-4238-BD62-32184B0EAA46}">
      <dgm:prSet/>
      <dgm:spPr/>
      <dgm:t>
        <a:bodyPr/>
        <a:lstStyle/>
        <a:p>
          <a:endParaRPr lang="ru-RU"/>
        </a:p>
      </dgm:t>
    </dgm:pt>
    <dgm:pt modelId="{9100F010-F177-452D-84D6-9B4A2B90801F}" type="sibTrans" cxnId="{954DDEF3-70D7-4238-BD62-32184B0EAA46}">
      <dgm:prSet/>
      <dgm:spPr/>
      <dgm:t>
        <a:bodyPr/>
        <a:lstStyle/>
        <a:p>
          <a:endParaRPr lang="ru-RU"/>
        </a:p>
      </dgm:t>
    </dgm:pt>
    <dgm:pt modelId="{4EC047D4-30FA-4F61-93C3-CFA0662B4331}">
      <dgm:prSet custT="1"/>
      <dgm:spPr/>
      <dgm:t>
        <a:bodyPr/>
        <a:lstStyle/>
        <a:p>
          <a:r>
            <a:rPr lang="ru-RU" sz="1800" dirty="0" smtClean="0"/>
            <a:t>Конкуренция между производителями заставляет их задумываться о качестве своего товара</a:t>
          </a:r>
          <a:endParaRPr lang="ru-RU" sz="1800" dirty="0"/>
        </a:p>
      </dgm:t>
    </dgm:pt>
    <dgm:pt modelId="{03148B4B-D9B1-439A-BF3D-0A3F8DEDEC4A}" type="parTrans" cxnId="{A1AE5286-BD45-4D2A-948F-83910E43639A}">
      <dgm:prSet/>
      <dgm:spPr/>
      <dgm:t>
        <a:bodyPr/>
        <a:lstStyle/>
        <a:p>
          <a:endParaRPr lang="ru-RU"/>
        </a:p>
      </dgm:t>
    </dgm:pt>
    <dgm:pt modelId="{12A98096-F6DC-4E50-B76C-3D4FE8DED211}" type="sibTrans" cxnId="{A1AE5286-BD45-4D2A-948F-83910E43639A}">
      <dgm:prSet/>
      <dgm:spPr/>
      <dgm:t>
        <a:bodyPr/>
        <a:lstStyle/>
        <a:p>
          <a:endParaRPr lang="ru-RU"/>
        </a:p>
      </dgm:t>
    </dgm:pt>
    <dgm:pt modelId="{E999D2E9-5F59-448A-A6FE-C2DB1EEABFED}" type="pres">
      <dgm:prSet presAssocID="{63C23F9A-F731-4EEC-BB51-49C488E4B19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080C0F-7B6B-4CBD-AEE2-03AA742E54D2}" type="pres">
      <dgm:prSet presAssocID="{63C23F9A-F731-4EEC-BB51-49C488E4B192}" presName="dummyMaxCanvas" presStyleCnt="0">
        <dgm:presLayoutVars/>
      </dgm:prSet>
      <dgm:spPr/>
    </dgm:pt>
    <dgm:pt modelId="{0B82329F-D15F-4C68-BE6F-887CD8DCB87B}" type="pres">
      <dgm:prSet presAssocID="{63C23F9A-F731-4EEC-BB51-49C488E4B192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F545D6-B17E-46BC-AD1F-A8C52361AA92}" type="pres">
      <dgm:prSet presAssocID="{63C23F9A-F731-4EEC-BB51-49C488E4B192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7BF4EB-3376-43C8-904D-D627EF7829CC}" type="pres">
      <dgm:prSet presAssocID="{63C23F9A-F731-4EEC-BB51-49C488E4B192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B71331-1E57-4D57-BD11-D454F4EF4F3B}" type="pres">
      <dgm:prSet presAssocID="{63C23F9A-F731-4EEC-BB51-49C488E4B192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456257-9773-4C4A-81F3-23C30D2225CF}" type="pres">
      <dgm:prSet presAssocID="{63C23F9A-F731-4EEC-BB51-49C488E4B192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395ABC-B1E7-471F-ACBF-65EB48CDB514}" type="pres">
      <dgm:prSet presAssocID="{63C23F9A-F731-4EEC-BB51-49C488E4B192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E7D9D7-227B-4801-96FD-9839053156B2}" type="pres">
      <dgm:prSet presAssocID="{63C23F9A-F731-4EEC-BB51-49C488E4B192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136AF6-C9FD-4DB8-AEEC-DB8A0A4890FE}" type="pres">
      <dgm:prSet presAssocID="{63C23F9A-F731-4EEC-BB51-49C488E4B192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E653B8-1BEE-45F4-9251-A165CF526ED7}" type="pres">
      <dgm:prSet presAssocID="{63C23F9A-F731-4EEC-BB51-49C488E4B192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737835-2D5D-49A9-9D1C-978354897351}" type="pres">
      <dgm:prSet presAssocID="{63C23F9A-F731-4EEC-BB51-49C488E4B192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FAD108-2757-4DBF-8819-0DB53FDE14E1}" type="pres">
      <dgm:prSet presAssocID="{63C23F9A-F731-4EEC-BB51-49C488E4B192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4DDEF3-70D7-4238-BD62-32184B0EAA46}" srcId="{63C23F9A-F731-4EEC-BB51-49C488E4B192}" destId="{80D21BD4-3CCF-42A9-B847-38BB7640B58C}" srcOrd="2" destOrd="0" parTransId="{F8A226DC-DAA9-47A0-B01B-9905BE4BE7D4}" sibTransId="{9100F010-F177-452D-84D6-9B4A2B90801F}"/>
    <dgm:cxn modelId="{B689128E-4C5D-4E4D-B75E-46BAE8834589}" type="presOf" srcId="{63C23F9A-F731-4EEC-BB51-49C488E4B192}" destId="{E999D2E9-5F59-448A-A6FE-C2DB1EEABFED}" srcOrd="0" destOrd="0" presId="urn:microsoft.com/office/officeart/2005/8/layout/vProcess5"/>
    <dgm:cxn modelId="{6A11D0E1-2344-4235-9F7D-FE6F5B3CE582}" type="presOf" srcId="{C0BB78E8-91F0-41EB-AAAE-C458AB484736}" destId="{19395ABC-B1E7-471F-ACBF-65EB48CDB514}" srcOrd="0" destOrd="0" presId="urn:microsoft.com/office/officeart/2005/8/layout/vProcess5"/>
    <dgm:cxn modelId="{719D5069-0D98-4B54-AAEA-16A9EC43EEC0}" type="presOf" srcId="{61752E74-DE9C-4575-AB23-12524A62A097}" destId="{64E653B8-1BEE-45F4-9251-A165CF526ED7}" srcOrd="1" destOrd="0" presId="urn:microsoft.com/office/officeart/2005/8/layout/vProcess5"/>
    <dgm:cxn modelId="{68579715-0909-4553-B230-C493AD993AAF}" type="presOf" srcId="{4EC047D4-30FA-4F61-93C3-CFA0662B4331}" destId="{43B71331-1E57-4D57-BD11-D454F4EF4F3B}" srcOrd="0" destOrd="0" presId="urn:microsoft.com/office/officeart/2005/8/layout/vProcess5"/>
    <dgm:cxn modelId="{7CDB9896-64A9-4F96-A57E-BED29AEF219D}" type="presOf" srcId="{9100F010-F177-452D-84D6-9B4A2B90801F}" destId="{F9E7D9D7-227B-4801-96FD-9839053156B2}" srcOrd="0" destOrd="0" presId="urn:microsoft.com/office/officeart/2005/8/layout/vProcess5"/>
    <dgm:cxn modelId="{3BC1DF2E-1562-4D34-8F6A-FB78AF278452}" type="presOf" srcId="{61752E74-DE9C-4575-AB23-12524A62A097}" destId="{55F545D6-B17E-46BC-AD1F-A8C52361AA92}" srcOrd="0" destOrd="0" presId="urn:microsoft.com/office/officeart/2005/8/layout/vProcess5"/>
    <dgm:cxn modelId="{54887DDF-9259-4304-9D8C-19AC51654609}" type="presOf" srcId="{B98E4E3C-E78D-41A5-8424-1260AF3D33C1}" destId="{1D456257-9773-4C4A-81F3-23C30D2225CF}" srcOrd="0" destOrd="0" presId="urn:microsoft.com/office/officeart/2005/8/layout/vProcess5"/>
    <dgm:cxn modelId="{0F40745A-33D2-4BC4-AD8B-5DA540CCE3DF}" srcId="{63C23F9A-F731-4EEC-BB51-49C488E4B192}" destId="{C5762B5A-4C1A-43EC-B805-E58591955A6F}" srcOrd="0" destOrd="0" parTransId="{DE201AF1-53F8-4429-8279-B15E7F0BD858}" sibTransId="{B98E4E3C-E78D-41A5-8424-1260AF3D33C1}"/>
    <dgm:cxn modelId="{20E91D6B-0D02-465E-A90C-8EE74750BB10}" type="presOf" srcId="{C5762B5A-4C1A-43EC-B805-E58591955A6F}" destId="{0B82329F-D15F-4C68-BE6F-887CD8DCB87B}" srcOrd="0" destOrd="0" presId="urn:microsoft.com/office/officeart/2005/8/layout/vProcess5"/>
    <dgm:cxn modelId="{6822E906-FAF9-485A-9B9F-CD8AF6ECE3F7}" type="presOf" srcId="{80D21BD4-3CCF-42A9-B847-38BB7640B58C}" destId="{CB737835-2D5D-49A9-9D1C-978354897351}" srcOrd="1" destOrd="0" presId="urn:microsoft.com/office/officeart/2005/8/layout/vProcess5"/>
    <dgm:cxn modelId="{A1AE5286-BD45-4D2A-948F-83910E43639A}" srcId="{63C23F9A-F731-4EEC-BB51-49C488E4B192}" destId="{4EC047D4-30FA-4F61-93C3-CFA0662B4331}" srcOrd="3" destOrd="0" parTransId="{03148B4B-D9B1-439A-BF3D-0A3F8DEDEC4A}" sibTransId="{12A98096-F6DC-4E50-B76C-3D4FE8DED211}"/>
    <dgm:cxn modelId="{7B696710-7B31-44D7-BF83-00BE429BD82C}" type="presOf" srcId="{80D21BD4-3CCF-42A9-B847-38BB7640B58C}" destId="{3E7BF4EB-3376-43C8-904D-D627EF7829CC}" srcOrd="0" destOrd="0" presId="urn:microsoft.com/office/officeart/2005/8/layout/vProcess5"/>
    <dgm:cxn modelId="{98AF4361-B843-4584-B13F-3951E30E164C}" srcId="{63C23F9A-F731-4EEC-BB51-49C488E4B192}" destId="{61752E74-DE9C-4575-AB23-12524A62A097}" srcOrd="1" destOrd="0" parTransId="{09302BA2-66C6-43AE-91A6-0EEB4E41FE4C}" sibTransId="{C0BB78E8-91F0-41EB-AAAE-C458AB484736}"/>
    <dgm:cxn modelId="{BC5DD145-A4B8-49E5-8BFA-189B1168998A}" type="presOf" srcId="{4EC047D4-30FA-4F61-93C3-CFA0662B4331}" destId="{ACFAD108-2757-4DBF-8819-0DB53FDE14E1}" srcOrd="1" destOrd="0" presId="urn:microsoft.com/office/officeart/2005/8/layout/vProcess5"/>
    <dgm:cxn modelId="{A931F425-FC33-46E0-BD4F-70BDFE252730}" type="presOf" srcId="{C5762B5A-4C1A-43EC-B805-E58591955A6F}" destId="{54136AF6-C9FD-4DB8-AEEC-DB8A0A4890FE}" srcOrd="1" destOrd="0" presId="urn:microsoft.com/office/officeart/2005/8/layout/vProcess5"/>
    <dgm:cxn modelId="{7400016D-57FA-48FE-B6D5-CFD9CFB1F87A}" type="presParOf" srcId="{E999D2E9-5F59-448A-A6FE-C2DB1EEABFED}" destId="{8F080C0F-7B6B-4CBD-AEE2-03AA742E54D2}" srcOrd="0" destOrd="0" presId="urn:microsoft.com/office/officeart/2005/8/layout/vProcess5"/>
    <dgm:cxn modelId="{8A874DAA-EDE2-4B66-B03B-B07EED0A4B04}" type="presParOf" srcId="{E999D2E9-5F59-448A-A6FE-C2DB1EEABFED}" destId="{0B82329F-D15F-4C68-BE6F-887CD8DCB87B}" srcOrd="1" destOrd="0" presId="urn:microsoft.com/office/officeart/2005/8/layout/vProcess5"/>
    <dgm:cxn modelId="{A321C34D-9203-4EC9-AEE6-C969ADE63A5C}" type="presParOf" srcId="{E999D2E9-5F59-448A-A6FE-C2DB1EEABFED}" destId="{55F545D6-B17E-46BC-AD1F-A8C52361AA92}" srcOrd="2" destOrd="0" presId="urn:microsoft.com/office/officeart/2005/8/layout/vProcess5"/>
    <dgm:cxn modelId="{CF615BAC-0561-4B48-BD5C-83A9254BEC17}" type="presParOf" srcId="{E999D2E9-5F59-448A-A6FE-C2DB1EEABFED}" destId="{3E7BF4EB-3376-43C8-904D-D627EF7829CC}" srcOrd="3" destOrd="0" presId="urn:microsoft.com/office/officeart/2005/8/layout/vProcess5"/>
    <dgm:cxn modelId="{8146EC37-A174-4E62-9A97-E20B18D6EA49}" type="presParOf" srcId="{E999D2E9-5F59-448A-A6FE-C2DB1EEABFED}" destId="{43B71331-1E57-4D57-BD11-D454F4EF4F3B}" srcOrd="4" destOrd="0" presId="urn:microsoft.com/office/officeart/2005/8/layout/vProcess5"/>
    <dgm:cxn modelId="{BED33BCA-7B58-40B9-8372-B36B5E4D8BC6}" type="presParOf" srcId="{E999D2E9-5F59-448A-A6FE-C2DB1EEABFED}" destId="{1D456257-9773-4C4A-81F3-23C30D2225CF}" srcOrd="5" destOrd="0" presId="urn:microsoft.com/office/officeart/2005/8/layout/vProcess5"/>
    <dgm:cxn modelId="{DECAC1F0-07CC-4638-BB02-6B622C53DD22}" type="presParOf" srcId="{E999D2E9-5F59-448A-A6FE-C2DB1EEABFED}" destId="{19395ABC-B1E7-471F-ACBF-65EB48CDB514}" srcOrd="6" destOrd="0" presId="urn:microsoft.com/office/officeart/2005/8/layout/vProcess5"/>
    <dgm:cxn modelId="{D0391687-9EEF-4634-BE10-D2E0AB03A2FA}" type="presParOf" srcId="{E999D2E9-5F59-448A-A6FE-C2DB1EEABFED}" destId="{F9E7D9D7-227B-4801-96FD-9839053156B2}" srcOrd="7" destOrd="0" presId="urn:microsoft.com/office/officeart/2005/8/layout/vProcess5"/>
    <dgm:cxn modelId="{CAE1E6E6-94D5-4556-B092-BC23E8330DF1}" type="presParOf" srcId="{E999D2E9-5F59-448A-A6FE-C2DB1EEABFED}" destId="{54136AF6-C9FD-4DB8-AEEC-DB8A0A4890FE}" srcOrd="8" destOrd="0" presId="urn:microsoft.com/office/officeart/2005/8/layout/vProcess5"/>
    <dgm:cxn modelId="{12D0F030-2E6F-4A40-AC83-9360621BF562}" type="presParOf" srcId="{E999D2E9-5F59-448A-A6FE-C2DB1EEABFED}" destId="{64E653B8-1BEE-45F4-9251-A165CF526ED7}" srcOrd="9" destOrd="0" presId="urn:microsoft.com/office/officeart/2005/8/layout/vProcess5"/>
    <dgm:cxn modelId="{C328B447-049B-4DC5-8DBA-11030B84B555}" type="presParOf" srcId="{E999D2E9-5F59-448A-A6FE-C2DB1EEABFED}" destId="{CB737835-2D5D-49A9-9D1C-978354897351}" srcOrd="10" destOrd="0" presId="urn:microsoft.com/office/officeart/2005/8/layout/vProcess5"/>
    <dgm:cxn modelId="{57053BAF-F175-49A2-852E-CBC199F1C0F8}" type="presParOf" srcId="{E999D2E9-5F59-448A-A6FE-C2DB1EEABFED}" destId="{ACFAD108-2757-4DBF-8819-0DB53FDE14E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1DE349-70CC-406D-93AE-B0C6BA356EA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67181049-F718-4290-9501-6AC84CD682BB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Заботится о достоверности рекламы, с помощью сертификации продукции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40ECD4BA-FC75-45EA-9E7D-5C10C1BCA916}" type="parTrans" cxnId="{2DDBCA76-14E9-49CF-BDFE-DA9D89F185D8}">
      <dgm:prSet/>
      <dgm:spPr/>
      <dgm:t>
        <a:bodyPr/>
        <a:lstStyle/>
        <a:p>
          <a:endParaRPr lang="ru-RU"/>
        </a:p>
      </dgm:t>
    </dgm:pt>
    <dgm:pt modelId="{18A38017-B585-4453-833A-C7A640D22882}" type="sibTrans" cxnId="{2DDBCA76-14E9-49CF-BDFE-DA9D89F185D8}">
      <dgm:prSet/>
      <dgm:spPr/>
      <dgm:t>
        <a:bodyPr/>
        <a:lstStyle/>
        <a:p>
          <a:endParaRPr lang="ru-RU"/>
        </a:p>
      </dgm:t>
    </dgm:pt>
    <dgm:pt modelId="{7DEDBA9C-B2D6-485F-A86B-388A787EB058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Лицензирует деятельность предприятий, вводит законодательство о защите прав потребителей, выдает гос. документы об образовании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38100D91-2040-4DAF-B705-AA198C91FA8D}" type="parTrans" cxnId="{095E99B1-026E-43BF-9DC1-B523BE372952}">
      <dgm:prSet/>
      <dgm:spPr/>
      <dgm:t>
        <a:bodyPr/>
        <a:lstStyle/>
        <a:p>
          <a:endParaRPr lang="ru-RU"/>
        </a:p>
      </dgm:t>
    </dgm:pt>
    <dgm:pt modelId="{69335117-E3E9-4DCD-A96F-5EBAA2C8153C}" type="sibTrans" cxnId="{095E99B1-026E-43BF-9DC1-B523BE372952}">
      <dgm:prSet/>
      <dgm:spPr/>
      <dgm:t>
        <a:bodyPr/>
        <a:lstStyle/>
        <a:p>
          <a:endParaRPr lang="ru-RU"/>
        </a:p>
      </dgm:t>
    </dgm:pt>
    <dgm:pt modelId="{2EC43639-44F5-465F-8DF7-19EC2BDC2899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Создает общественные товары и услуги, необходимые для нормального экономического и социального развития страны: образование, медицина, культура и т.д.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22F1C014-8530-443A-984C-3EEC415117D2}" type="parTrans" cxnId="{C515BD68-04C0-44F3-A51A-C7E7F4DC03F5}">
      <dgm:prSet/>
      <dgm:spPr/>
      <dgm:t>
        <a:bodyPr/>
        <a:lstStyle/>
        <a:p>
          <a:endParaRPr lang="ru-RU"/>
        </a:p>
      </dgm:t>
    </dgm:pt>
    <dgm:pt modelId="{47776CE7-C117-420C-8972-D37F07EE6F16}" type="sibTrans" cxnId="{C515BD68-04C0-44F3-A51A-C7E7F4DC03F5}">
      <dgm:prSet/>
      <dgm:spPr/>
      <dgm:t>
        <a:bodyPr/>
        <a:lstStyle/>
        <a:p>
          <a:endParaRPr lang="ru-RU"/>
        </a:p>
      </dgm:t>
    </dgm:pt>
    <dgm:pt modelId="{A513D7A8-C8B8-48E6-9AD9-41CE5F113EBB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Государство способно подорвать  нормальное функционирование рыночного уклада, если будет слишком вмешиваться в рыночные законы.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5C4165A9-C4C9-4D3F-8D60-B7753CB83F4E}" type="parTrans" cxnId="{AF7F1F80-31BC-4D9E-A2C1-38C6D3309A8E}">
      <dgm:prSet/>
      <dgm:spPr/>
      <dgm:t>
        <a:bodyPr/>
        <a:lstStyle/>
        <a:p>
          <a:endParaRPr lang="ru-RU"/>
        </a:p>
      </dgm:t>
    </dgm:pt>
    <dgm:pt modelId="{95B097EB-5850-4A6F-9BDB-50621D3A8844}" type="sibTrans" cxnId="{AF7F1F80-31BC-4D9E-A2C1-38C6D3309A8E}">
      <dgm:prSet/>
      <dgm:spPr/>
      <dgm:t>
        <a:bodyPr/>
        <a:lstStyle/>
        <a:p>
          <a:endParaRPr lang="ru-RU"/>
        </a:p>
      </dgm:t>
    </dgm:pt>
    <dgm:pt modelId="{C4DD95F5-853F-4F83-B86A-7BD8DF9822F6}" type="pres">
      <dgm:prSet presAssocID="{C21DE349-70CC-406D-93AE-B0C6BA356EAC}" presName="linearFlow" presStyleCnt="0">
        <dgm:presLayoutVars>
          <dgm:dir/>
          <dgm:resizeHandles val="exact"/>
        </dgm:presLayoutVars>
      </dgm:prSet>
      <dgm:spPr/>
    </dgm:pt>
    <dgm:pt modelId="{D75F0256-FE95-4240-A30B-0F5ED73C3A3A}" type="pres">
      <dgm:prSet presAssocID="{67181049-F718-4290-9501-6AC84CD682BB}" presName="composite" presStyleCnt="0"/>
      <dgm:spPr/>
    </dgm:pt>
    <dgm:pt modelId="{E2834F4C-52F9-4599-B634-E9B9652DFD40}" type="pres">
      <dgm:prSet presAssocID="{67181049-F718-4290-9501-6AC84CD682BB}" presName="imgShp" presStyleLbl="fgImgPlace1" presStyleIdx="0" presStyleCnt="4" custScaleX="137588" custScaleY="92919" custLinFactNeighborX="-62932" custLinFactNeighborY="-359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8895918-DBFD-4EFD-B049-67DCD739D209}" type="pres">
      <dgm:prSet presAssocID="{67181049-F718-4290-9501-6AC84CD682BB}" presName="txShp" presStyleLbl="node1" presStyleIdx="0" presStyleCnt="4" custScaleX="116656" custLinFactNeighborX="13394" custLinFactNeighborY="-1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915163-8225-4759-98A6-8A11220C4D62}" type="pres">
      <dgm:prSet presAssocID="{18A38017-B585-4453-833A-C7A640D22882}" presName="spacing" presStyleCnt="0"/>
      <dgm:spPr/>
    </dgm:pt>
    <dgm:pt modelId="{F4661B96-ED16-4B90-BA5C-399CDC37524D}" type="pres">
      <dgm:prSet presAssocID="{7DEDBA9C-B2D6-485F-A86B-388A787EB058}" presName="composite" presStyleCnt="0"/>
      <dgm:spPr/>
    </dgm:pt>
    <dgm:pt modelId="{AC1FBAE9-EA30-4A3C-B0B7-92E93878EC42}" type="pres">
      <dgm:prSet presAssocID="{7DEDBA9C-B2D6-485F-A86B-388A787EB058}" presName="imgShp" presStyleLbl="fgImgPlace1" presStyleIdx="1" presStyleCnt="4" custScaleX="131389" custScaleY="119754" custLinFactNeighborX="-66523" custLinFactNeighborY="-36309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821BB4BC-F9DE-4F42-A073-47EDCAEF3A7B}" type="pres">
      <dgm:prSet presAssocID="{7DEDBA9C-B2D6-485F-A86B-388A787EB058}" presName="txShp" presStyleLbl="node1" presStyleIdx="1" presStyleCnt="4" custScaleX="120538" custScaleY="89354" custLinFactNeighborX="14806" custLinFactNeighborY="-367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456D4F-320C-49B0-8D98-B594D2E028A3}" type="pres">
      <dgm:prSet presAssocID="{69335117-E3E9-4DCD-A96F-5EBAA2C8153C}" presName="spacing" presStyleCnt="0"/>
      <dgm:spPr/>
    </dgm:pt>
    <dgm:pt modelId="{588900E8-8A3E-4C5F-AB95-5109B05E4ED7}" type="pres">
      <dgm:prSet presAssocID="{2EC43639-44F5-465F-8DF7-19EC2BDC2899}" presName="composite" presStyleCnt="0"/>
      <dgm:spPr/>
    </dgm:pt>
    <dgm:pt modelId="{E4500CBE-E9BE-4168-B9B7-9B74A3E8650E}" type="pres">
      <dgm:prSet presAssocID="{2EC43639-44F5-465F-8DF7-19EC2BDC2899}" presName="imgShp" presStyleLbl="fgImgPlace1" presStyleIdx="2" presStyleCnt="4" custScaleX="143174" custScaleY="125170" custLinFactNeighborX="-65486" custLinFactNeighborY="-52799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372A3037-B9D7-4884-A42D-5C81C2453EE7}" type="pres">
      <dgm:prSet presAssocID="{2EC43639-44F5-465F-8DF7-19EC2BDC2899}" presName="txShp" presStyleLbl="node1" presStyleIdx="2" presStyleCnt="4" custScaleX="118631" custLinFactNeighborX="12069" custLinFactNeighborY="-628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8EB691-F0B4-4FA0-8AE8-8167F8B0D782}" type="pres">
      <dgm:prSet presAssocID="{47776CE7-C117-420C-8972-D37F07EE6F16}" presName="spacing" presStyleCnt="0"/>
      <dgm:spPr/>
    </dgm:pt>
    <dgm:pt modelId="{3E321820-3C59-4ED5-B00D-E23C77C53604}" type="pres">
      <dgm:prSet presAssocID="{A513D7A8-C8B8-48E6-9AD9-41CE5F113EBB}" presName="composite" presStyleCnt="0"/>
      <dgm:spPr/>
    </dgm:pt>
    <dgm:pt modelId="{2F317CAD-9466-4196-930C-EDD9772BF5DE}" type="pres">
      <dgm:prSet presAssocID="{A513D7A8-C8B8-48E6-9AD9-41CE5F113EBB}" presName="imgShp" presStyleLbl="fgImgPlace1" presStyleIdx="3" presStyleCnt="4" custScaleX="140646" custScaleY="106958" custLinFactNeighborX="-61919" custLinFactNeighborY="-61185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A909FA51-FDA9-4A32-8C97-007C2D08EC33}" type="pres">
      <dgm:prSet presAssocID="{A513D7A8-C8B8-48E6-9AD9-41CE5F113EBB}" presName="txShp" presStyleLbl="node1" presStyleIdx="3" presStyleCnt="4" custScaleX="120320" custLinFactNeighborX="12663" custLinFactNeighborY="-72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DBCA76-14E9-49CF-BDFE-DA9D89F185D8}" srcId="{C21DE349-70CC-406D-93AE-B0C6BA356EAC}" destId="{67181049-F718-4290-9501-6AC84CD682BB}" srcOrd="0" destOrd="0" parTransId="{40ECD4BA-FC75-45EA-9E7D-5C10C1BCA916}" sibTransId="{18A38017-B585-4453-833A-C7A640D22882}"/>
    <dgm:cxn modelId="{095E99B1-026E-43BF-9DC1-B523BE372952}" srcId="{C21DE349-70CC-406D-93AE-B0C6BA356EAC}" destId="{7DEDBA9C-B2D6-485F-A86B-388A787EB058}" srcOrd="1" destOrd="0" parTransId="{38100D91-2040-4DAF-B705-AA198C91FA8D}" sibTransId="{69335117-E3E9-4DCD-A96F-5EBAA2C8153C}"/>
    <dgm:cxn modelId="{792F81E2-3664-4E0D-801E-E025992E7029}" type="presOf" srcId="{C21DE349-70CC-406D-93AE-B0C6BA356EAC}" destId="{C4DD95F5-853F-4F83-B86A-7BD8DF9822F6}" srcOrd="0" destOrd="0" presId="urn:microsoft.com/office/officeart/2005/8/layout/vList3"/>
    <dgm:cxn modelId="{4D6CBE44-B787-440C-82B6-F4CD45242FE2}" type="presOf" srcId="{A513D7A8-C8B8-48E6-9AD9-41CE5F113EBB}" destId="{A909FA51-FDA9-4A32-8C97-007C2D08EC33}" srcOrd="0" destOrd="0" presId="urn:microsoft.com/office/officeart/2005/8/layout/vList3"/>
    <dgm:cxn modelId="{C515BD68-04C0-44F3-A51A-C7E7F4DC03F5}" srcId="{C21DE349-70CC-406D-93AE-B0C6BA356EAC}" destId="{2EC43639-44F5-465F-8DF7-19EC2BDC2899}" srcOrd="2" destOrd="0" parTransId="{22F1C014-8530-443A-984C-3EEC415117D2}" sibTransId="{47776CE7-C117-420C-8972-D37F07EE6F16}"/>
    <dgm:cxn modelId="{C5164D40-16F7-43AC-A523-0CA841F43736}" type="presOf" srcId="{2EC43639-44F5-465F-8DF7-19EC2BDC2899}" destId="{372A3037-B9D7-4884-A42D-5C81C2453EE7}" srcOrd="0" destOrd="0" presId="urn:microsoft.com/office/officeart/2005/8/layout/vList3"/>
    <dgm:cxn modelId="{AF7F1F80-31BC-4D9E-A2C1-38C6D3309A8E}" srcId="{C21DE349-70CC-406D-93AE-B0C6BA356EAC}" destId="{A513D7A8-C8B8-48E6-9AD9-41CE5F113EBB}" srcOrd="3" destOrd="0" parTransId="{5C4165A9-C4C9-4D3F-8D60-B7753CB83F4E}" sibTransId="{95B097EB-5850-4A6F-9BDB-50621D3A8844}"/>
    <dgm:cxn modelId="{CCABF803-88C0-45B8-B52F-153FAB42FD2C}" type="presOf" srcId="{7DEDBA9C-B2D6-485F-A86B-388A787EB058}" destId="{821BB4BC-F9DE-4F42-A073-47EDCAEF3A7B}" srcOrd="0" destOrd="0" presId="urn:microsoft.com/office/officeart/2005/8/layout/vList3"/>
    <dgm:cxn modelId="{F50740A7-8AF7-4765-829B-8BFC14211807}" type="presOf" srcId="{67181049-F718-4290-9501-6AC84CD682BB}" destId="{48895918-DBFD-4EFD-B049-67DCD739D209}" srcOrd="0" destOrd="0" presId="urn:microsoft.com/office/officeart/2005/8/layout/vList3"/>
    <dgm:cxn modelId="{6BCD8D25-E7A2-422F-A3CE-706A3A6D6DCB}" type="presParOf" srcId="{C4DD95F5-853F-4F83-B86A-7BD8DF9822F6}" destId="{D75F0256-FE95-4240-A30B-0F5ED73C3A3A}" srcOrd="0" destOrd="0" presId="urn:microsoft.com/office/officeart/2005/8/layout/vList3"/>
    <dgm:cxn modelId="{DEE6BF66-73C0-4328-8EF1-4C2ECF2626DA}" type="presParOf" srcId="{D75F0256-FE95-4240-A30B-0F5ED73C3A3A}" destId="{E2834F4C-52F9-4599-B634-E9B9652DFD40}" srcOrd="0" destOrd="0" presId="urn:microsoft.com/office/officeart/2005/8/layout/vList3"/>
    <dgm:cxn modelId="{5260681C-89B4-4847-BEAF-7AAE4286E587}" type="presParOf" srcId="{D75F0256-FE95-4240-A30B-0F5ED73C3A3A}" destId="{48895918-DBFD-4EFD-B049-67DCD739D209}" srcOrd="1" destOrd="0" presId="urn:microsoft.com/office/officeart/2005/8/layout/vList3"/>
    <dgm:cxn modelId="{96D0D751-44FA-4F20-9B48-69C610747116}" type="presParOf" srcId="{C4DD95F5-853F-4F83-B86A-7BD8DF9822F6}" destId="{A0915163-8225-4759-98A6-8A11220C4D62}" srcOrd="1" destOrd="0" presId="urn:microsoft.com/office/officeart/2005/8/layout/vList3"/>
    <dgm:cxn modelId="{3189C2C7-2CCE-4084-BA14-F79A9309CB08}" type="presParOf" srcId="{C4DD95F5-853F-4F83-B86A-7BD8DF9822F6}" destId="{F4661B96-ED16-4B90-BA5C-399CDC37524D}" srcOrd="2" destOrd="0" presId="urn:microsoft.com/office/officeart/2005/8/layout/vList3"/>
    <dgm:cxn modelId="{049A30B7-6758-4D70-9DB4-ADB605C2B426}" type="presParOf" srcId="{F4661B96-ED16-4B90-BA5C-399CDC37524D}" destId="{AC1FBAE9-EA30-4A3C-B0B7-92E93878EC42}" srcOrd="0" destOrd="0" presId="urn:microsoft.com/office/officeart/2005/8/layout/vList3"/>
    <dgm:cxn modelId="{67E0A992-A533-404B-BDCB-7BBE28F83AAB}" type="presParOf" srcId="{F4661B96-ED16-4B90-BA5C-399CDC37524D}" destId="{821BB4BC-F9DE-4F42-A073-47EDCAEF3A7B}" srcOrd="1" destOrd="0" presId="urn:microsoft.com/office/officeart/2005/8/layout/vList3"/>
    <dgm:cxn modelId="{CAF154FA-243D-4D12-9E8C-7A97DA2A46D7}" type="presParOf" srcId="{C4DD95F5-853F-4F83-B86A-7BD8DF9822F6}" destId="{7E456D4F-320C-49B0-8D98-B594D2E028A3}" srcOrd="3" destOrd="0" presId="urn:microsoft.com/office/officeart/2005/8/layout/vList3"/>
    <dgm:cxn modelId="{A29465D7-8137-4387-BA62-BDD5B68F4BD9}" type="presParOf" srcId="{C4DD95F5-853F-4F83-B86A-7BD8DF9822F6}" destId="{588900E8-8A3E-4C5F-AB95-5109B05E4ED7}" srcOrd="4" destOrd="0" presId="urn:microsoft.com/office/officeart/2005/8/layout/vList3"/>
    <dgm:cxn modelId="{43252535-34B4-4B5C-BB6E-57F8A0753005}" type="presParOf" srcId="{588900E8-8A3E-4C5F-AB95-5109B05E4ED7}" destId="{E4500CBE-E9BE-4168-B9B7-9B74A3E8650E}" srcOrd="0" destOrd="0" presId="urn:microsoft.com/office/officeart/2005/8/layout/vList3"/>
    <dgm:cxn modelId="{E533435B-6C82-49DA-90B0-F32E4D6D07E8}" type="presParOf" srcId="{588900E8-8A3E-4C5F-AB95-5109B05E4ED7}" destId="{372A3037-B9D7-4884-A42D-5C81C2453EE7}" srcOrd="1" destOrd="0" presId="urn:microsoft.com/office/officeart/2005/8/layout/vList3"/>
    <dgm:cxn modelId="{393C801C-5516-468D-A3DF-014721BDF9EB}" type="presParOf" srcId="{C4DD95F5-853F-4F83-B86A-7BD8DF9822F6}" destId="{868EB691-F0B4-4FA0-8AE8-8167F8B0D782}" srcOrd="5" destOrd="0" presId="urn:microsoft.com/office/officeart/2005/8/layout/vList3"/>
    <dgm:cxn modelId="{8AF34207-EC33-4253-A57F-22518668FBE1}" type="presParOf" srcId="{C4DD95F5-853F-4F83-B86A-7BD8DF9822F6}" destId="{3E321820-3C59-4ED5-B00D-E23C77C53604}" srcOrd="6" destOrd="0" presId="urn:microsoft.com/office/officeart/2005/8/layout/vList3"/>
    <dgm:cxn modelId="{68C19049-0559-4FE0-B3B1-C89BCAE520CD}" type="presParOf" srcId="{3E321820-3C59-4ED5-B00D-E23C77C53604}" destId="{2F317CAD-9466-4196-930C-EDD9772BF5DE}" srcOrd="0" destOrd="0" presId="urn:microsoft.com/office/officeart/2005/8/layout/vList3"/>
    <dgm:cxn modelId="{0E599AB5-01EA-42F6-B357-40DDFB61A373}" type="presParOf" srcId="{3E321820-3C59-4ED5-B00D-E23C77C53604}" destId="{A909FA51-FDA9-4A32-8C97-007C2D08EC3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DA61D8-2DE7-4C33-A44E-6AA5D08AE287}">
      <dsp:nvSpPr>
        <dsp:cNvPr id="0" name=""/>
        <dsp:cNvSpPr/>
      </dsp:nvSpPr>
      <dsp:spPr>
        <a:xfrm>
          <a:off x="1422882" y="233512"/>
          <a:ext cx="2618752" cy="1264503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CE8A02-9A18-4A44-8560-1A5F395C8767}">
      <dsp:nvSpPr>
        <dsp:cNvPr id="0" name=""/>
        <dsp:cNvSpPr/>
      </dsp:nvSpPr>
      <dsp:spPr>
        <a:xfrm>
          <a:off x="2888776" y="3722504"/>
          <a:ext cx="798838" cy="511256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71EF3E-7F93-4D53-B67F-E8F76B54B33D}">
      <dsp:nvSpPr>
        <dsp:cNvPr id="0" name=""/>
        <dsp:cNvSpPr/>
      </dsp:nvSpPr>
      <dsp:spPr>
        <a:xfrm>
          <a:off x="23661" y="3893842"/>
          <a:ext cx="6529068" cy="1433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Смешанная экономика</a:t>
          </a:r>
          <a:endParaRPr lang="ru-RU" sz="4400" kern="12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3661" y="3893842"/>
        <a:ext cx="6529068" cy="1433941"/>
      </dsp:txXfrm>
    </dsp:sp>
    <dsp:sp modelId="{91FF7DC6-32AE-4BDD-84EA-63719F720EDF}">
      <dsp:nvSpPr>
        <dsp:cNvPr id="0" name=""/>
        <dsp:cNvSpPr/>
      </dsp:nvSpPr>
      <dsp:spPr>
        <a:xfrm>
          <a:off x="2174490" y="1319184"/>
          <a:ext cx="2236654" cy="23603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Различные формы собственности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74490" y="1319184"/>
        <a:ext cx="2236654" cy="2360314"/>
      </dsp:txXfrm>
    </dsp:sp>
    <dsp:sp modelId="{578A4E3D-F2D1-4A70-9245-A80F5948237B}">
      <dsp:nvSpPr>
        <dsp:cNvPr id="0" name=""/>
        <dsp:cNvSpPr/>
      </dsp:nvSpPr>
      <dsp:spPr>
        <a:xfrm>
          <a:off x="504242" y="317022"/>
          <a:ext cx="2975322" cy="14379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Государственное регулирование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04242" y="317022"/>
        <a:ext cx="2975322" cy="1437909"/>
      </dsp:txXfrm>
    </dsp:sp>
    <dsp:sp modelId="{557D0C07-BC55-49F9-BFEC-BD7DA3A58EBE}">
      <dsp:nvSpPr>
        <dsp:cNvPr id="0" name=""/>
        <dsp:cNvSpPr/>
      </dsp:nvSpPr>
      <dsp:spPr>
        <a:xfrm>
          <a:off x="3510706" y="400539"/>
          <a:ext cx="2208873" cy="14379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Рыночный уклад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10706" y="400539"/>
        <a:ext cx="2208873" cy="1437909"/>
      </dsp:txXfrm>
    </dsp:sp>
    <dsp:sp modelId="{90845A1D-2F73-4EAB-9E01-248682101E51}">
      <dsp:nvSpPr>
        <dsp:cNvPr id="0" name=""/>
        <dsp:cNvSpPr/>
      </dsp:nvSpPr>
      <dsp:spPr>
        <a:xfrm>
          <a:off x="-63526" y="-215215"/>
          <a:ext cx="6703445" cy="409214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82329F-D15F-4C68-BE6F-887CD8DCB87B}">
      <dsp:nvSpPr>
        <dsp:cNvPr id="0" name=""/>
        <dsp:cNvSpPr/>
      </dsp:nvSpPr>
      <dsp:spPr>
        <a:xfrm>
          <a:off x="0" y="0"/>
          <a:ext cx="5069363" cy="1001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Взаимодействуют продавцы и покупатели, они обменивают товар на деньги, а деньги – на другие товары</a:t>
          </a:r>
          <a:endParaRPr lang="ru-RU" sz="1800" kern="1200" dirty="0"/>
        </a:p>
      </dsp:txBody>
      <dsp:txXfrm>
        <a:off x="0" y="0"/>
        <a:ext cx="3962703" cy="1001501"/>
      </dsp:txXfrm>
    </dsp:sp>
    <dsp:sp modelId="{55F545D6-B17E-46BC-AD1F-A8C52361AA92}">
      <dsp:nvSpPr>
        <dsp:cNvPr id="0" name=""/>
        <dsp:cNvSpPr/>
      </dsp:nvSpPr>
      <dsp:spPr>
        <a:xfrm>
          <a:off x="424559" y="1183592"/>
          <a:ext cx="5069363" cy="1001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Производители сами решают, что производить, а покупатели, что и в каком количестве покупать</a:t>
          </a:r>
          <a:endParaRPr lang="ru-RU" sz="1800" kern="1200" dirty="0"/>
        </a:p>
      </dsp:txBody>
      <dsp:txXfrm>
        <a:off x="424559" y="1183592"/>
        <a:ext cx="3993827" cy="1001501"/>
      </dsp:txXfrm>
    </dsp:sp>
    <dsp:sp modelId="{3E7BF4EB-3376-43C8-904D-D627EF7829CC}">
      <dsp:nvSpPr>
        <dsp:cNvPr id="0" name=""/>
        <dsp:cNvSpPr/>
      </dsp:nvSpPr>
      <dsp:spPr>
        <a:xfrm>
          <a:off x="842781" y="2367185"/>
          <a:ext cx="5069363" cy="1001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Цена регулирует поведение  предприятий и домашних хозяйств</a:t>
          </a:r>
          <a:endParaRPr lang="ru-RU" sz="1800" kern="1200" dirty="0"/>
        </a:p>
      </dsp:txBody>
      <dsp:txXfrm>
        <a:off x="842781" y="2367185"/>
        <a:ext cx="4000164" cy="1001501"/>
      </dsp:txXfrm>
    </dsp:sp>
    <dsp:sp modelId="{43B71331-1E57-4D57-BD11-D454F4EF4F3B}">
      <dsp:nvSpPr>
        <dsp:cNvPr id="0" name=""/>
        <dsp:cNvSpPr/>
      </dsp:nvSpPr>
      <dsp:spPr>
        <a:xfrm>
          <a:off x="1267340" y="3550778"/>
          <a:ext cx="5069363" cy="1001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Конкуренция между производителями заставляет их задумываться о качестве своего товара</a:t>
          </a:r>
          <a:endParaRPr lang="ru-RU" sz="1800" kern="1200" dirty="0"/>
        </a:p>
      </dsp:txBody>
      <dsp:txXfrm>
        <a:off x="1267340" y="3550778"/>
        <a:ext cx="3993827" cy="1001501"/>
      </dsp:txXfrm>
    </dsp:sp>
    <dsp:sp modelId="{1D456257-9773-4C4A-81F3-23C30D2225CF}">
      <dsp:nvSpPr>
        <dsp:cNvPr id="0" name=""/>
        <dsp:cNvSpPr/>
      </dsp:nvSpPr>
      <dsp:spPr>
        <a:xfrm>
          <a:off x="4418387" y="767059"/>
          <a:ext cx="650976" cy="65097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4418387" y="767059"/>
        <a:ext cx="650976" cy="650976"/>
      </dsp:txXfrm>
    </dsp:sp>
    <dsp:sp modelId="{19395ABC-B1E7-471F-ACBF-65EB48CDB514}">
      <dsp:nvSpPr>
        <dsp:cNvPr id="0" name=""/>
        <dsp:cNvSpPr/>
      </dsp:nvSpPr>
      <dsp:spPr>
        <a:xfrm>
          <a:off x="4842946" y="1950651"/>
          <a:ext cx="650976" cy="65097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4842946" y="1950651"/>
        <a:ext cx="650976" cy="650976"/>
      </dsp:txXfrm>
    </dsp:sp>
    <dsp:sp modelId="{F9E7D9D7-227B-4801-96FD-9839053156B2}">
      <dsp:nvSpPr>
        <dsp:cNvPr id="0" name=""/>
        <dsp:cNvSpPr/>
      </dsp:nvSpPr>
      <dsp:spPr>
        <a:xfrm>
          <a:off x="5261168" y="3134244"/>
          <a:ext cx="650976" cy="65097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5261168" y="3134244"/>
        <a:ext cx="650976" cy="65097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895918-DBFD-4EFD-B049-67DCD739D209}">
      <dsp:nvSpPr>
        <dsp:cNvPr id="0" name=""/>
        <dsp:cNvSpPr/>
      </dsp:nvSpPr>
      <dsp:spPr>
        <a:xfrm rot="10800000">
          <a:off x="1730785" y="0"/>
          <a:ext cx="6200581" cy="100018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1053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Заботится о достоверности рекламы, с помощью сертификации продукции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730785" y="0"/>
        <a:ext cx="6200581" cy="1000184"/>
      </dsp:txXfrm>
    </dsp:sp>
    <dsp:sp modelId="{E2834F4C-52F9-4599-B634-E9B9652DFD40}">
      <dsp:nvSpPr>
        <dsp:cNvPr id="0" name=""/>
        <dsp:cNvSpPr/>
      </dsp:nvSpPr>
      <dsp:spPr>
        <a:xfrm>
          <a:off x="144011" y="2"/>
          <a:ext cx="1376133" cy="92936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1BB4BC-F9DE-4F42-A073-47EDCAEF3A7B}">
      <dsp:nvSpPr>
        <dsp:cNvPr id="0" name=""/>
        <dsp:cNvSpPr/>
      </dsp:nvSpPr>
      <dsp:spPr>
        <a:xfrm rot="10800000">
          <a:off x="1585967" y="1083324"/>
          <a:ext cx="6406920" cy="8937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1053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Лицензирует деятельность предприятий, вводит законодательство о защите прав потребителей, выдает гос. документы об образовании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585967" y="1083324"/>
        <a:ext cx="6406920" cy="893704"/>
      </dsp:txXfrm>
    </dsp:sp>
    <dsp:sp modelId="{AC1FBAE9-EA30-4A3C-B0B7-92E93878EC42}">
      <dsp:nvSpPr>
        <dsp:cNvPr id="0" name=""/>
        <dsp:cNvSpPr/>
      </dsp:nvSpPr>
      <dsp:spPr>
        <a:xfrm>
          <a:off x="72010" y="936107"/>
          <a:ext cx="1314132" cy="1197760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2A3037-B9D7-4884-A42D-5C81C2453EE7}">
      <dsp:nvSpPr>
        <dsp:cNvPr id="0" name=""/>
        <dsp:cNvSpPr/>
      </dsp:nvSpPr>
      <dsp:spPr>
        <a:xfrm rot="10800000">
          <a:off x="1595593" y="2293305"/>
          <a:ext cx="6305558" cy="100018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1053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Создает общественные товары и услуги, необходимые для нормального экономического и социального развития страны: образование, медицина, культура и т.д.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595593" y="2293305"/>
        <a:ext cx="6305558" cy="1000184"/>
      </dsp:txXfrm>
    </dsp:sp>
    <dsp:sp modelId="{E4500CBE-E9BE-4168-B9B7-9B74A3E8650E}">
      <dsp:nvSpPr>
        <dsp:cNvPr id="0" name=""/>
        <dsp:cNvSpPr/>
      </dsp:nvSpPr>
      <dsp:spPr>
        <a:xfrm>
          <a:off x="78255" y="2267500"/>
          <a:ext cx="1432003" cy="1251930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09FA51-FDA9-4A32-8C97-007C2D08EC33}">
      <dsp:nvSpPr>
        <dsp:cNvPr id="0" name=""/>
        <dsp:cNvSpPr/>
      </dsp:nvSpPr>
      <dsp:spPr>
        <a:xfrm rot="10800000">
          <a:off x="1553514" y="3660744"/>
          <a:ext cx="6395333" cy="100018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1053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Государство способно подорвать  нормальное функционирование рыночного уклада, если будет слишком вмешиваться в рыночные законы.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553514" y="3660744"/>
        <a:ext cx="6395333" cy="1000184"/>
      </dsp:txXfrm>
    </dsp:sp>
    <dsp:sp modelId="{2F317CAD-9466-4196-930C-EDD9772BF5DE}">
      <dsp:nvSpPr>
        <dsp:cNvPr id="0" name=""/>
        <dsp:cNvSpPr/>
      </dsp:nvSpPr>
      <dsp:spPr>
        <a:xfrm>
          <a:off x="97809" y="3734118"/>
          <a:ext cx="1406719" cy="1069777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F731E-499E-428D-B2EF-8332AF9954B0}" type="datetimeFigureOut">
              <a:rPr lang="ru-RU" smtClean="0"/>
              <a:pPr/>
              <a:t>28.10.2010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D319C-A743-473C-988E-1A9AFAC89F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D319C-A743-473C-988E-1A9AFAC89FDB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AC73-0200-47BE-A141-FC3D65C4B310}" type="datetimeFigureOut">
              <a:rPr lang="ru-RU" smtClean="0"/>
              <a:pPr/>
              <a:t>28.10.2010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1A1C-92CE-4D7C-BF2E-1D58059F2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AC73-0200-47BE-A141-FC3D65C4B310}" type="datetimeFigureOut">
              <a:rPr lang="ru-RU" smtClean="0"/>
              <a:pPr/>
              <a:t>28.10.2010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1A1C-92CE-4D7C-BF2E-1D58059F2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AC73-0200-47BE-A141-FC3D65C4B310}" type="datetimeFigureOut">
              <a:rPr lang="ru-RU" smtClean="0"/>
              <a:pPr/>
              <a:t>28.10.2010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1A1C-92CE-4D7C-BF2E-1D58059F2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AC73-0200-47BE-A141-FC3D65C4B310}" type="datetimeFigureOut">
              <a:rPr lang="ru-RU" smtClean="0"/>
              <a:pPr/>
              <a:t>28.10.2010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1A1C-92CE-4D7C-BF2E-1D58059F2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AC73-0200-47BE-A141-FC3D65C4B310}" type="datetimeFigureOut">
              <a:rPr lang="ru-RU" smtClean="0"/>
              <a:pPr/>
              <a:t>28.10.2010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1A1C-92CE-4D7C-BF2E-1D58059F2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AC73-0200-47BE-A141-FC3D65C4B310}" type="datetimeFigureOut">
              <a:rPr lang="ru-RU" smtClean="0"/>
              <a:pPr/>
              <a:t>28.10.2010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1A1C-92CE-4D7C-BF2E-1D58059F2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AC73-0200-47BE-A141-FC3D65C4B310}" type="datetimeFigureOut">
              <a:rPr lang="ru-RU" smtClean="0"/>
              <a:pPr/>
              <a:t>28.10.2010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1A1C-92CE-4D7C-BF2E-1D58059F2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AC73-0200-47BE-A141-FC3D65C4B310}" type="datetimeFigureOut">
              <a:rPr lang="ru-RU" smtClean="0"/>
              <a:pPr/>
              <a:t>28.10.2010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1A1C-92CE-4D7C-BF2E-1D58059F2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AC73-0200-47BE-A141-FC3D65C4B310}" type="datetimeFigureOut">
              <a:rPr lang="ru-RU" smtClean="0"/>
              <a:pPr/>
              <a:t>28.10.2010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1A1C-92CE-4D7C-BF2E-1D58059F2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AC73-0200-47BE-A141-FC3D65C4B310}" type="datetimeFigureOut">
              <a:rPr lang="ru-RU" smtClean="0"/>
              <a:pPr/>
              <a:t>28.10.2010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1A1C-92CE-4D7C-BF2E-1D58059F2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AC73-0200-47BE-A141-FC3D65C4B310}" type="datetimeFigureOut">
              <a:rPr lang="ru-RU" smtClean="0"/>
              <a:pPr/>
              <a:t>28.10.2010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1A1C-92CE-4D7C-BF2E-1D58059F2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AAC73-0200-47BE-A141-FC3D65C4B310}" type="datetimeFigureOut">
              <a:rPr lang="ru-RU" smtClean="0"/>
              <a:pPr/>
              <a:t>28.10.2010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71A1C-92CE-4D7C-BF2E-1D58059F2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 dir="in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10.gif"/><Relationship Id="rId4" Type="http://schemas.openxmlformats.org/officeDocument/2006/relationships/diagramLayout" Target="../diagrams/layout2.xml"/><Relationship Id="rId9" Type="http://schemas.openxmlformats.org/officeDocument/2006/relationships/image" Target="../media/image9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980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Типы экономических систем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79912" y="3861048"/>
            <a:ext cx="52360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 МОУ ДОД ДТДМ «Истоки»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Руководитель объединения «Основы экономики»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Мокрушина Виктория Викторовна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Последствия рынка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4029844" cy="639762"/>
          </a:xfrm>
        </p:spPr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ru-RU" sz="1800" b="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Большая свобода выбора для производителей и потребителей</a:t>
            </a: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lvl="0">
              <a:buBlip>
                <a:blip r:embed="rId2"/>
              </a:buBlip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Широкий выбор товаров и услуг.</a:t>
            </a:r>
          </a:p>
          <a:p>
            <a:pPr lvl="0">
              <a:buBlip>
                <a:blip r:embed="rId2"/>
              </a:buBlip>
            </a:pPr>
            <a:endParaRPr lang="ru-RU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Blip>
                <a:blip r:embed="rId2"/>
              </a:buBlip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Внедрение передовых технологий. Высокое качество продукции</a:t>
            </a:r>
          </a:p>
          <a:p>
            <a:pPr lvl="0">
              <a:buBlip>
                <a:blip r:embed="rId2"/>
              </a:buBlip>
            </a:pPr>
            <a:endParaRPr lang="ru-RU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Blip>
                <a:blip r:embed="rId2"/>
              </a:buBlip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Воздействие конкуренции на эффективность, повышение качества</a:t>
            </a:r>
          </a:p>
          <a:p>
            <a:pPr lvl="0">
              <a:buBlip>
                <a:blip r:embed="rId2"/>
              </a:buBlip>
            </a:pPr>
            <a:endParaRPr lang="ru-RU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Blip>
                <a:blip r:embed="rId2"/>
              </a:buBlip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Отсутствие дефицита</a:t>
            </a:r>
          </a:p>
          <a:p>
            <a:pPr lvl="0">
              <a:buBlip>
                <a:blip r:embed="rId2"/>
              </a:buBlip>
            </a:pPr>
            <a:endParaRPr lang="ru-RU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Blip>
                <a:blip r:embed="rId2"/>
              </a:buBlip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Высокая продуктивность фермерских хозяйств</a:t>
            </a:r>
          </a:p>
          <a:p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1268760"/>
            <a:ext cx="4257799" cy="1071810"/>
          </a:xfrm>
        </p:spPr>
        <p:txBody>
          <a:bodyPr>
            <a:normAutofit/>
          </a:bodyPr>
          <a:lstStyle/>
          <a:p>
            <a:pPr lvl="0">
              <a:buBlip>
                <a:blip r:embed="rId3"/>
              </a:buBlip>
            </a:pPr>
            <a:r>
              <a:rPr lang="ru-RU" sz="1900" b="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9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Значительная разница в доходах                 граждан, в уровне жизни.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>
              <a:buBlip>
                <a:blip r:embed="rId3"/>
              </a:buBlip>
            </a:pPr>
            <a:r>
              <a:rPr lang="ru-RU" sz="1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Проблемы социальной справедливости</a:t>
            </a:r>
          </a:p>
          <a:p>
            <a:pPr lvl="0">
              <a:buBlip>
                <a:blip r:embed="rId3"/>
              </a:buBlip>
            </a:pPr>
            <a:endParaRPr lang="ru-RU" sz="18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Blip>
                <a:blip r:embed="rId3"/>
              </a:buBlip>
            </a:pPr>
            <a:r>
              <a:rPr lang="ru-RU" sz="1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Неустойчивость экономики: ей присущи подъемы и спады.</a:t>
            </a:r>
          </a:p>
          <a:p>
            <a:pPr lvl="0">
              <a:buBlip>
                <a:blip r:embed="rId3"/>
              </a:buBlip>
            </a:pPr>
            <a:endParaRPr lang="ru-RU" sz="18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Blip>
                <a:blip r:embed="rId3"/>
              </a:buBlip>
            </a:pPr>
            <a:r>
              <a:rPr lang="ru-RU" sz="1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Безработица</a:t>
            </a:r>
          </a:p>
          <a:p>
            <a:pPr lvl="0">
              <a:buNone/>
            </a:pPr>
            <a:endParaRPr lang="ru-RU" sz="18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Blip>
                <a:blip r:embed="rId3"/>
              </a:buBlip>
            </a:pPr>
            <a:r>
              <a:rPr lang="ru-RU" sz="1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Неуверенность в завтрашнем дне.</a:t>
            </a:r>
          </a:p>
          <a:p>
            <a:pPr lvl="0">
              <a:buBlip>
                <a:blip r:embed="rId3"/>
              </a:buBlip>
            </a:pPr>
            <a:endParaRPr lang="ru-RU" sz="18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Blip>
                <a:blip r:embed="rId3"/>
              </a:buBlip>
            </a:pPr>
            <a:r>
              <a:rPr lang="ru-RU" sz="1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Платность большинства услуг.</a:t>
            </a:r>
          </a:p>
          <a:p>
            <a:pPr>
              <a:buNone/>
            </a:pPr>
            <a:endParaRPr lang="ru-RU" b="1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2915816" y="692696"/>
            <a:ext cx="648072" cy="576064"/>
          </a:xfrm>
          <a:prstGeom prst="straightConnector1">
            <a:avLst/>
          </a:prstGeom>
          <a:ln w="44450" cap="rnd" cmpd="sng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436096" y="692696"/>
            <a:ext cx="720080" cy="576064"/>
          </a:xfrm>
          <a:prstGeom prst="straightConnector1">
            <a:avLst/>
          </a:prstGeom>
          <a:ln w="41275" cap="rnd">
            <a:headEnd w="med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Смешанная экономическая система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2941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/>
              <a:t>это способ организации экономической жизни, при которой земля и капитал находятся в частной собственности, хотя на часть экономических ресурсов имеется ограниченная государственная собственность. Распределение ограниченных ресурсов осуществляется как рынками, так и при участии государства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1403648" y="908720"/>
          <a:ext cx="657639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331640" y="1268760"/>
          <a:ext cx="6336704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5536" y="188640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Рыночный уклад смешанной экономики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00250544.w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876256" y="1052736"/>
            <a:ext cx="1797212" cy="1656184"/>
          </a:xfrm>
          <a:prstGeom prst="rect">
            <a:avLst/>
          </a:prstGeom>
        </p:spPr>
      </p:pic>
      <p:pic>
        <p:nvPicPr>
          <p:cNvPr id="6" name="Рисунок 5" descr="00282995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23528" y="2708920"/>
            <a:ext cx="1507232" cy="1507232"/>
          </a:xfrm>
          <a:prstGeom prst="rect">
            <a:avLst/>
          </a:prstGeom>
        </p:spPr>
      </p:pic>
      <p:pic>
        <p:nvPicPr>
          <p:cNvPr id="7" name="Рисунок 6" descr="00223799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740352" y="4005064"/>
            <a:ext cx="1047750" cy="1038225"/>
          </a:xfrm>
          <a:prstGeom prst="rect">
            <a:avLst/>
          </a:prstGeom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Государственное регулирование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179512" y="836712"/>
          <a:ext cx="7992888" cy="5416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504" y="17000"/>
          <a:ext cx="8856984" cy="676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4176464"/>
                <a:gridCol w="3528392"/>
              </a:tblGrid>
              <a:tr h="747704">
                <a:tc>
                  <a:txBody>
                    <a:bodyPr/>
                    <a:lstStyle/>
                    <a:p>
                      <a:r>
                        <a:rPr lang="ru-RU" dirty="0" smtClean="0"/>
                        <a:t>Экономическая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система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Преимущества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Недостатки</a:t>
                      </a:r>
                      <a:endParaRPr lang="ru-RU" dirty="0"/>
                    </a:p>
                  </a:txBody>
                  <a:tcPr/>
                </a:tc>
              </a:tr>
              <a:tr h="971120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Традицион-ная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Мастерство передается из поколения в поколение;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Стабиль-ность и предсказуе-мость общества;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Добротность и качество продукции.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Отсталая техника;</a:t>
                      </a:r>
                    </a:p>
                    <a:p>
                      <a:pPr algn="l">
                        <a:lnSpc>
                          <a:spcPct val="100000"/>
                        </a:lnSpc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Ручной труд;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Сельскохозяйственное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производство;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Беззащитность перед внешними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воздействиями</a:t>
                      </a:r>
                    </a:p>
                  </a:txBody>
                  <a:tcPr/>
                </a:tc>
              </a:tr>
              <a:tr h="92862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Командная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Одних товаров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больше, чем нужно, других – меньше (переизбыток – дефицит);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отсталость технического развития; отсутствие мотивации к труду; низкое качество продукции.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Стабильность общества, экономики; возможность быстрого распределения и перераспределения ресурсов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182729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Рыночная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1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Большая свобода выбора для производителей и потребителей; Широкий выбор товаров и услуг.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Внедрение передовых технологий. Высокое качество продукции; Воздействие конкуренции на эффективность, повышение качества.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Отсутствие дефицита;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Высокая продуктивность фермерских хозяйств.</a:t>
                      </a:r>
                      <a:endParaRPr lang="ru-RU" sz="18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Значительная разница в доходах                 граждан, в уровне жизни;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Проблемы социальной справедливости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Неустойчивость экономики: ей присущи подъемы и спады.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Безработица</a:t>
                      </a:r>
                    </a:p>
                    <a:p>
                      <a:pPr lvl="0">
                        <a:buNone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Неуверенность в завтрашнем дне.</a:t>
                      </a:r>
                    </a:p>
                    <a:p>
                      <a:pPr lvl="0">
                        <a:buNone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Платность большинства услуг.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03698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Смешанная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Производители сами решают, что производить, а покупатели, что и в каком количестве покупать; Конкуренция между производителями заставляет их задумываться о качестве своего товара;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Гос-во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Заботится о достоверности рекламы, с помощью сертификации продукции; лицензия предприятий;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защита прав потребителей; создание общественных товаров и услуг</a:t>
                      </a:r>
                      <a:endParaRPr lang="ru-RU" sz="18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Государство способно подорвать  нормальное функционирование рыночного уклада, если будет слишком вмешиваться в рыночные законы.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Экономическая система</a:t>
            </a:r>
            <a:b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latin typeface="Arial" charset="0"/>
              </a:rPr>
              <a:t>это способ организации хозяйственной жизни  общества для решения стоящих перед ним вопросов:</a:t>
            </a:r>
          </a:p>
          <a:p>
            <a:r>
              <a:rPr lang="ru-RU" dirty="0" smtClean="0">
                <a:latin typeface="Arial" charset="0"/>
              </a:rPr>
              <a:t> - Что производить?</a:t>
            </a:r>
          </a:p>
          <a:p>
            <a:r>
              <a:rPr lang="ru-RU" dirty="0" smtClean="0">
                <a:latin typeface="Arial" charset="0"/>
              </a:rPr>
              <a:t> - Как производить?</a:t>
            </a:r>
          </a:p>
          <a:p>
            <a:r>
              <a:rPr lang="ru-RU" dirty="0">
                <a:latin typeface="Arial" charset="0"/>
              </a:rPr>
              <a:t> </a:t>
            </a:r>
            <a:r>
              <a:rPr lang="ru-RU" dirty="0" smtClean="0">
                <a:latin typeface="Arial" charset="0"/>
              </a:rPr>
              <a:t>- Для кого производить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Признаки для определения экономической системы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Форма собственности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средства производства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кто владеет капиталом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Способ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координации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управления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экономической деятельностью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кто принимает решение о распределении ограниченных ресурсов).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/>
              <a:t>Типы экономических систем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536575" indent="-536575">
              <a:tabLst>
                <a:tab pos="358775" algn="l"/>
              </a:tabLst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Традиционная (натуральная)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36575" indent="-536575">
              <a:tabLst>
                <a:tab pos="358775" algn="l"/>
              </a:tabLst>
            </a:pP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36575" indent="-536575">
              <a:tabLst>
                <a:tab pos="358775" algn="l"/>
              </a:tabLst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Командно-централизованная </a:t>
            </a:r>
          </a:p>
          <a:p>
            <a:pPr marL="536575" indent="-536575">
              <a:buNone/>
              <a:tabLst>
                <a:tab pos="358775" algn="l"/>
              </a:tabLst>
            </a:pP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36575" indent="-536575">
              <a:tabLst>
                <a:tab pos="358775" algn="l"/>
              </a:tabLst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Рыночная</a:t>
            </a:r>
          </a:p>
          <a:p>
            <a:pPr marL="536575" indent="-536575">
              <a:tabLst>
                <a:tab pos="358775" algn="l"/>
              </a:tabLst>
            </a:pP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36575" indent="-536575">
              <a:tabLst>
                <a:tab pos="358775" algn="l"/>
              </a:tabLst>
            </a:pP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Смешаннная</a:t>
            </a: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Традиционная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натуральная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система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  <a:latin typeface="Arial Unicode MS" pitchFamily="34" charset="-128"/>
              </a:rPr>
              <a:t>  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способ организации экономической жизни, при которой капитал и земля находятся в </a:t>
            </a:r>
            <a:r>
              <a:rPr lang="ru-RU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общем владении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а распределение ограниченных ресурсов осуществляется  </a:t>
            </a:r>
            <a:r>
              <a:rPr lang="ru-RU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основе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традиций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188640"/>
            <a:ext cx="4608512" cy="6264696"/>
          </a:xfrm>
        </p:spPr>
        <p:txBody>
          <a:bodyPr>
            <a:noAutofit/>
          </a:bodyPr>
          <a:lstStyle/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Признаки                  традиционной экономики:</a:t>
            </a: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2"/>
              </a:buBlip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Отсталая техника</a:t>
            </a:r>
          </a:p>
          <a:p>
            <a:pPr>
              <a:buBlip>
                <a:blip r:embed="rId2"/>
              </a:buBlip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Ручной труд</a:t>
            </a:r>
          </a:p>
          <a:p>
            <a:pPr>
              <a:buBlip>
                <a:blip r:embed="rId2"/>
              </a:buBlip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Сельскохозяйственное производство</a:t>
            </a:r>
          </a:p>
          <a:p>
            <a:pPr>
              <a:buBlip>
                <a:blip r:embed="rId2"/>
              </a:buBlip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астерство передается из поколения в поколение</a:t>
            </a:r>
          </a:p>
          <a:p>
            <a:pPr>
              <a:buBlip>
                <a:blip r:embed="rId2"/>
              </a:buBlip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Стабильность и предсказуемость общества</a:t>
            </a:r>
          </a:p>
          <a:p>
            <a:pPr>
              <a:buBlip>
                <a:blip r:embed="rId2"/>
              </a:buBlip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Добротность и качество продукции</a:t>
            </a:r>
          </a:p>
          <a:p>
            <a:pPr>
              <a:buBlip>
                <a:blip r:embed="rId2"/>
              </a:buBlip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Беззащитность перед внешними воздействиями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00215101.wm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499992" y="2924944"/>
            <a:ext cx="769661" cy="1322281"/>
          </a:xfrm>
        </p:spPr>
      </p:pic>
      <p:pic>
        <p:nvPicPr>
          <p:cNvPr id="8" name="Рисунок 7" descr="00212481.w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6056" y="1700808"/>
            <a:ext cx="1685073" cy="1152128"/>
          </a:xfrm>
          <a:prstGeom prst="rect">
            <a:avLst/>
          </a:prstGeom>
        </p:spPr>
      </p:pic>
      <p:pic>
        <p:nvPicPr>
          <p:cNvPr id="9" name="Рисунок 8" descr="00217236.w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48064" y="188640"/>
            <a:ext cx="1405125" cy="1296144"/>
          </a:xfrm>
          <a:prstGeom prst="rect">
            <a:avLst/>
          </a:prstGeom>
        </p:spPr>
      </p:pic>
      <p:pic>
        <p:nvPicPr>
          <p:cNvPr id="10" name="Рисунок 9" descr="00324260.w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24128" y="3789040"/>
            <a:ext cx="1188724" cy="1584176"/>
          </a:xfrm>
          <a:prstGeom prst="rect">
            <a:avLst/>
          </a:prstGeom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Командная (плановая) система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</a:rPr>
              <a:t>  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способ организации экономической жизни, при которой капитал и земля находятся в </a:t>
            </a:r>
            <a:r>
              <a:rPr lang="ru-RU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собственности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государства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а распределение ограниченных ресурсов осуществляется по </a:t>
            </a:r>
            <a:r>
              <a:rPr lang="ru-RU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указаниям</a:t>
            </a: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центральных</a:t>
            </a: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органов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управления и в соответствии с планом.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Распределение ресурсов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908720"/>
            <a:ext cx="4320480" cy="5112568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 производить – Государственный плановый комитет;</a:t>
            </a:r>
          </a:p>
          <a:p>
            <a:pPr>
              <a:buBlip>
                <a:blip r:embed="rId2"/>
              </a:buBlip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 производить – отраслевое министерство, диктовавшее технологию производства и ассортимент;</a:t>
            </a:r>
          </a:p>
          <a:p>
            <a:pPr>
              <a:buBlip>
                <a:blip r:embed="rId2"/>
              </a:buBlip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Кому продавать – Государственный комитет по снабжению (устанавливал цены на все товары и услуги, заработную плату)</a:t>
            </a:r>
          </a:p>
          <a:p>
            <a:pPr>
              <a:buBlip>
                <a:blip r:embed="rId2"/>
              </a:buBlip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Стабильность общества, экономики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32040" y="836712"/>
            <a:ext cx="4032448" cy="5256584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Одних товаров производилось больше, чем нужно, других – меньше (переизбыток – дефицит);</a:t>
            </a:r>
          </a:p>
          <a:p>
            <a:pPr>
              <a:buBlip>
                <a:blip r:embed="rId3"/>
              </a:buBlip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Погоня за цифрами плана тормозила техническое развитие экономики  и не заставляло задумываться о качестве товаров;</a:t>
            </a:r>
          </a:p>
          <a:p>
            <a:pPr>
              <a:buBlip>
                <a:blip r:embed="rId3"/>
              </a:buBlip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Отсутствие мотивации к труду, незаинтересованность руководителей в улучшении производства;</a:t>
            </a:r>
          </a:p>
          <a:p>
            <a:pPr>
              <a:buBlip>
                <a:blip r:embed="rId3"/>
              </a:buBlip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Возможность быстрого распределения и перераспределения ресурсов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3995936" y="980728"/>
            <a:ext cx="83439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4067944" y="2060848"/>
            <a:ext cx="79208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3923928" y="3573016"/>
            <a:ext cx="864095" cy="288032"/>
          </a:xfrm>
          <a:prstGeom prst="rightArrow">
            <a:avLst>
              <a:gd name="adj1" fmla="val 7321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3923928" y="4941168"/>
            <a:ext cx="97840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Рыночная система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способ организации экономической жизни, при которой капитал и земля находятся в </a:t>
            </a:r>
            <a:r>
              <a:rPr lang="ru-RU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частной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собственности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а ограниченные ресурсы  распределяются с помощью </a:t>
            </a:r>
            <a:r>
              <a:rPr lang="ru-RU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рынка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759</Words>
  <Application>Microsoft Office PowerPoint</Application>
  <PresentationFormat>Экран (4:3)</PresentationFormat>
  <Paragraphs>100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Типы экономических систем</vt:lpstr>
      <vt:lpstr>Экономическая система </vt:lpstr>
      <vt:lpstr>Признаки для определения экономической системы</vt:lpstr>
      <vt:lpstr>Типы экономических систем</vt:lpstr>
      <vt:lpstr> Традиционная (натуральная) система </vt:lpstr>
      <vt:lpstr>Слайд 6</vt:lpstr>
      <vt:lpstr>Командная (плановая) система</vt:lpstr>
      <vt:lpstr>Распределение ресурсов </vt:lpstr>
      <vt:lpstr>Рыночная система</vt:lpstr>
      <vt:lpstr>Последствия рынка </vt:lpstr>
      <vt:lpstr> Смешанная экономическая система </vt:lpstr>
      <vt:lpstr>Слайд 12</vt:lpstr>
      <vt:lpstr>Слайд 13</vt:lpstr>
      <vt:lpstr>Государственное регулирование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Типы экономические системы</dc:title>
  <dc:creator>Алексей</dc:creator>
  <cp:lastModifiedBy>Алексей</cp:lastModifiedBy>
  <cp:revision>66</cp:revision>
  <dcterms:created xsi:type="dcterms:W3CDTF">2010-10-27T16:30:57Z</dcterms:created>
  <dcterms:modified xsi:type="dcterms:W3CDTF">2010-10-28T16:27:15Z</dcterms:modified>
</cp:coreProperties>
</file>