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40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31B5D-5CEC-4D16-81A9-C0625E8D0F8F}" type="datetimeFigureOut">
              <a:rPr lang="ru-RU" smtClean="0"/>
              <a:pPr/>
              <a:t>07.11.2012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35E7E-0DFB-49CC-9FA4-AA4246FA90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31B5D-5CEC-4D16-81A9-C0625E8D0F8F}" type="datetimeFigureOut">
              <a:rPr lang="ru-RU" smtClean="0"/>
              <a:pPr/>
              <a:t>07.11.2012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35E7E-0DFB-49CC-9FA4-AA4246FA90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31B5D-5CEC-4D16-81A9-C0625E8D0F8F}" type="datetimeFigureOut">
              <a:rPr lang="ru-RU" smtClean="0"/>
              <a:pPr/>
              <a:t>07.11.2012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35E7E-0DFB-49CC-9FA4-AA4246FA90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31B5D-5CEC-4D16-81A9-C0625E8D0F8F}" type="datetimeFigureOut">
              <a:rPr lang="ru-RU" smtClean="0"/>
              <a:pPr/>
              <a:t>07.11.2012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35E7E-0DFB-49CC-9FA4-AA4246FA90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31B5D-5CEC-4D16-81A9-C0625E8D0F8F}" type="datetimeFigureOut">
              <a:rPr lang="ru-RU" smtClean="0"/>
              <a:pPr/>
              <a:t>07.11.2012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35E7E-0DFB-49CC-9FA4-AA4246FA90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31B5D-5CEC-4D16-81A9-C0625E8D0F8F}" type="datetimeFigureOut">
              <a:rPr lang="ru-RU" smtClean="0"/>
              <a:pPr/>
              <a:t>07.11.2012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35E7E-0DFB-49CC-9FA4-AA4246FA90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31B5D-5CEC-4D16-81A9-C0625E8D0F8F}" type="datetimeFigureOut">
              <a:rPr lang="ru-RU" smtClean="0"/>
              <a:pPr/>
              <a:t>07.11.2012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35E7E-0DFB-49CC-9FA4-AA4246FA90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31B5D-5CEC-4D16-81A9-C0625E8D0F8F}" type="datetimeFigureOut">
              <a:rPr lang="ru-RU" smtClean="0"/>
              <a:pPr/>
              <a:t>07.11.2012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D35E7E-0DFB-49CC-9FA4-AA4246FA90F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31B5D-5CEC-4D16-81A9-C0625E8D0F8F}" type="datetimeFigureOut">
              <a:rPr lang="ru-RU" smtClean="0"/>
              <a:pPr/>
              <a:t>07.11.2012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35E7E-0DFB-49CC-9FA4-AA4246FA90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31B5D-5CEC-4D16-81A9-C0625E8D0F8F}" type="datetimeFigureOut">
              <a:rPr lang="ru-RU" smtClean="0"/>
              <a:pPr/>
              <a:t>07.11.2012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18D35E7E-0DFB-49CC-9FA4-AA4246FA90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AE831B5D-5CEC-4D16-81A9-C0625E8D0F8F}" type="datetimeFigureOut">
              <a:rPr lang="ru-RU" smtClean="0"/>
              <a:pPr/>
              <a:t>07.11.2012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35E7E-0DFB-49CC-9FA4-AA4246FA90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AE831B5D-5CEC-4D16-81A9-C0625E8D0F8F}" type="datetimeFigureOut">
              <a:rPr lang="ru-RU" smtClean="0"/>
              <a:pPr/>
              <a:t>07.11.2012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8D35E7E-0DFB-49CC-9FA4-AA4246FA90F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48680"/>
            <a:ext cx="7772400" cy="3096344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Йод в природе </a:t>
            </a:r>
            <a:br>
              <a:rPr lang="ru-RU" dirty="0" smtClean="0"/>
            </a:br>
            <a:r>
              <a:rPr lang="ru-RU" dirty="0" smtClean="0"/>
              <a:t>и </a:t>
            </a:r>
            <a:br>
              <a:rPr lang="ru-RU" dirty="0" smtClean="0"/>
            </a:br>
            <a:r>
              <a:rPr lang="ru-RU" dirty="0" smtClean="0"/>
              <a:t>его значение для человека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588224" y="4365104"/>
            <a:ext cx="2555776" cy="1224136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ru-RU" dirty="0" smtClean="0"/>
              <a:t>Выполнили </a:t>
            </a:r>
          </a:p>
          <a:p>
            <a:pPr algn="l"/>
            <a:r>
              <a:rPr lang="ru-RU" dirty="0" err="1" smtClean="0"/>
              <a:t>Хуснутдинова</a:t>
            </a:r>
            <a:r>
              <a:rPr lang="ru-RU" dirty="0" smtClean="0"/>
              <a:t> М.Р.</a:t>
            </a:r>
          </a:p>
          <a:p>
            <a:pPr algn="l"/>
            <a:r>
              <a:rPr lang="ru-RU" dirty="0" smtClean="0"/>
              <a:t>Рязанова  А.А.</a:t>
            </a:r>
            <a:endParaRPr lang="ru-RU" dirty="0" smtClean="0"/>
          </a:p>
          <a:p>
            <a:pPr algn="l"/>
            <a:r>
              <a:rPr lang="ru-RU" dirty="0" smtClean="0"/>
              <a:t>Преподаватель </a:t>
            </a:r>
          </a:p>
          <a:p>
            <a:pPr algn="l"/>
            <a:r>
              <a:rPr lang="ru-RU" dirty="0" smtClean="0"/>
              <a:t>Бурнашев А.А.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923928" y="6093296"/>
            <a:ext cx="20319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с.Кощаково,2012 г.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7848872" cy="692696"/>
          </a:xfrm>
        </p:spPr>
        <p:txBody>
          <a:bodyPr>
            <a:normAutofit fontScale="90000"/>
          </a:bodyPr>
          <a:lstStyle/>
          <a:p>
            <a:r>
              <a:rPr lang="ru-RU" b="1" i="1" u="sng" dirty="0" smtClean="0"/>
              <a:t>Мировой океан - резервуар йода</a:t>
            </a:r>
            <a:endParaRPr lang="ru-RU" b="1" i="1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692696"/>
            <a:ext cx="7092280" cy="6165304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pic>
        <p:nvPicPr>
          <p:cNvPr id="1027" name="Picture 3" descr="F:\конф фото\54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692696"/>
            <a:ext cx="8712968" cy="5904656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323528" y="764704"/>
            <a:ext cx="882047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chemeClr val="bg1"/>
                </a:solidFill>
              </a:rPr>
              <a:t>Йод- один из важнейших элементов в природе, играющий большую роль в обмене веществ у человека</a:t>
            </a:r>
          </a:p>
          <a:p>
            <a:r>
              <a:rPr lang="ru-RU" sz="3200" dirty="0" smtClean="0">
                <a:solidFill>
                  <a:schemeClr val="bg1"/>
                </a:solidFill>
              </a:rPr>
              <a:t> Среднее содержание йода в земной коре 4*10-5%  по  массе. </a:t>
            </a:r>
          </a:p>
          <a:p>
            <a:r>
              <a:rPr lang="ru-RU" sz="3200" dirty="0" smtClean="0">
                <a:solidFill>
                  <a:schemeClr val="bg1"/>
                </a:solidFill>
              </a:rPr>
              <a:t>Основным резервуаром йода  для  биосферы служит Мировой океан (в</a:t>
            </a:r>
            <a:r>
              <a:rPr lang="en-US" sz="3200" dirty="0" smtClean="0">
                <a:solidFill>
                  <a:schemeClr val="bg1"/>
                </a:solidFill>
              </a:rPr>
              <a:t> 1</a:t>
            </a:r>
            <a:r>
              <a:rPr lang="ru-RU" sz="3200" dirty="0" smtClean="0">
                <a:solidFill>
                  <a:schemeClr val="bg1"/>
                </a:solidFill>
              </a:rPr>
              <a:t> литре в среднем содержится 5*10-5 грамм йода).  </a:t>
            </a:r>
          </a:p>
          <a:p>
            <a:r>
              <a:rPr lang="ru-RU" sz="3200" dirty="0" smtClean="0">
                <a:solidFill>
                  <a:schemeClr val="bg1"/>
                </a:solidFill>
              </a:rPr>
              <a:t>Поволжье – </a:t>
            </a:r>
            <a:r>
              <a:rPr lang="ru-RU" sz="3200" dirty="0" err="1" smtClean="0">
                <a:solidFill>
                  <a:schemeClr val="bg1"/>
                </a:solidFill>
              </a:rPr>
              <a:t>эндемичная</a:t>
            </a:r>
            <a:r>
              <a:rPr lang="ru-RU" sz="3200" dirty="0" smtClean="0">
                <a:solidFill>
                  <a:schemeClr val="bg1"/>
                </a:solidFill>
              </a:rPr>
              <a:t> зона по содержанию йода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u="sng" dirty="0" smtClean="0"/>
              <a:t>Роль йода в обмене веществ</a:t>
            </a:r>
            <a:endParaRPr lang="ru-RU" b="1" i="1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7467600" cy="5328592"/>
          </a:xfrm>
        </p:spPr>
        <p:txBody>
          <a:bodyPr>
            <a:normAutofit/>
          </a:bodyPr>
          <a:lstStyle/>
          <a:p>
            <a:r>
              <a:rPr lang="en-US" dirty="0" err="1" smtClean="0"/>
              <a:t>Организм</a:t>
            </a:r>
            <a:r>
              <a:rPr lang="en-US" dirty="0" smtClean="0"/>
              <a:t> </a:t>
            </a:r>
            <a:r>
              <a:rPr lang="en-US" dirty="0" err="1" smtClean="0"/>
              <a:t>человека</a:t>
            </a:r>
            <a:r>
              <a:rPr lang="en-US" dirty="0" smtClean="0"/>
              <a:t> </a:t>
            </a:r>
            <a:r>
              <a:rPr lang="en-US" dirty="0" err="1" smtClean="0"/>
              <a:t>сохраняет</a:t>
            </a:r>
            <a:r>
              <a:rPr lang="en-US" dirty="0" smtClean="0"/>
              <a:t> в </a:t>
            </a:r>
            <a:r>
              <a:rPr lang="en-US" dirty="0" err="1" smtClean="0"/>
              <a:t>крови</a:t>
            </a:r>
            <a:r>
              <a:rPr lang="en-US" dirty="0" smtClean="0"/>
              <a:t> </a:t>
            </a:r>
            <a:r>
              <a:rPr lang="en-US" dirty="0" err="1" smtClean="0"/>
              <a:t>постоянную</a:t>
            </a:r>
            <a:r>
              <a:rPr lang="en-US" dirty="0" smtClean="0"/>
              <a:t> </a:t>
            </a:r>
            <a:r>
              <a:rPr lang="en-US" dirty="0" err="1" smtClean="0"/>
              <a:t>концентрацию</a:t>
            </a:r>
            <a:r>
              <a:rPr lang="ru-RU" dirty="0" smtClean="0"/>
              <a:t> (10-5</a:t>
            </a:r>
            <a:r>
              <a:rPr lang="en-US" dirty="0" smtClean="0"/>
              <a:t>–</a:t>
            </a:r>
            <a:r>
              <a:rPr lang="ru-RU" dirty="0" smtClean="0"/>
              <a:t>10-6%) </a:t>
            </a:r>
            <a:r>
              <a:rPr lang="en-US" dirty="0" err="1" smtClean="0"/>
              <a:t>йода</a:t>
            </a:r>
            <a:r>
              <a:rPr lang="ru-RU" dirty="0" smtClean="0"/>
              <a:t>, </a:t>
            </a:r>
            <a:r>
              <a:rPr lang="en-US" dirty="0" err="1" smtClean="0"/>
              <a:t>так</a:t>
            </a:r>
            <a:r>
              <a:rPr lang="en-US" dirty="0" smtClean="0"/>
              <a:t> </a:t>
            </a:r>
            <a:r>
              <a:rPr lang="en-US" dirty="0" err="1" smtClean="0"/>
              <a:t>называемое</a:t>
            </a:r>
            <a:r>
              <a:rPr lang="ru-RU" dirty="0" smtClean="0"/>
              <a:t> </a:t>
            </a:r>
            <a:r>
              <a:rPr lang="en-US" dirty="0" err="1" smtClean="0"/>
              <a:t>йодное</a:t>
            </a:r>
            <a:r>
              <a:rPr lang="en-US" dirty="0" smtClean="0"/>
              <a:t> </a:t>
            </a:r>
            <a:r>
              <a:rPr lang="en-US" dirty="0" err="1" smtClean="0"/>
              <a:t>зеркало</a:t>
            </a:r>
            <a:r>
              <a:rPr lang="en-US" dirty="0" smtClean="0"/>
              <a:t> </a:t>
            </a:r>
            <a:r>
              <a:rPr lang="en-US" dirty="0" err="1" smtClean="0"/>
              <a:t>крови</a:t>
            </a:r>
            <a:r>
              <a:rPr lang="ru-RU" dirty="0" smtClean="0"/>
              <a:t>. </a:t>
            </a:r>
          </a:p>
          <a:p>
            <a:r>
              <a:rPr lang="ru-RU" dirty="0" smtClean="0"/>
              <a:t>О</a:t>
            </a:r>
            <a:r>
              <a:rPr lang="en-US" dirty="0" err="1" smtClean="0"/>
              <a:t>бще</a:t>
            </a:r>
            <a:r>
              <a:rPr lang="ru-RU" dirty="0" smtClean="0"/>
              <a:t>е</a:t>
            </a:r>
            <a:r>
              <a:rPr lang="en-US" dirty="0" smtClean="0"/>
              <a:t> </a:t>
            </a:r>
            <a:r>
              <a:rPr lang="en-US" dirty="0" err="1" smtClean="0"/>
              <a:t>количеств</a:t>
            </a:r>
            <a:r>
              <a:rPr lang="ru-RU" dirty="0" smtClean="0"/>
              <a:t>о</a:t>
            </a:r>
            <a:r>
              <a:rPr lang="en-US" dirty="0" smtClean="0"/>
              <a:t> </a:t>
            </a:r>
            <a:r>
              <a:rPr lang="en-US" dirty="0" err="1" smtClean="0"/>
              <a:t>йода</a:t>
            </a:r>
            <a:r>
              <a:rPr lang="en-US" dirty="0" smtClean="0"/>
              <a:t> в </a:t>
            </a:r>
            <a:r>
              <a:rPr lang="en-US" dirty="0" err="1" smtClean="0"/>
              <a:t>организме</a:t>
            </a:r>
            <a:r>
              <a:rPr lang="ru-RU" dirty="0" smtClean="0"/>
              <a:t> -</a:t>
            </a:r>
            <a:r>
              <a:rPr lang="en-US" dirty="0" smtClean="0"/>
              <a:t> </a:t>
            </a:r>
            <a:r>
              <a:rPr lang="en-US" dirty="0" err="1" smtClean="0"/>
              <a:t>около</a:t>
            </a:r>
            <a:r>
              <a:rPr lang="ru-RU" dirty="0" smtClean="0"/>
              <a:t> 25</a:t>
            </a:r>
            <a:r>
              <a:rPr lang="en-US" dirty="0" err="1" smtClean="0"/>
              <a:t>мг</a:t>
            </a:r>
            <a:r>
              <a:rPr lang="ru-RU" dirty="0" smtClean="0"/>
              <a:t>.;</a:t>
            </a:r>
          </a:p>
          <a:p>
            <a:r>
              <a:rPr lang="ru-RU" dirty="0" smtClean="0"/>
              <a:t>Б</a:t>
            </a:r>
            <a:r>
              <a:rPr lang="en-US" dirty="0" err="1" smtClean="0"/>
              <a:t>ольше</a:t>
            </a:r>
            <a:r>
              <a:rPr lang="en-US" dirty="0" smtClean="0"/>
              <a:t> </a:t>
            </a:r>
            <a:r>
              <a:rPr lang="en-US" dirty="0" err="1" smtClean="0"/>
              <a:t>половины</a:t>
            </a:r>
            <a:r>
              <a:rPr lang="en-US" dirty="0" smtClean="0"/>
              <a:t> </a:t>
            </a:r>
            <a:r>
              <a:rPr lang="en-US" dirty="0" err="1" smtClean="0"/>
              <a:t>находится</a:t>
            </a:r>
            <a:r>
              <a:rPr lang="en-US" dirty="0" smtClean="0"/>
              <a:t> в </a:t>
            </a:r>
            <a:r>
              <a:rPr lang="en-US" dirty="0" err="1" smtClean="0"/>
              <a:t>щитовидной</a:t>
            </a:r>
            <a:r>
              <a:rPr lang="en-US" dirty="0" smtClean="0"/>
              <a:t> </a:t>
            </a:r>
            <a:r>
              <a:rPr lang="en-US" dirty="0" err="1" smtClean="0"/>
              <a:t>железе</a:t>
            </a:r>
            <a:r>
              <a:rPr lang="ru-RU" dirty="0" smtClean="0"/>
              <a:t>, </a:t>
            </a:r>
            <a:r>
              <a:rPr lang="en-US" dirty="0" err="1" smtClean="0"/>
              <a:t>входит</a:t>
            </a:r>
            <a:r>
              <a:rPr lang="en-US" dirty="0" smtClean="0"/>
              <a:t> в </a:t>
            </a:r>
            <a:r>
              <a:rPr lang="en-US" dirty="0" err="1" smtClean="0"/>
              <a:t>состав</a:t>
            </a:r>
            <a:r>
              <a:rPr lang="en-US" dirty="0" smtClean="0"/>
              <a:t> </a:t>
            </a:r>
            <a:r>
              <a:rPr lang="en-US" dirty="0" err="1" smtClean="0"/>
              <a:t>различных</a:t>
            </a:r>
            <a:r>
              <a:rPr lang="en-US" dirty="0" smtClean="0"/>
              <a:t> </a:t>
            </a:r>
            <a:r>
              <a:rPr lang="en-US" dirty="0" err="1" smtClean="0"/>
              <a:t>производных</a:t>
            </a:r>
            <a:r>
              <a:rPr lang="en-US" dirty="0" smtClean="0"/>
              <a:t> </a:t>
            </a:r>
            <a:r>
              <a:rPr lang="en-US" dirty="0" err="1" smtClean="0"/>
              <a:t>тирозина</a:t>
            </a:r>
            <a:r>
              <a:rPr lang="en-US" dirty="0" smtClean="0"/>
              <a:t> – </a:t>
            </a:r>
            <a:r>
              <a:rPr lang="en-US" dirty="0" err="1" smtClean="0"/>
              <a:t>гормона</a:t>
            </a:r>
            <a:r>
              <a:rPr lang="en-US" dirty="0" smtClean="0"/>
              <a:t> </a:t>
            </a:r>
            <a:r>
              <a:rPr lang="en-US" dirty="0" err="1" smtClean="0"/>
              <a:t>щитовидной</a:t>
            </a:r>
            <a:r>
              <a:rPr lang="en-US" dirty="0" smtClean="0"/>
              <a:t> </a:t>
            </a:r>
            <a:r>
              <a:rPr lang="en-US" dirty="0" err="1" smtClean="0"/>
              <a:t>железы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4704"/>
          </a:xfrm>
        </p:spPr>
        <p:txBody>
          <a:bodyPr>
            <a:normAutofit fontScale="90000"/>
          </a:bodyPr>
          <a:lstStyle/>
          <a:p>
            <a:r>
              <a:rPr lang="ru-RU" b="1" i="1" u="sng" dirty="0" smtClean="0"/>
              <a:t>Продукты, богатые йодом</a:t>
            </a:r>
            <a:endParaRPr lang="ru-RU" b="1" i="1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64704"/>
            <a:ext cx="9144000" cy="609329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      </a:t>
            </a:r>
            <a:r>
              <a:rPr lang="ru-RU" i="1" dirty="0" smtClean="0"/>
              <a:t>Продукт     содержание йода в мкг на 100 грамм продукта </a:t>
            </a:r>
          </a:p>
          <a:p>
            <a:r>
              <a:rPr lang="ru-RU" dirty="0" smtClean="0"/>
              <a:t>Печень трески	370</a:t>
            </a:r>
          </a:p>
          <a:p>
            <a:r>
              <a:rPr lang="ru-RU" dirty="0" smtClean="0"/>
              <a:t>Пикша 	245 </a:t>
            </a:r>
          </a:p>
          <a:p>
            <a:r>
              <a:rPr lang="ru-RU" dirty="0" smtClean="0"/>
              <a:t>Пресноводная рыба (сырая)	243</a:t>
            </a:r>
          </a:p>
          <a:p>
            <a:r>
              <a:rPr lang="ru-RU" dirty="0" smtClean="0"/>
              <a:t>Сайда	200</a:t>
            </a:r>
          </a:p>
          <a:p>
            <a:r>
              <a:rPr lang="ru-RU" dirty="0" smtClean="0"/>
              <a:t>Лосось	200</a:t>
            </a:r>
          </a:p>
          <a:p>
            <a:r>
              <a:rPr lang="ru-RU" dirty="0" smtClean="0"/>
              <a:t>Камбала 	190 </a:t>
            </a:r>
          </a:p>
          <a:p>
            <a:r>
              <a:rPr lang="ru-RU" dirty="0" smtClean="0"/>
              <a:t>Креветки 	190</a:t>
            </a:r>
          </a:p>
          <a:p>
            <a:r>
              <a:rPr lang="ru-RU" dirty="0" smtClean="0"/>
              <a:t>Морской окунь 	145</a:t>
            </a:r>
          </a:p>
          <a:p>
            <a:r>
              <a:rPr lang="ru-RU" dirty="0" smtClean="0"/>
              <a:t>Треска	130</a:t>
            </a:r>
          </a:p>
          <a:p>
            <a:r>
              <a:rPr lang="ru-RU" dirty="0" smtClean="0"/>
              <a:t>Сельдь свежая	92</a:t>
            </a:r>
          </a:p>
          <a:p>
            <a:r>
              <a:rPr lang="ru-RU" dirty="0" smtClean="0"/>
              <a:t>Фейхоа                     35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2050" name="Picture 2" descr="F:\конф фото\1559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5157192"/>
            <a:ext cx="2277442" cy="1392759"/>
          </a:xfrm>
          <a:prstGeom prst="rect">
            <a:avLst/>
          </a:prstGeom>
          <a:noFill/>
        </p:spPr>
      </p:pic>
      <p:pic>
        <p:nvPicPr>
          <p:cNvPr id="2051" name="Picture 3" descr="F:\конф фото\fd28ddb581e761b4d790735897f9f82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176" y="1412776"/>
            <a:ext cx="2393082" cy="1800200"/>
          </a:xfrm>
          <a:prstGeom prst="rect">
            <a:avLst/>
          </a:prstGeom>
          <a:noFill/>
        </p:spPr>
      </p:pic>
      <p:pic>
        <p:nvPicPr>
          <p:cNvPr id="2052" name="Picture 4" descr="F:\конф фото\i (1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32240" y="3284984"/>
            <a:ext cx="2105025" cy="1428750"/>
          </a:xfrm>
          <a:prstGeom prst="rect">
            <a:avLst/>
          </a:prstGeom>
          <a:noFill/>
        </p:spPr>
      </p:pic>
      <p:pic>
        <p:nvPicPr>
          <p:cNvPr id="2053" name="Picture 5" descr="F:\конф фото\i (2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32040" y="4005064"/>
            <a:ext cx="1905000" cy="142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764704"/>
          </a:xfrm>
        </p:spPr>
        <p:txBody>
          <a:bodyPr>
            <a:normAutofit fontScale="90000"/>
          </a:bodyPr>
          <a:lstStyle/>
          <a:p>
            <a:r>
              <a:rPr lang="ru-RU" b="1" i="1" u="sng" dirty="0" smtClean="0"/>
              <a:t>Болезни от дефицита йода</a:t>
            </a:r>
            <a:endParaRPr lang="ru-RU" b="1" i="1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7467600" cy="5976664"/>
          </a:xfrm>
        </p:spPr>
        <p:txBody>
          <a:bodyPr/>
          <a:lstStyle/>
          <a:p>
            <a:r>
              <a:rPr lang="ru-RU" dirty="0" smtClean="0"/>
              <a:t>Диффузный эндемический зоб 1-ой,2-ой степени;</a:t>
            </a:r>
          </a:p>
          <a:p>
            <a:r>
              <a:rPr lang="ru-RU" dirty="0" smtClean="0"/>
              <a:t>Узловой зоб;</a:t>
            </a:r>
          </a:p>
          <a:p>
            <a:r>
              <a:rPr lang="ru-RU" dirty="0" smtClean="0"/>
              <a:t>Кретинизм; </a:t>
            </a:r>
          </a:p>
          <a:p>
            <a:r>
              <a:rPr lang="ru-RU" dirty="0" smtClean="0"/>
              <a:t>Гипертиреоз; </a:t>
            </a:r>
          </a:p>
          <a:p>
            <a:r>
              <a:rPr lang="ru-RU" dirty="0" smtClean="0"/>
              <a:t>Врожденная аномалия у детей;</a:t>
            </a:r>
          </a:p>
          <a:p>
            <a:r>
              <a:rPr lang="ru-RU" dirty="0" smtClean="0"/>
              <a:t>Повышенная чувствительность к радиоактивному излучению.</a:t>
            </a:r>
            <a:endParaRPr lang="ru-RU" dirty="0"/>
          </a:p>
        </p:txBody>
      </p:sp>
      <p:pic>
        <p:nvPicPr>
          <p:cNvPr id="4098" name="Picture 2" descr="F:\конф фото\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1268760"/>
            <a:ext cx="2232248" cy="2010519"/>
          </a:xfrm>
          <a:prstGeom prst="rect">
            <a:avLst/>
          </a:prstGeom>
          <a:noFill/>
        </p:spPr>
      </p:pic>
      <p:pic>
        <p:nvPicPr>
          <p:cNvPr id="4099" name="Picture 3" descr="F:\конф фото\giperplaziya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128" y="1196753"/>
            <a:ext cx="3419872" cy="223224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648072"/>
          </a:xfrm>
        </p:spPr>
        <p:txBody>
          <a:bodyPr>
            <a:normAutofit fontScale="90000"/>
          </a:bodyPr>
          <a:lstStyle/>
          <a:p>
            <a:r>
              <a:rPr lang="ru-RU" b="1" i="1" u="sng" dirty="0" smtClean="0"/>
              <a:t>Медицинские </a:t>
            </a:r>
            <a:r>
              <a:rPr lang="ru-RU" b="1" i="1" u="sng" dirty="0" err="1" smtClean="0"/>
              <a:t>препараты,содержащие</a:t>
            </a:r>
            <a:r>
              <a:rPr lang="ru-RU" b="1" i="1" u="sng" dirty="0" smtClean="0"/>
              <a:t> йод</a:t>
            </a:r>
            <a:endParaRPr lang="ru-RU" b="1" i="1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52737"/>
            <a:ext cx="7092280" cy="108011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dirty="0" err="1" smtClean="0"/>
              <a:t>Йодированая</a:t>
            </a:r>
            <a:r>
              <a:rPr lang="ru-RU" dirty="0" smtClean="0"/>
              <a:t> соль (срок годности 6 мес.);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3074" name="Picture 2" descr="F:\конф фото\i (4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3717032"/>
            <a:ext cx="1714500" cy="1428750"/>
          </a:xfrm>
          <a:prstGeom prst="rect">
            <a:avLst/>
          </a:prstGeom>
          <a:noFill/>
        </p:spPr>
      </p:pic>
      <p:pic>
        <p:nvPicPr>
          <p:cNvPr id="3075" name="Picture 3" descr="F:\конф фото\i (3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4288" y="3212976"/>
            <a:ext cx="1714500" cy="1428750"/>
          </a:xfrm>
          <a:prstGeom prst="rect">
            <a:avLst/>
          </a:prstGeom>
          <a:noFill/>
        </p:spPr>
      </p:pic>
      <p:pic>
        <p:nvPicPr>
          <p:cNvPr id="3076" name="Picture 4" descr="F:\конф фото\306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560" y="5489848"/>
            <a:ext cx="2209428" cy="1368152"/>
          </a:xfrm>
          <a:prstGeom prst="rect">
            <a:avLst/>
          </a:prstGeom>
          <a:noFill/>
        </p:spPr>
      </p:pic>
      <p:pic>
        <p:nvPicPr>
          <p:cNvPr id="3077" name="Picture 5" descr="F:\конф фото\658498.jpe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04248" y="1484784"/>
            <a:ext cx="2339752" cy="144016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467544" y="2276872"/>
            <a:ext cx="46085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Препараты иодида калия (</a:t>
            </a:r>
            <a:r>
              <a:rPr lang="ru-RU" sz="2800" dirty="0" err="1" smtClean="0"/>
              <a:t>йодактив</a:t>
            </a:r>
            <a:r>
              <a:rPr lang="ru-RU" sz="2800" dirty="0" smtClean="0"/>
              <a:t>, </a:t>
            </a:r>
            <a:r>
              <a:rPr lang="ru-RU" sz="2800" dirty="0" err="1" smtClean="0"/>
              <a:t>йодомарин</a:t>
            </a:r>
            <a:r>
              <a:rPr lang="ru-RU" sz="2800" dirty="0" smtClean="0"/>
              <a:t>);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39552" y="3501008"/>
            <a:ext cx="33123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Поливитамины с йодом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764704"/>
          </a:xfrm>
        </p:spPr>
        <p:txBody>
          <a:bodyPr>
            <a:normAutofit fontScale="90000"/>
          </a:bodyPr>
          <a:lstStyle/>
          <a:p>
            <a:r>
              <a:rPr lang="ru-RU" b="1" i="1" u="sng" dirty="0" smtClean="0"/>
              <a:t/>
            </a:r>
            <a:br>
              <a:rPr lang="ru-RU" b="1" i="1" u="sng" dirty="0" smtClean="0"/>
            </a:br>
            <a:r>
              <a:rPr lang="ru-RU" b="1" i="1" u="sng" dirty="0" smtClean="0"/>
              <a:t>Селен - помощник йода</a:t>
            </a:r>
            <a:endParaRPr lang="ru-RU" b="1" i="1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7467600" cy="4857403"/>
          </a:xfrm>
        </p:spPr>
        <p:txBody>
          <a:bodyPr/>
          <a:lstStyle/>
          <a:p>
            <a:r>
              <a:rPr lang="ru-RU" dirty="0" smtClean="0"/>
              <a:t>Татарстан – </a:t>
            </a:r>
            <a:r>
              <a:rPr lang="ru-RU" dirty="0" err="1" smtClean="0"/>
              <a:t>эндемичный</a:t>
            </a:r>
            <a:r>
              <a:rPr lang="ru-RU" dirty="0" smtClean="0"/>
              <a:t> район по йоду.</a:t>
            </a:r>
          </a:p>
          <a:p>
            <a:r>
              <a:rPr lang="ru-RU" dirty="0" smtClean="0"/>
              <a:t>Селен усиливает усвоение йода.</a:t>
            </a:r>
          </a:p>
          <a:p>
            <a:r>
              <a:rPr lang="ru-RU" dirty="0" smtClean="0"/>
              <a:t>Участвует в биосинтезе </a:t>
            </a:r>
            <a:r>
              <a:rPr lang="ru-RU" dirty="0" err="1" smtClean="0"/>
              <a:t>тиреоидных</a:t>
            </a:r>
            <a:r>
              <a:rPr lang="ru-RU" dirty="0" smtClean="0"/>
              <a:t> гормонов.</a:t>
            </a:r>
          </a:p>
          <a:p>
            <a:r>
              <a:rPr lang="ru-RU" dirty="0" smtClean="0"/>
              <a:t>Концентрация селена в воде села </a:t>
            </a:r>
            <a:r>
              <a:rPr lang="ru-RU" dirty="0" err="1" smtClean="0"/>
              <a:t>Кощаково</a:t>
            </a:r>
            <a:r>
              <a:rPr lang="ru-RU" dirty="0" smtClean="0"/>
              <a:t> менее 0,0001 мг</a:t>
            </a:r>
            <a:r>
              <a:rPr lang="en-US" dirty="0" smtClean="0"/>
              <a:t>/</a:t>
            </a:r>
            <a:r>
              <a:rPr lang="ru-RU" dirty="0" smtClean="0"/>
              <a:t>л.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u="sng" dirty="0" smtClean="0"/>
              <a:t>Выводы по работе</a:t>
            </a:r>
            <a:endParaRPr lang="ru-RU" b="1" i="1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Йод по значимости занимает первые места в обмене веществ человека.</a:t>
            </a:r>
          </a:p>
          <a:p>
            <a:r>
              <a:rPr lang="ru-RU" dirty="0" smtClean="0"/>
              <a:t>Татарстан – </a:t>
            </a:r>
            <a:r>
              <a:rPr lang="ru-RU" dirty="0" err="1" smtClean="0"/>
              <a:t>эндемичная</a:t>
            </a:r>
            <a:r>
              <a:rPr lang="ru-RU" dirty="0" smtClean="0"/>
              <a:t> зона по йоду.</a:t>
            </a:r>
          </a:p>
          <a:p>
            <a:r>
              <a:rPr lang="ru-RU" dirty="0" smtClean="0"/>
              <a:t>В рацион необходимо включать </a:t>
            </a:r>
            <a:r>
              <a:rPr lang="ru-RU" dirty="0" err="1" smtClean="0"/>
              <a:t>продукты,богатые</a:t>
            </a:r>
            <a:r>
              <a:rPr lang="ru-RU" dirty="0" smtClean="0"/>
              <a:t> </a:t>
            </a:r>
            <a:r>
              <a:rPr lang="ru-RU" dirty="0" err="1" smtClean="0"/>
              <a:t>йодом,применять</a:t>
            </a:r>
            <a:r>
              <a:rPr lang="ru-RU" dirty="0" smtClean="0"/>
              <a:t> поливитамины с микроэлементами.</a:t>
            </a:r>
          </a:p>
          <a:p>
            <a:r>
              <a:rPr lang="ru-RU" dirty="0" smtClean="0"/>
              <a:t>Специалисты должны информировать население о проблемах, связанных с нехваткой йода.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1706</TotalTime>
  <Words>273</Words>
  <Application>Microsoft Office PowerPoint</Application>
  <PresentationFormat>Экран (4:3)</PresentationFormat>
  <Paragraphs>54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Техническая</vt:lpstr>
      <vt:lpstr>Йод в природе  и  его значение для человека</vt:lpstr>
      <vt:lpstr>Мировой океан - резервуар йода</vt:lpstr>
      <vt:lpstr>Роль йода в обмене веществ</vt:lpstr>
      <vt:lpstr>Продукты, богатые йодом</vt:lpstr>
      <vt:lpstr>Болезни от дефицита йода</vt:lpstr>
      <vt:lpstr>Медицинские препараты,содержащие йод</vt:lpstr>
      <vt:lpstr> Селен - помощник йода</vt:lpstr>
      <vt:lpstr>Выводы по работе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Йод в природе  и  его значение</dc:title>
  <dc:creator>Лапуля</dc:creator>
  <cp:lastModifiedBy>Лапуля</cp:lastModifiedBy>
  <cp:revision>7</cp:revision>
  <dcterms:created xsi:type="dcterms:W3CDTF">2012-10-31T15:32:31Z</dcterms:created>
  <dcterms:modified xsi:type="dcterms:W3CDTF">2012-11-07T16:20:58Z</dcterms:modified>
</cp:coreProperties>
</file>