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2" r:id="rId4"/>
    <p:sldId id="273" r:id="rId5"/>
    <p:sldId id="274" r:id="rId6"/>
    <p:sldId id="275" r:id="rId7"/>
    <p:sldId id="277" r:id="rId8"/>
    <p:sldId id="278" r:id="rId9"/>
    <p:sldId id="279" r:id="rId10"/>
    <p:sldId id="258" r:id="rId11"/>
    <p:sldId id="261" r:id="rId12"/>
    <p:sldId id="264" r:id="rId13"/>
    <p:sldId id="265" r:id="rId14"/>
    <p:sldId id="267" r:id="rId15"/>
    <p:sldId id="271" r:id="rId16"/>
    <p:sldId id="268" r:id="rId17"/>
    <p:sldId id="269" r:id="rId18"/>
    <p:sldId id="270" r:id="rId19"/>
    <p:sldId id="276" r:id="rId20"/>
    <p:sldId id="280"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11.04.2014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11.04.2014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11.04.2014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11.04.2014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11.04.2014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11.04.2014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11.04.2014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11.04.2014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11.04.2014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11.04.2014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11.04.2014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11.04.2014</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636912"/>
            <a:ext cx="9144000" cy="1368152"/>
          </a:xfrm>
        </p:spPr>
        <p:txBody>
          <a:bodyPr/>
          <a:lstStyle/>
          <a:p>
            <a:r>
              <a:rPr lang="ru-RU" sz="6000" dirty="0" smtClean="0">
                <a:latin typeface="Garamond Premr Pro Smbd" pitchFamily="18" charset="0"/>
                <a:ea typeface="Batang" pitchFamily="18" charset="-127"/>
              </a:rPr>
              <a:t>ПОДВИЖНЫЕ ИГРЫ</a:t>
            </a:r>
            <a:endParaRPr lang="ru-RU" sz="6000" dirty="0">
              <a:latin typeface="Garamond Premr Pro Smbd" pitchFamily="18" charset="0"/>
              <a:ea typeface="Batang" pitchFamily="18" charset="-127"/>
            </a:endParaRPr>
          </a:p>
        </p:txBody>
      </p:sp>
    </p:spTree>
    <p:extLst>
      <p:ext uri="{BB962C8B-B14F-4D97-AF65-F5344CB8AC3E}">
        <p14:creationId xmlns:p14="http://schemas.microsoft.com/office/powerpoint/2010/main" val="2820760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3885974"/>
            <a:ext cx="8208912" cy="911178"/>
          </a:xfrm>
        </p:spPr>
        <p:txBody>
          <a:bodyPr/>
          <a:lstStyle/>
          <a:p>
            <a:r>
              <a:rPr lang="ru-RU" sz="3600" dirty="0" smtClean="0">
                <a:latin typeface="Garamond Premr Pro" pitchFamily="18" charset="0"/>
              </a:rPr>
              <a:t>ПОДВИЖНЫЕ ИГРЫ НА УЛИЦЕ</a:t>
            </a:r>
            <a:endParaRPr lang="ru-RU" sz="3600" dirty="0">
              <a:latin typeface="Garamond Premr Pro" pitchFamily="18" charset="0"/>
            </a:endParaRPr>
          </a:p>
        </p:txBody>
      </p:sp>
    </p:spTree>
    <p:extLst>
      <p:ext uri="{BB962C8B-B14F-4D97-AF65-F5344CB8AC3E}">
        <p14:creationId xmlns:p14="http://schemas.microsoft.com/office/powerpoint/2010/main" val="3010510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764704"/>
            <a:ext cx="8424936" cy="3046988"/>
          </a:xfrm>
          <a:prstGeom prst="rect">
            <a:avLst/>
          </a:prstGeom>
        </p:spPr>
        <p:txBody>
          <a:bodyPr wrap="square">
            <a:spAutoFit/>
          </a:bodyPr>
          <a:lstStyle/>
          <a:p>
            <a:pPr algn="ctr"/>
            <a:r>
              <a:rPr lang="ru-RU" sz="1600" b="1" dirty="0">
                <a:latin typeface="Garamond Premr Pro" pitchFamily="18" charset="0"/>
              </a:rPr>
              <a:t>«Отталкивание и приземление»</a:t>
            </a:r>
            <a:endParaRPr lang="ru-RU" sz="1600" dirty="0">
              <a:latin typeface="Garamond Premr Pro" pitchFamily="18" charset="0"/>
            </a:endParaRPr>
          </a:p>
          <a:p>
            <a:pPr algn="just"/>
            <a:r>
              <a:rPr lang="ru-RU" sz="1600" b="1" dirty="0">
                <a:latin typeface="Garamond Premr Pro" pitchFamily="18" charset="0"/>
              </a:rPr>
              <a:t> </a:t>
            </a:r>
            <a:endParaRPr lang="ru-RU" sz="1600" dirty="0">
              <a:latin typeface="Garamond Premr Pro" pitchFamily="18" charset="0"/>
            </a:endParaRPr>
          </a:p>
          <a:p>
            <a:pPr algn="just"/>
            <a:r>
              <a:rPr lang="ru-RU" sz="1600" b="1" i="1" dirty="0">
                <a:latin typeface="Garamond Premr Pro" pitchFamily="18" charset="0"/>
              </a:rPr>
              <a:t>Место проведения – сектор для прыжков в высоту.</a:t>
            </a:r>
          </a:p>
          <a:p>
            <a:pPr algn="just"/>
            <a:r>
              <a:rPr lang="ru-RU" sz="1600" b="1" i="1" dirty="0">
                <a:latin typeface="Garamond Premr Pro" pitchFamily="18" charset="0"/>
              </a:rPr>
              <a:t>Инвентарь – резиновый бинт или планки для прыжков в высоту.</a:t>
            </a:r>
          </a:p>
          <a:p>
            <a:pPr algn="just"/>
            <a:r>
              <a:rPr lang="ru-RU" sz="1600" b="1" i="1" dirty="0">
                <a:latin typeface="Garamond Premr Pro" pitchFamily="18" charset="0"/>
              </a:rPr>
              <a:t>Основная цель – научиться отталкиваться и приземляться.</a:t>
            </a:r>
          </a:p>
          <a:p>
            <a:pPr algn="just"/>
            <a:r>
              <a:rPr lang="ru-RU" sz="1600" dirty="0">
                <a:latin typeface="Garamond Premr Pro" pitchFamily="18" charset="0"/>
              </a:rPr>
              <a:t>Организация – провести с обеих сторон от планки в яме для приземления и в секторе на всю ширину ямы 4 линии. Расстояние между линиями 20–30 см. Линии пронумеровать. Первая от планки линия с обеих сторон проводится на расстоянии 40–50 см и имеет наибольший порядковый номер. </a:t>
            </a:r>
          </a:p>
          <a:p>
            <a:pPr algn="just"/>
            <a:r>
              <a:rPr lang="ru-RU" sz="1600" dirty="0">
                <a:latin typeface="Garamond Premr Pro" pitchFamily="18" charset="0"/>
              </a:rPr>
              <a:t>Например: первая от планки линия имеет № 3, вторая – № 2, третья – № 1. Учеников поделить на 2 команды и выстроить с обеих сторон от ямы в колонну по одному. Прыгают сначала все ученики с одной стороны, а потом с другой. Командное первенство определяется путем подсчета всех очков, которые набрали участники команд.</a:t>
            </a:r>
          </a:p>
        </p:txBody>
      </p:sp>
      <p:sp>
        <p:nvSpPr>
          <p:cNvPr id="3" name="Прямоугольник 2"/>
          <p:cNvSpPr/>
          <p:nvPr/>
        </p:nvSpPr>
        <p:spPr>
          <a:xfrm>
            <a:off x="143508" y="3796585"/>
            <a:ext cx="8640960" cy="2800767"/>
          </a:xfrm>
          <a:prstGeom prst="rect">
            <a:avLst/>
          </a:prstGeom>
        </p:spPr>
        <p:txBody>
          <a:bodyPr wrap="square">
            <a:spAutoFit/>
          </a:bodyPr>
          <a:lstStyle/>
          <a:p>
            <a:pPr algn="ctr"/>
            <a:r>
              <a:rPr lang="ru-RU" sz="1600" b="1" dirty="0">
                <a:latin typeface="Garamond Premr Pro" pitchFamily="18" charset="0"/>
              </a:rPr>
              <a:t>«Получить мячик»</a:t>
            </a:r>
            <a:endParaRPr lang="ru-RU" sz="1600" dirty="0">
              <a:latin typeface="Garamond Premr Pro" pitchFamily="18" charset="0"/>
            </a:endParaRPr>
          </a:p>
          <a:p>
            <a:pPr algn="r"/>
            <a:r>
              <a:rPr lang="ru-RU" sz="1600" b="1" dirty="0">
                <a:latin typeface="Garamond Premr Pro" pitchFamily="18" charset="0"/>
              </a:rPr>
              <a:t> </a:t>
            </a:r>
            <a:endParaRPr lang="ru-RU" sz="1600" dirty="0">
              <a:latin typeface="Garamond Premr Pro" pitchFamily="18" charset="0"/>
            </a:endParaRPr>
          </a:p>
          <a:p>
            <a:pPr algn="r"/>
            <a:r>
              <a:rPr lang="ru-RU" sz="1600" b="1" i="1" dirty="0">
                <a:latin typeface="Garamond Premr Pro" pitchFamily="18" charset="0"/>
              </a:rPr>
              <a:t>Инвентарь – мячик, шнурок.</a:t>
            </a:r>
          </a:p>
          <a:p>
            <a:pPr algn="r"/>
            <a:r>
              <a:rPr lang="ru-RU" sz="1600" b="1" i="1" dirty="0">
                <a:latin typeface="Garamond Premr Pro" pitchFamily="18" charset="0"/>
              </a:rPr>
              <a:t>Основная цель – усвоение ритма выполнения последних трех шагов и отталкивания.</a:t>
            </a:r>
          </a:p>
          <a:p>
            <a:pPr algn="r"/>
            <a:r>
              <a:rPr lang="ru-RU" sz="1600" dirty="0">
                <a:latin typeface="Garamond Premr Pro" pitchFamily="18" charset="0"/>
              </a:rPr>
              <a:t>Организация – подвесить на шнурке мячик на доступной ученикам высоте. Установить очередность выполнения упражнений.</a:t>
            </a:r>
          </a:p>
          <a:p>
            <a:pPr algn="r"/>
            <a:r>
              <a:rPr lang="ru-RU" sz="1600" dirty="0">
                <a:latin typeface="Garamond Premr Pro" pitchFamily="18" charset="0"/>
              </a:rPr>
              <a:t>Проведение – ученик выполняет три шага разбега, отталкивается одной ногой и старается тронуть рукой подвешенный на шнурке мячик. Высота, на которой подвешен мячик, постепенно увеличивается для того, чтобы знать, на сколько сантиметров поднимается мячик. Для определения личного или командного первенства за каждый удачный прыжок начисляется одно очко. Удачным считается прыжок, если ученик коснулся рукой мячика. На каждой высоте выполняется одна попытка.</a:t>
            </a:r>
            <a:endParaRPr lang="ru-RU" sz="1600" dirty="0"/>
          </a:p>
        </p:txBody>
      </p:sp>
      <p:sp>
        <p:nvSpPr>
          <p:cNvPr id="4" name="Прямоугольник 3"/>
          <p:cNvSpPr/>
          <p:nvPr/>
        </p:nvSpPr>
        <p:spPr>
          <a:xfrm>
            <a:off x="143508" y="118373"/>
            <a:ext cx="8892988" cy="646331"/>
          </a:xfrm>
          <a:prstGeom prst="rect">
            <a:avLst/>
          </a:prstGeom>
        </p:spPr>
        <p:txBody>
          <a:bodyPr wrap="square">
            <a:spAutoFit/>
          </a:bodyPr>
          <a:lstStyle/>
          <a:p>
            <a:pPr algn="ctr"/>
            <a:r>
              <a:rPr lang="ru-RU" b="1" dirty="0">
                <a:latin typeface="Garamond Premr Pro" pitchFamily="18" charset="0"/>
              </a:rPr>
              <a:t>Игры и упражнения, которые оказывают содействие усвоению техники прыжков и развитию скоростно-силовых качеств</a:t>
            </a:r>
          </a:p>
        </p:txBody>
      </p:sp>
    </p:spTree>
    <p:extLst>
      <p:ext uri="{BB962C8B-B14F-4D97-AF65-F5344CB8AC3E}">
        <p14:creationId xmlns:p14="http://schemas.microsoft.com/office/powerpoint/2010/main" val="3532126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0056" y="958076"/>
            <a:ext cx="8640960" cy="3046988"/>
          </a:xfrm>
          <a:prstGeom prst="rect">
            <a:avLst/>
          </a:prstGeom>
        </p:spPr>
        <p:txBody>
          <a:bodyPr wrap="square">
            <a:spAutoFit/>
          </a:bodyPr>
          <a:lstStyle/>
          <a:p>
            <a:pPr algn="ctr"/>
            <a:r>
              <a:rPr lang="ru-RU" sz="1600" b="1" dirty="0">
                <a:latin typeface="Garamond Premr Pro" pitchFamily="18" charset="0"/>
              </a:rPr>
              <a:t>«Бежал по прямой дорожке с ускорением»</a:t>
            </a:r>
            <a:endParaRPr lang="ru-RU" sz="1600" dirty="0">
              <a:latin typeface="Garamond Premr Pro" pitchFamily="18" charset="0"/>
            </a:endParaRPr>
          </a:p>
          <a:p>
            <a:pPr algn="ctr"/>
            <a:r>
              <a:rPr lang="ru-RU" sz="1600" b="1" dirty="0">
                <a:latin typeface="Garamond Premr Pro" pitchFamily="18" charset="0"/>
              </a:rPr>
              <a:t> </a:t>
            </a:r>
            <a:endParaRPr lang="ru-RU" sz="1600" dirty="0">
              <a:latin typeface="Garamond Premr Pro" pitchFamily="18" charset="0"/>
            </a:endParaRPr>
          </a:p>
          <a:p>
            <a:r>
              <a:rPr lang="ru-RU" sz="1600" b="1" i="1" dirty="0">
                <a:latin typeface="Garamond Premr Pro" pitchFamily="18" charset="0"/>
              </a:rPr>
              <a:t>Инвентарь – флажки.</a:t>
            </a:r>
          </a:p>
          <a:p>
            <a:r>
              <a:rPr lang="ru-RU" sz="1600" b="1" i="1" dirty="0">
                <a:latin typeface="Garamond Premr Pro" pitchFamily="18" charset="0"/>
              </a:rPr>
              <a:t>Место проведения – беговая дорожка, футбольное поле.</a:t>
            </a:r>
          </a:p>
          <a:p>
            <a:r>
              <a:rPr lang="ru-RU" sz="1600" b="1" i="1" dirty="0">
                <a:latin typeface="Garamond Premr Pro" pitchFamily="18" charset="0"/>
              </a:rPr>
              <a:t>Основная цель – развитие реакции, ловкости, скорости.</a:t>
            </a:r>
          </a:p>
          <a:p>
            <a:r>
              <a:rPr lang="ru-RU" sz="1600" dirty="0">
                <a:latin typeface="Garamond Premr Pro" pitchFamily="18" charset="0"/>
              </a:rPr>
              <a:t>Организация – размечаются 3 параллельные линии. Две первые, которые находятся на расстоянии 5–7 м одна от другой, есть стартовые линии. Третья линия – финишная, находится на расстоянии 15–20 м от стартовых линий. Участники делятся на 2 команды. Одна с одной, другая с другой стартовой линии.</a:t>
            </a:r>
          </a:p>
          <a:p>
            <a:r>
              <a:rPr lang="ru-RU" sz="1600" dirty="0">
                <a:latin typeface="Garamond Premr Pro" pitchFamily="18" charset="0"/>
              </a:rPr>
              <a:t>Проведение – после сигнала тренера игроки обеих команд начинают бег. Задача игроков – скорее добежать до финиша, не дав себя обогнать игрокам другой команды.</a:t>
            </a:r>
          </a:p>
          <a:p>
            <a:r>
              <a:rPr lang="ru-RU" sz="1600" dirty="0">
                <a:latin typeface="Garamond Premr Pro" pitchFamily="18" charset="0"/>
              </a:rPr>
              <a:t>Настигнутым считается игрок, если его тронули рукой. За каждого настигнутого игрока команда получает 1 очко</a:t>
            </a:r>
            <a:r>
              <a:rPr lang="ru-RU" sz="1600" dirty="0" smtClean="0">
                <a:latin typeface="Garamond Premr Pro" pitchFamily="18" charset="0"/>
              </a:rPr>
              <a:t>.</a:t>
            </a:r>
            <a:endParaRPr lang="ru-RU" sz="1600" dirty="0">
              <a:latin typeface="Garamond Premr Pro" pitchFamily="18" charset="0"/>
            </a:endParaRPr>
          </a:p>
        </p:txBody>
      </p:sp>
      <p:sp>
        <p:nvSpPr>
          <p:cNvPr id="3" name="Прямоугольник 2"/>
          <p:cNvSpPr/>
          <p:nvPr/>
        </p:nvSpPr>
        <p:spPr>
          <a:xfrm>
            <a:off x="0" y="251356"/>
            <a:ext cx="9144000" cy="400110"/>
          </a:xfrm>
          <a:prstGeom prst="rect">
            <a:avLst/>
          </a:prstGeom>
        </p:spPr>
        <p:txBody>
          <a:bodyPr wrap="square">
            <a:spAutoFit/>
          </a:bodyPr>
          <a:lstStyle/>
          <a:p>
            <a:pPr algn="ctr"/>
            <a:r>
              <a:rPr lang="ru-RU" sz="2000" b="1" dirty="0">
                <a:latin typeface="Garamond Premr Pro" pitchFamily="18" charset="0"/>
              </a:rPr>
              <a:t>Игры, которые оказывают содействие усвоению техники бега и развития скорости</a:t>
            </a:r>
            <a:endParaRPr lang="ru-RU" sz="2000" dirty="0">
              <a:latin typeface="Garamond Premr Pro" pitchFamily="18" charset="0"/>
            </a:endParaRPr>
          </a:p>
        </p:txBody>
      </p:sp>
      <p:sp>
        <p:nvSpPr>
          <p:cNvPr id="4" name="Прямоугольник 3"/>
          <p:cNvSpPr/>
          <p:nvPr/>
        </p:nvSpPr>
        <p:spPr>
          <a:xfrm>
            <a:off x="215516" y="4149080"/>
            <a:ext cx="8640960" cy="2062103"/>
          </a:xfrm>
          <a:prstGeom prst="rect">
            <a:avLst/>
          </a:prstGeom>
        </p:spPr>
        <p:txBody>
          <a:bodyPr wrap="square">
            <a:spAutoFit/>
          </a:bodyPr>
          <a:lstStyle/>
          <a:p>
            <a:pPr algn="ctr"/>
            <a:r>
              <a:rPr lang="ru-RU" sz="1600" b="1" dirty="0">
                <a:latin typeface="Garamond Premr Pro" pitchFamily="18" charset="0"/>
              </a:rPr>
              <a:t>«Челночный бег»</a:t>
            </a:r>
            <a:endParaRPr lang="ru-RU" sz="1600" dirty="0">
              <a:latin typeface="Garamond Premr Pro" pitchFamily="18" charset="0"/>
            </a:endParaRPr>
          </a:p>
          <a:p>
            <a:pPr algn="r"/>
            <a:r>
              <a:rPr lang="ru-RU" sz="1600" b="1" dirty="0">
                <a:latin typeface="Garamond Premr Pro" pitchFamily="18" charset="0"/>
              </a:rPr>
              <a:t> </a:t>
            </a:r>
            <a:endParaRPr lang="ru-RU" sz="1600" dirty="0">
              <a:latin typeface="Garamond Premr Pro" pitchFamily="18" charset="0"/>
            </a:endParaRPr>
          </a:p>
          <a:p>
            <a:pPr algn="r"/>
            <a:r>
              <a:rPr lang="ru-RU" sz="1600" b="1" i="1" dirty="0">
                <a:latin typeface="Garamond Premr Pro" pitchFamily="18" charset="0"/>
              </a:rPr>
              <a:t>Место проведения – беговая дорожка стадиона.</a:t>
            </a:r>
          </a:p>
          <a:p>
            <a:pPr algn="r"/>
            <a:r>
              <a:rPr lang="ru-RU" sz="1600" b="1" i="1" dirty="0">
                <a:latin typeface="Garamond Premr Pro" pitchFamily="18" charset="0"/>
              </a:rPr>
              <a:t>Основная цель – воспитание умения владеть собою, усвоение техники старта и развитие скорости.</a:t>
            </a:r>
          </a:p>
          <a:p>
            <a:pPr algn="r"/>
            <a:r>
              <a:rPr lang="ru-RU" sz="1600" dirty="0">
                <a:latin typeface="Garamond Premr Pro" pitchFamily="18" charset="0"/>
              </a:rPr>
              <a:t>Организация – размечаются 2 стартовые линии на расстоянии 20–30 м одна от другой.</a:t>
            </a:r>
          </a:p>
          <a:p>
            <a:pPr algn="r"/>
            <a:r>
              <a:rPr lang="ru-RU" sz="1600" dirty="0">
                <a:latin typeface="Garamond Premr Pro" pitchFamily="18" charset="0"/>
              </a:rPr>
              <a:t>Проведение – игроки принимают низкий или высокий старт. По сигналу стартуют первые номера, которые бегут ко вторым номерам и касаются их рукой. Вторые бегут к третьим и т. д. Выигрывает команда, которая первой заняла свои первоначальные места.</a:t>
            </a:r>
          </a:p>
        </p:txBody>
      </p:sp>
    </p:spTree>
    <p:extLst>
      <p:ext uri="{BB962C8B-B14F-4D97-AF65-F5344CB8AC3E}">
        <p14:creationId xmlns:p14="http://schemas.microsoft.com/office/powerpoint/2010/main" val="2296679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7890" y="764704"/>
            <a:ext cx="8640960" cy="3046988"/>
          </a:xfrm>
          <a:prstGeom prst="rect">
            <a:avLst/>
          </a:prstGeom>
        </p:spPr>
        <p:txBody>
          <a:bodyPr wrap="square">
            <a:spAutoFit/>
          </a:bodyPr>
          <a:lstStyle/>
          <a:p>
            <a:pPr algn="ctr"/>
            <a:r>
              <a:rPr lang="ru-RU" sz="1600" b="1" dirty="0" smtClean="0">
                <a:latin typeface="Garamond Premr Pro" pitchFamily="18" charset="0"/>
              </a:rPr>
              <a:t>«</a:t>
            </a:r>
            <a:r>
              <a:rPr lang="ru-RU" sz="1600" b="1" dirty="0">
                <a:latin typeface="Garamond Premr Pro" pitchFamily="18" charset="0"/>
              </a:rPr>
              <a:t>Метание в подвижную цель»</a:t>
            </a:r>
            <a:endParaRPr lang="ru-RU" sz="1600" dirty="0">
              <a:latin typeface="Garamond Premr Pro" pitchFamily="18" charset="0"/>
            </a:endParaRPr>
          </a:p>
          <a:p>
            <a:r>
              <a:rPr lang="ru-RU" sz="1600" b="1" dirty="0">
                <a:latin typeface="Garamond Premr Pro" pitchFamily="18" charset="0"/>
              </a:rPr>
              <a:t> </a:t>
            </a:r>
            <a:endParaRPr lang="ru-RU" sz="1600" dirty="0">
              <a:latin typeface="Garamond Premr Pro" pitchFamily="18" charset="0"/>
            </a:endParaRPr>
          </a:p>
          <a:p>
            <a:r>
              <a:rPr lang="ru-RU" sz="1600" b="1" i="1" dirty="0">
                <a:latin typeface="Garamond Premr Pro" pitchFamily="18" charset="0"/>
              </a:rPr>
              <a:t>Инвентарь – 3 флажка для разметки площадки, мячик для игры в ручной мяч.</a:t>
            </a:r>
          </a:p>
          <a:p>
            <a:r>
              <a:rPr lang="ru-RU" sz="1600" b="1" i="1" dirty="0">
                <a:latin typeface="Garamond Premr Pro" pitchFamily="18" charset="0"/>
              </a:rPr>
              <a:t>Место проведения – ровная площадка, футбольное поле.</a:t>
            </a:r>
          </a:p>
          <a:p>
            <a:r>
              <a:rPr lang="ru-RU" sz="1600" b="1" i="1" dirty="0">
                <a:latin typeface="Garamond Premr Pro" pitchFamily="18" charset="0"/>
              </a:rPr>
              <a:t>Основная цель – научить метко метать мячик.</a:t>
            </a:r>
          </a:p>
          <a:p>
            <a:r>
              <a:rPr lang="ru-RU" sz="1600" dirty="0">
                <a:latin typeface="Garamond Premr Pro" pitchFamily="18" charset="0"/>
              </a:rPr>
              <a:t>Организация – разметить треугольник с длиной сторон 10–15 м. Возле любой из вершин треугольника игроки выстроены по одному. Все игроки имеют порядковые номера. Мячик находится в руках у игрока под первым номером. По сигналу ведущего игрок, у которого в руках мячик, бежит первым. Как только он сделал 2–3 шага, бежит игрок под первым номером из группы, которая выстроена возле следующей вершины треугольника. Игрок, у которого мячик, передает его в движении игроку, который начал бежать вторым. Если второй игрок получил мячик, бег начинает первый игрок из группы, выстроенной возле третьей вершины. Бегают игроки по сторонам треугольника.</a:t>
            </a:r>
          </a:p>
        </p:txBody>
      </p:sp>
      <p:sp>
        <p:nvSpPr>
          <p:cNvPr id="3" name="Прямоугольник 2"/>
          <p:cNvSpPr/>
          <p:nvPr/>
        </p:nvSpPr>
        <p:spPr>
          <a:xfrm>
            <a:off x="247890" y="164539"/>
            <a:ext cx="8500574" cy="646331"/>
          </a:xfrm>
          <a:prstGeom prst="rect">
            <a:avLst/>
          </a:prstGeom>
        </p:spPr>
        <p:txBody>
          <a:bodyPr wrap="square">
            <a:spAutoFit/>
          </a:bodyPr>
          <a:lstStyle/>
          <a:p>
            <a:pPr algn="ctr"/>
            <a:r>
              <a:rPr lang="ru-RU" b="1" dirty="0">
                <a:latin typeface="Garamond Premr Pro" pitchFamily="18" charset="0"/>
              </a:rPr>
              <a:t>Игры и упражнения, которые содействуют усвоению техники легкоатлетических метаний и развитию необходимых двигательных качеств</a:t>
            </a:r>
            <a:endParaRPr lang="ru-RU" dirty="0"/>
          </a:p>
        </p:txBody>
      </p:sp>
      <p:sp>
        <p:nvSpPr>
          <p:cNvPr id="4" name="Прямоугольник 3"/>
          <p:cNvSpPr/>
          <p:nvPr/>
        </p:nvSpPr>
        <p:spPr>
          <a:xfrm>
            <a:off x="247890" y="3843337"/>
            <a:ext cx="8640960" cy="2800767"/>
          </a:xfrm>
          <a:prstGeom prst="rect">
            <a:avLst/>
          </a:prstGeom>
        </p:spPr>
        <p:txBody>
          <a:bodyPr wrap="square">
            <a:spAutoFit/>
          </a:bodyPr>
          <a:lstStyle/>
          <a:p>
            <a:pPr algn="ctr"/>
            <a:r>
              <a:rPr lang="ru-RU" sz="1600" b="1" dirty="0">
                <a:latin typeface="Garamond Premr Pro" pitchFamily="18" charset="0"/>
              </a:rPr>
              <a:t>«Толкание мячика в обруч»</a:t>
            </a:r>
            <a:endParaRPr lang="ru-RU" sz="1600" dirty="0">
              <a:latin typeface="Garamond Premr Pro" pitchFamily="18" charset="0"/>
            </a:endParaRPr>
          </a:p>
          <a:p>
            <a:pPr algn="r"/>
            <a:r>
              <a:rPr lang="ru-RU" sz="1600" dirty="0">
                <a:latin typeface="Garamond Premr Pro" pitchFamily="18" charset="0"/>
              </a:rPr>
              <a:t> </a:t>
            </a:r>
          </a:p>
          <a:p>
            <a:pPr algn="r"/>
            <a:r>
              <a:rPr lang="ru-RU" sz="1600" b="1" i="1" dirty="0">
                <a:latin typeface="Garamond Premr Pro" pitchFamily="18" charset="0"/>
              </a:rPr>
              <a:t>Инвентарь – гимнастический обруч, набивной мяч.</a:t>
            </a:r>
          </a:p>
          <a:p>
            <a:pPr algn="r"/>
            <a:r>
              <a:rPr lang="ru-RU" sz="1600" b="1" i="1" dirty="0">
                <a:latin typeface="Garamond Premr Pro" pitchFamily="18" charset="0"/>
              </a:rPr>
              <a:t>Место проведения – небольшая площадка.</a:t>
            </a:r>
          </a:p>
          <a:p>
            <a:pPr algn="r"/>
            <a:r>
              <a:rPr lang="ru-RU" sz="1600" b="1" i="1" dirty="0">
                <a:latin typeface="Garamond Premr Pro" pitchFamily="18" charset="0"/>
              </a:rPr>
              <a:t>Основная цель – научить толкать мяч под правильным углом.</a:t>
            </a:r>
          </a:p>
          <a:p>
            <a:pPr algn="r"/>
            <a:r>
              <a:rPr lang="ru-RU" sz="1600" dirty="0">
                <a:latin typeface="Garamond Premr Pro" pitchFamily="18" charset="0"/>
              </a:rPr>
              <a:t>Организация – подвесить обруч на высоту 2,5–3 м над землей. На расстоянии 3–4 м провести линию, от которой будут толкать мяч. Одна команда становится за этой линией, а вторая занимает место на второй стороне от обруча в 3–4 м от него.</a:t>
            </a:r>
          </a:p>
          <a:p>
            <a:pPr algn="r"/>
            <a:r>
              <a:rPr lang="ru-RU" sz="1600" dirty="0">
                <a:latin typeface="Garamond Premr Pro" pitchFamily="18" charset="0"/>
              </a:rPr>
              <a:t>Проведение – ученики одной команды поочередно толкают мячик так, чтобы он пролетел через обруч. Игроки второй команды подают мяч. Затем команды меняются местами. Каждое попадание в обруч оценивается в одно очко. Выигрывает та команда, которая набрала больше очков.</a:t>
            </a:r>
          </a:p>
        </p:txBody>
      </p:sp>
    </p:spTree>
    <p:extLst>
      <p:ext uri="{BB962C8B-B14F-4D97-AF65-F5344CB8AC3E}">
        <p14:creationId xmlns:p14="http://schemas.microsoft.com/office/powerpoint/2010/main" val="2417561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1918" y="1484784"/>
            <a:ext cx="8568952" cy="3693319"/>
          </a:xfrm>
          <a:prstGeom prst="rect">
            <a:avLst/>
          </a:prstGeom>
        </p:spPr>
        <p:txBody>
          <a:bodyPr wrap="square">
            <a:spAutoFit/>
          </a:bodyPr>
          <a:lstStyle/>
          <a:p>
            <a:pPr algn="ctr"/>
            <a:r>
              <a:rPr lang="ru-RU" b="1" dirty="0">
                <a:latin typeface="Garamond Premr Pro" pitchFamily="18" charset="0"/>
              </a:rPr>
              <a:t>Игры и упражнения, которые оказывают влияние на развитие выносливости</a:t>
            </a:r>
            <a:endParaRPr lang="ru-RU" dirty="0">
              <a:latin typeface="Garamond Premr Pro" pitchFamily="18" charset="0"/>
            </a:endParaRPr>
          </a:p>
          <a:p>
            <a:pPr algn="just"/>
            <a:r>
              <a:rPr lang="ru-RU" b="1" dirty="0">
                <a:latin typeface="Garamond Premr Pro" pitchFamily="18" charset="0"/>
              </a:rPr>
              <a:t> </a:t>
            </a:r>
            <a:endParaRPr lang="ru-RU" dirty="0">
              <a:latin typeface="Garamond Premr Pro" pitchFamily="18" charset="0"/>
            </a:endParaRPr>
          </a:p>
          <a:p>
            <a:pPr algn="just"/>
            <a:r>
              <a:rPr lang="ru-RU" b="1" dirty="0">
                <a:latin typeface="Garamond Premr Pro" pitchFamily="18" charset="0"/>
              </a:rPr>
              <a:t>«Командный скоростной бег»</a:t>
            </a:r>
            <a:endParaRPr lang="ru-RU" dirty="0">
              <a:latin typeface="Garamond Premr Pro" pitchFamily="18" charset="0"/>
            </a:endParaRPr>
          </a:p>
          <a:p>
            <a:pPr algn="just"/>
            <a:r>
              <a:rPr lang="ru-RU" dirty="0">
                <a:latin typeface="Garamond Premr Pro" pitchFamily="18" charset="0"/>
              </a:rPr>
              <a:t> </a:t>
            </a:r>
          </a:p>
          <a:p>
            <a:pPr algn="just"/>
            <a:r>
              <a:rPr lang="ru-RU" dirty="0">
                <a:latin typeface="Garamond Premr Pro" pitchFamily="18" charset="0"/>
              </a:rPr>
              <a:t>Инвентарь – флажки для разметки дорожки, секундомер.</a:t>
            </a:r>
          </a:p>
          <a:p>
            <a:pPr algn="just"/>
            <a:r>
              <a:rPr lang="ru-RU" dirty="0">
                <a:latin typeface="Garamond Premr Pro" pitchFamily="18" charset="0"/>
              </a:rPr>
              <a:t>Место проведения – беговая дорожка.</a:t>
            </a:r>
          </a:p>
          <a:p>
            <a:pPr algn="just"/>
            <a:r>
              <a:rPr lang="ru-RU" dirty="0">
                <a:latin typeface="Garamond Premr Pro" pitchFamily="18" charset="0"/>
              </a:rPr>
              <a:t>Основная цель – проверка умения бегать с постоянной скоростью.</a:t>
            </a:r>
          </a:p>
          <a:p>
            <a:pPr algn="just"/>
            <a:r>
              <a:rPr lang="ru-RU" dirty="0">
                <a:latin typeface="Garamond Premr Pro" pitchFamily="18" charset="0"/>
              </a:rPr>
              <a:t>Организация – группу разделяют на 2 команды, сообщают, на какую дистанцию будет проводиться бег, указывают время, за которое команды должны ее пробежать.</a:t>
            </a:r>
          </a:p>
          <a:p>
            <a:pPr algn="just"/>
            <a:r>
              <a:rPr lang="ru-RU" dirty="0">
                <a:latin typeface="Garamond Premr Pro" pitchFamily="18" charset="0"/>
              </a:rPr>
              <a:t>Проведение – по сигналу тренера дается сначала старт одной команде, затем стартует вторая команда. После финиша всей команды объявляется время, за которое она пробежала дистанцию. Для определения команды-победительницы нужно найти разность между запланированным и полученным результатом.</a:t>
            </a:r>
          </a:p>
        </p:txBody>
      </p:sp>
    </p:spTree>
    <p:extLst>
      <p:ext uri="{BB962C8B-B14F-4D97-AF65-F5344CB8AC3E}">
        <p14:creationId xmlns:p14="http://schemas.microsoft.com/office/powerpoint/2010/main" val="1389759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3861048"/>
            <a:ext cx="8856984" cy="734946"/>
          </a:xfrm>
          <a:effectLst/>
        </p:spPr>
        <p:txBody>
          <a:bodyPr/>
          <a:lstStyle/>
          <a:p>
            <a:r>
              <a:rPr lang="ru-RU" sz="3200" dirty="0" smtClean="0">
                <a:latin typeface="Garamond Premr Pro" pitchFamily="18" charset="0"/>
              </a:rPr>
              <a:t>ПОДВИЖНЫЕ ИГРЫ В ПОМЕЩЕНИИ</a:t>
            </a:r>
            <a:endParaRPr lang="ru-RU" sz="3400" dirty="0">
              <a:latin typeface="Garamond Premr Pro" pitchFamily="18" charset="0"/>
            </a:endParaRPr>
          </a:p>
        </p:txBody>
      </p:sp>
    </p:spTree>
    <p:extLst>
      <p:ext uri="{BB962C8B-B14F-4D97-AF65-F5344CB8AC3E}">
        <p14:creationId xmlns:p14="http://schemas.microsoft.com/office/powerpoint/2010/main" val="636417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16632"/>
            <a:ext cx="8496944" cy="2862322"/>
          </a:xfrm>
          <a:prstGeom prst="rect">
            <a:avLst/>
          </a:prstGeom>
        </p:spPr>
        <p:txBody>
          <a:bodyPr wrap="square">
            <a:spAutoFit/>
          </a:bodyPr>
          <a:lstStyle/>
          <a:p>
            <a:pPr algn="ctr"/>
            <a:r>
              <a:rPr lang="ru-RU" b="1" dirty="0">
                <a:latin typeface="Garamond Premr Pro" pitchFamily="18" charset="0"/>
              </a:rPr>
              <a:t>«Найди отличие»</a:t>
            </a:r>
            <a:endParaRPr lang="ru-RU" dirty="0">
              <a:latin typeface="Garamond Premr Pro" pitchFamily="18" charset="0"/>
            </a:endParaRPr>
          </a:p>
          <a:p>
            <a:r>
              <a:rPr lang="ru-RU" b="1" dirty="0">
                <a:latin typeface="Garamond Premr Pro" pitchFamily="18" charset="0"/>
              </a:rPr>
              <a:t> </a:t>
            </a:r>
            <a:endParaRPr lang="ru-RU" dirty="0">
              <a:latin typeface="Garamond Premr Pro" pitchFamily="18" charset="0"/>
            </a:endParaRPr>
          </a:p>
          <a:p>
            <a:r>
              <a:rPr lang="ru-RU" b="1" i="1" dirty="0">
                <a:latin typeface="Garamond Premr Pro" pitchFamily="18" charset="0"/>
              </a:rPr>
              <a:t>Цель: развитие умения концентрировать внимание на деталях.</a:t>
            </a:r>
          </a:p>
          <a:p>
            <a:r>
              <a:rPr lang="ru-RU" dirty="0">
                <a:latin typeface="Garamond Premr Pro" pitchFamily="18" charset="0"/>
              </a:rPr>
              <a:t>Ребенок рисует любую несложную картинку (котик, домик и др.) и передает ее взрослому, а сам отворачивается. Взрослый дорисовывает несколько деталей и возвращает картинку. Ребенок должен заметить, что изменилось в рисунке. Затем взрослый и ребенок могут поменяться ролями. Игру можно проводить и с группой детей. В этом случае дети по очереди рисуют на доске какой-либо рисунок и отворачиваются (при этом возможность движения не ограничивается). Взрослый дорисовывает несколько деталей. Дети, взглянув на рисунок, должны сказать, какие изменения произошли.</a:t>
            </a:r>
          </a:p>
        </p:txBody>
      </p:sp>
      <p:sp>
        <p:nvSpPr>
          <p:cNvPr id="3" name="Прямоугольник 2"/>
          <p:cNvSpPr/>
          <p:nvPr/>
        </p:nvSpPr>
        <p:spPr>
          <a:xfrm>
            <a:off x="251520" y="3429000"/>
            <a:ext cx="8712968" cy="2585323"/>
          </a:xfrm>
          <a:prstGeom prst="rect">
            <a:avLst/>
          </a:prstGeom>
        </p:spPr>
        <p:txBody>
          <a:bodyPr wrap="square">
            <a:spAutoFit/>
          </a:bodyPr>
          <a:lstStyle/>
          <a:p>
            <a:pPr algn="ctr"/>
            <a:r>
              <a:rPr lang="ru-RU" b="1" dirty="0">
                <a:latin typeface="Garamond Premr Pro" pitchFamily="18" charset="0"/>
              </a:rPr>
              <a:t>«Гвалт»</a:t>
            </a:r>
            <a:endParaRPr lang="ru-RU" dirty="0">
              <a:latin typeface="Garamond Premr Pro" pitchFamily="18" charset="0"/>
            </a:endParaRPr>
          </a:p>
          <a:p>
            <a:r>
              <a:rPr lang="ru-RU" b="1" dirty="0">
                <a:latin typeface="Garamond Premr Pro" pitchFamily="18" charset="0"/>
              </a:rPr>
              <a:t> </a:t>
            </a:r>
            <a:endParaRPr lang="ru-RU" dirty="0">
              <a:latin typeface="Garamond Premr Pro" pitchFamily="18" charset="0"/>
            </a:endParaRPr>
          </a:p>
          <a:p>
            <a:pPr algn="r"/>
            <a:r>
              <a:rPr lang="ru-RU" b="1" i="1" dirty="0">
                <a:latin typeface="Garamond Premr Pro" pitchFamily="18" charset="0"/>
              </a:rPr>
              <a:t>Цель: развитие концентрации внимания.</a:t>
            </a:r>
          </a:p>
          <a:p>
            <a:pPr algn="r"/>
            <a:r>
              <a:rPr lang="ru-RU" dirty="0">
                <a:latin typeface="Garamond Premr Pro" pitchFamily="18" charset="0"/>
              </a:rPr>
              <a:t>Один из участников (по желанию) становится водящим и выходит за дверь. Группа выбирает какую-либо фразу или строчку из известной всем песни, которую распределяют так: каждому участнику по одному слову. Затем входит водящий, и игроки все одновременно, хором, начинают громко повторять каждый свое слово. Водящий должен догадаться, что это за песня, собрав ее по </a:t>
            </a:r>
            <a:r>
              <a:rPr lang="ru-RU" dirty="0" smtClean="0">
                <a:latin typeface="Garamond Premr Pro" pitchFamily="18" charset="0"/>
              </a:rPr>
              <a:t>словечку. Желательно</a:t>
            </a:r>
            <a:r>
              <a:rPr lang="ru-RU" dirty="0">
                <a:latin typeface="Garamond Premr Pro" pitchFamily="18" charset="0"/>
              </a:rPr>
              <a:t>, чтобы до того как войдет водящий, каждый ребенок повторил вслух доставшееся ему слово.</a:t>
            </a:r>
          </a:p>
        </p:txBody>
      </p:sp>
    </p:spTree>
    <p:extLst>
      <p:ext uri="{BB962C8B-B14F-4D97-AF65-F5344CB8AC3E}">
        <p14:creationId xmlns:p14="http://schemas.microsoft.com/office/powerpoint/2010/main" val="1555504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548680"/>
            <a:ext cx="8568952" cy="2308324"/>
          </a:xfrm>
          <a:prstGeom prst="rect">
            <a:avLst/>
          </a:prstGeom>
        </p:spPr>
        <p:txBody>
          <a:bodyPr wrap="square">
            <a:spAutoFit/>
          </a:bodyPr>
          <a:lstStyle/>
          <a:p>
            <a:pPr algn="ctr"/>
            <a:r>
              <a:rPr lang="ru-RU" b="1" dirty="0">
                <a:latin typeface="Garamond Premr Pro" pitchFamily="18" charset="0"/>
              </a:rPr>
              <a:t>«Броуновское движение»</a:t>
            </a:r>
            <a:endParaRPr lang="ru-RU" dirty="0">
              <a:latin typeface="Garamond Premr Pro" pitchFamily="18" charset="0"/>
            </a:endParaRPr>
          </a:p>
          <a:p>
            <a:r>
              <a:rPr lang="ru-RU" dirty="0">
                <a:latin typeface="Garamond Premr Pro" pitchFamily="18" charset="0"/>
              </a:rPr>
              <a:t> </a:t>
            </a:r>
          </a:p>
          <a:p>
            <a:r>
              <a:rPr lang="ru-RU" b="1" i="1" dirty="0">
                <a:latin typeface="Garamond Premr Pro" pitchFamily="18" charset="0"/>
              </a:rPr>
              <a:t>Цель: развитие умения распределять внимание.</a:t>
            </a:r>
          </a:p>
          <a:p>
            <a:r>
              <a:rPr lang="ru-RU" dirty="0">
                <a:latin typeface="Garamond Premr Pro" pitchFamily="18" charset="0"/>
              </a:rPr>
              <a:t>Все дети встают в круг. Ведущий один за другим вкатывает в центр круга теннисные мячики. Детям сообщаются правила игры: мячи не должны останавливаться и выкатываться за пределы круга, их можно толкать ногой или рукой. Если участники успешно выполняют правила игры, ведущий вкатывает дополнительное количество мячей. Смысл игры – установить командный рекорд по количеству мячей в круге.</a:t>
            </a:r>
          </a:p>
        </p:txBody>
      </p:sp>
      <p:sp>
        <p:nvSpPr>
          <p:cNvPr id="3" name="Прямоугольник 2"/>
          <p:cNvSpPr/>
          <p:nvPr/>
        </p:nvSpPr>
        <p:spPr>
          <a:xfrm>
            <a:off x="251520" y="3356992"/>
            <a:ext cx="8640960" cy="2308324"/>
          </a:xfrm>
          <a:prstGeom prst="rect">
            <a:avLst/>
          </a:prstGeom>
        </p:spPr>
        <p:txBody>
          <a:bodyPr wrap="square">
            <a:spAutoFit/>
          </a:bodyPr>
          <a:lstStyle/>
          <a:p>
            <a:pPr algn="ctr"/>
            <a:r>
              <a:rPr lang="ru-RU" b="1" dirty="0">
                <a:latin typeface="Garamond Premr Pro" pitchFamily="18" charset="0"/>
              </a:rPr>
              <a:t>«Передай мяч»</a:t>
            </a:r>
            <a:endParaRPr lang="ru-RU" dirty="0">
              <a:latin typeface="Garamond Premr Pro" pitchFamily="18" charset="0"/>
            </a:endParaRPr>
          </a:p>
          <a:p>
            <a:pPr algn="r"/>
            <a:r>
              <a:rPr lang="ru-RU" dirty="0">
                <a:latin typeface="Garamond Premr Pro" pitchFamily="18" charset="0"/>
              </a:rPr>
              <a:t> </a:t>
            </a:r>
          </a:p>
          <a:p>
            <a:pPr algn="r"/>
            <a:r>
              <a:rPr lang="ru-RU" b="1" i="1" dirty="0">
                <a:latin typeface="Garamond Premr Pro" pitchFamily="18" charset="0"/>
              </a:rPr>
              <a:t>Цель: снять излишнюю двигательную активность.</a:t>
            </a:r>
          </a:p>
          <a:p>
            <a:pPr algn="r"/>
            <a:r>
              <a:rPr lang="ru-RU" dirty="0">
                <a:latin typeface="Garamond Premr Pro" pitchFamily="18" charset="0"/>
              </a:rPr>
              <a:t>Сидя на стульях или стоя в кругу, играющие стараются как можно быстрее передать мяч, не уронив его, соседу. Можно в максимально быстром темпе бросать мяч друг другу или передавать его, повернувшись спиной в круг и убрав руки за спину. Усложнить упражнение можно, попросив детей играть с закрытыми глазами или используя в игре одновременно несколько мячей.</a:t>
            </a:r>
          </a:p>
        </p:txBody>
      </p:sp>
    </p:spTree>
    <p:extLst>
      <p:ext uri="{BB962C8B-B14F-4D97-AF65-F5344CB8AC3E}">
        <p14:creationId xmlns:p14="http://schemas.microsoft.com/office/powerpoint/2010/main" val="3258983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04664"/>
            <a:ext cx="8496944" cy="2862322"/>
          </a:xfrm>
          <a:prstGeom prst="rect">
            <a:avLst/>
          </a:prstGeom>
        </p:spPr>
        <p:txBody>
          <a:bodyPr wrap="square">
            <a:spAutoFit/>
          </a:bodyPr>
          <a:lstStyle/>
          <a:p>
            <a:pPr algn="ctr"/>
            <a:r>
              <a:rPr lang="ru-RU" b="1" dirty="0">
                <a:latin typeface="Garamond Premr Pro" pitchFamily="18" charset="0"/>
              </a:rPr>
              <a:t>«Расставь посты»</a:t>
            </a:r>
            <a:endParaRPr lang="ru-RU" dirty="0">
              <a:latin typeface="Garamond Premr Pro" pitchFamily="18" charset="0"/>
            </a:endParaRPr>
          </a:p>
          <a:p>
            <a:r>
              <a:rPr lang="ru-RU" dirty="0">
                <a:latin typeface="Garamond Premr Pro" pitchFamily="18" charset="0"/>
              </a:rPr>
              <a:t> </a:t>
            </a:r>
          </a:p>
          <a:p>
            <a:r>
              <a:rPr lang="ru-RU" b="1" i="1" dirty="0">
                <a:latin typeface="Garamond Premr Pro" pitchFamily="18" charset="0"/>
              </a:rPr>
              <a:t>Цель: развитие навыков волевой регуляции, способности концентрировать внимание на определенном сигнале.</a:t>
            </a:r>
          </a:p>
          <a:p>
            <a:r>
              <a:rPr lang="ru-RU" dirty="0">
                <a:latin typeface="Garamond Premr Pro" pitchFamily="18" charset="0"/>
              </a:rPr>
              <a:t>Дети маршируют под музыку друг за другом. Впереди идет командир, который выбирает направление движения. Как только командир хлопнет в ладоши, идущий последним ребенок должен немедленно остановиться. Все остальные продолжают маршировать и слушать команды. Таким образом, командир расставляет всех детей в задуманном им порядке (в линейку, по кругу, по углам и т. д.). Чтобы слышать команды, дети должны передвигаться бесшумно.</a:t>
            </a:r>
          </a:p>
        </p:txBody>
      </p:sp>
      <p:sp>
        <p:nvSpPr>
          <p:cNvPr id="3" name="Прямоугольник 2"/>
          <p:cNvSpPr/>
          <p:nvPr/>
        </p:nvSpPr>
        <p:spPr>
          <a:xfrm>
            <a:off x="332340" y="3789040"/>
            <a:ext cx="8496944" cy="2308324"/>
          </a:xfrm>
          <a:prstGeom prst="rect">
            <a:avLst/>
          </a:prstGeom>
        </p:spPr>
        <p:txBody>
          <a:bodyPr wrap="square">
            <a:spAutoFit/>
          </a:bodyPr>
          <a:lstStyle/>
          <a:p>
            <a:pPr algn="ctr"/>
            <a:r>
              <a:rPr lang="ru-RU" b="1" dirty="0">
                <a:latin typeface="Garamond Premr Pro" pitchFamily="18" charset="0"/>
              </a:rPr>
              <a:t>«Замри»</a:t>
            </a:r>
            <a:endParaRPr lang="ru-RU" dirty="0">
              <a:latin typeface="Garamond Premr Pro" pitchFamily="18" charset="0"/>
            </a:endParaRPr>
          </a:p>
          <a:p>
            <a:pPr algn="r"/>
            <a:r>
              <a:rPr lang="ru-RU" dirty="0">
                <a:latin typeface="Garamond Premr Pro" pitchFamily="18" charset="0"/>
              </a:rPr>
              <a:t> </a:t>
            </a:r>
          </a:p>
          <a:p>
            <a:pPr algn="r"/>
            <a:r>
              <a:rPr lang="ru-RU" b="1" i="1" dirty="0">
                <a:latin typeface="Garamond Premr Pro" pitchFamily="18" charset="0"/>
              </a:rPr>
              <a:t>Цель: развитие внимания и памяти.</a:t>
            </a:r>
          </a:p>
          <a:p>
            <a:pPr algn="r"/>
            <a:r>
              <a:rPr lang="ru-RU" dirty="0">
                <a:latin typeface="Garamond Premr Pro" pitchFamily="18" charset="0"/>
              </a:rPr>
              <a:t>Дети прыгают в такт музыке (ноги в стороны – вместе, сопровождая прыжки хлопками над головой и по бедрам). Внезапно музыка обрывается. Играющие должны застыть в позе, на которую пришлась остановка музыки. Если кому-то из участников это не удалось, он выбывает из игры. Снова звучит музыка – оставшиеся продолжают выполнять движения. Играют до тех пор, пока в круге ни останется лишь один играющий.</a:t>
            </a:r>
          </a:p>
        </p:txBody>
      </p:sp>
    </p:spTree>
    <p:extLst>
      <p:ext uri="{BB962C8B-B14F-4D97-AF65-F5344CB8AC3E}">
        <p14:creationId xmlns:p14="http://schemas.microsoft.com/office/powerpoint/2010/main" val="3589759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301854"/>
            <a:ext cx="8568952" cy="4647426"/>
          </a:xfrm>
          <a:prstGeom prst="rect">
            <a:avLst/>
          </a:prstGeom>
        </p:spPr>
        <p:txBody>
          <a:bodyPr wrap="square">
            <a:spAutoFit/>
          </a:bodyPr>
          <a:lstStyle/>
          <a:p>
            <a:pPr indent="452438" algn="just"/>
            <a:r>
              <a:rPr lang="ru-RU" dirty="0">
                <a:latin typeface="Garamond" pitchFamily="18" charset="0"/>
              </a:rPr>
              <a:t>Там, где подвижная игра, нет места скуке. Эти игры помогают сделать эмоциональную разведку, лучше познакомиться с ребятами. Подвижные игры всегда требуют от играющих двигательных усилий, направленных на достижение условной цели, оговорённой в правилах. Особенность подвижных игр – их соревновательный, творческий коллективный характер. В них проявляется умение действовать вместе с командой в непрерывно меняющихся условиях.</a:t>
            </a:r>
          </a:p>
          <a:p>
            <a:pPr indent="452438" algn="just"/>
            <a:r>
              <a:rPr lang="ru-RU" dirty="0">
                <a:latin typeface="Garamond" pitchFamily="18" charset="0"/>
              </a:rPr>
              <a:t>Подвижные игры наиболее полно соответствуют природе детства. Мы не один раз были участниками и организаторами подвижных игр. Поэтому вспомним, что самое главное в организации таких игр. Каждая игра имеет свою игровую задачу: </a:t>
            </a:r>
            <a:r>
              <a:rPr lang="ru-RU" sz="2000" i="1" dirty="0">
                <a:latin typeface="Garamond" pitchFamily="18" charset="0"/>
              </a:rPr>
              <a:t>«догони», «поймай», «найди» </a:t>
            </a:r>
            <a:r>
              <a:rPr lang="ru-RU" dirty="0">
                <a:latin typeface="Garamond" pitchFamily="18" charset="0"/>
              </a:rPr>
              <a:t>и др. Нужно постараться именно ею увлечь ребят, заинтересовать их. Иногда полезно сыграть на самолюбии ребят, выразив «сомнение» в их силе, ловкости. Для этого стоит нарисовать перед детьми яркую картину предстоящего действия. Не стоит в начале ограничиваться одной лишь дежурной фразой: </a:t>
            </a:r>
            <a:r>
              <a:rPr lang="ru-RU" sz="2000" i="1" dirty="0">
                <a:latin typeface="Garamond" pitchFamily="18" charset="0"/>
              </a:rPr>
              <a:t>«А сейчас мы будем играть в...»</a:t>
            </a:r>
            <a:r>
              <a:rPr lang="ru-RU" dirty="0">
                <a:latin typeface="Garamond" pitchFamily="18" charset="0"/>
              </a:rPr>
              <a:t>. Организуя подвижные игры, следует помнить, что лучше, если Вы будете в них таким же участником, как и ребята. Каждая игра имеет свои правила их и нужно четко объяснить.</a:t>
            </a:r>
            <a:endParaRPr lang="ru-RU" dirty="0">
              <a:latin typeface="Garamond" pitchFamily="18" charset="0"/>
            </a:endParaRPr>
          </a:p>
        </p:txBody>
      </p:sp>
      <p:sp>
        <p:nvSpPr>
          <p:cNvPr id="3" name="Прямоугольник 2"/>
          <p:cNvSpPr/>
          <p:nvPr/>
        </p:nvSpPr>
        <p:spPr>
          <a:xfrm>
            <a:off x="1930798" y="611977"/>
            <a:ext cx="4873450" cy="584775"/>
          </a:xfrm>
          <a:prstGeom prst="rect">
            <a:avLst/>
          </a:prstGeom>
        </p:spPr>
        <p:txBody>
          <a:bodyPr wrap="none">
            <a:spAutoFit/>
          </a:bodyPr>
          <a:lstStyle/>
          <a:p>
            <a:r>
              <a:rPr lang="ru-RU" sz="3200" i="1" dirty="0" smtClean="0">
                <a:latin typeface="Garamond" pitchFamily="18" charset="0"/>
              </a:rPr>
              <a:t>«Догони»! «Поймай»! «Найди»!</a:t>
            </a:r>
            <a:endParaRPr lang="ru-RU" sz="3200" dirty="0"/>
          </a:p>
        </p:txBody>
      </p:sp>
    </p:spTree>
    <p:extLst>
      <p:ext uri="{BB962C8B-B14F-4D97-AF65-F5344CB8AC3E}">
        <p14:creationId xmlns:p14="http://schemas.microsoft.com/office/powerpoint/2010/main" val="3216202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340768"/>
            <a:ext cx="8496944" cy="4524315"/>
          </a:xfrm>
          <a:prstGeom prst="rect">
            <a:avLst/>
          </a:prstGeom>
        </p:spPr>
        <p:txBody>
          <a:bodyPr wrap="square">
            <a:spAutoFit/>
          </a:bodyPr>
          <a:lstStyle/>
          <a:p>
            <a:pPr indent="452438" algn="just"/>
            <a:r>
              <a:rPr lang="ru-RU" sz="2400" dirty="0">
                <a:latin typeface="Garamond" pitchFamily="18" charset="0"/>
              </a:rPr>
              <a:t>Огромную потребность в движении дети обычно стремятся удовлетворить в играх. Играть для них – это, прежде всего, двигаться, действовать. Во время подвижных игр у детей совершенствуются движения, развиваются такие качества, как инициатива и самостоятельность, уверенность и настойчивость. Они приучаются согласовывать свои действия и даже соблюдать определенные (вначале, конечно, примитивные) правила. </a:t>
            </a:r>
            <a:endParaRPr lang="ru-RU" sz="2400" dirty="0" smtClean="0">
              <a:latin typeface="Garamond" pitchFamily="18" charset="0"/>
            </a:endParaRPr>
          </a:p>
          <a:p>
            <a:pPr indent="452438" algn="just"/>
            <a:r>
              <a:rPr lang="ru-RU" sz="2400" dirty="0">
                <a:latin typeface="Garamond" pitchFamily="18" charset="0"/>
              </a:rPr>
              <a:t>Советский педагог  В.А. Сухомлинский подчеркивал, что «игра – это огромное светлое окно, через которое в духовный мир ребенка вливается живительный поток представлений, понятий об окружающем мире. Игра – это искра, зажигающая огонек пытливости и любознательности</a:t>
            </a:r>
            <a:r>
              <a:rPr lang="ru-RU" sz="2400" dirty="0" smtClean="0">
                <a:latin typeface="Garamond" pitchFamily="18" charset="0"/>
              </a:rPr>
              <a:t>».</a:t>
            </a:r>
            <a:endParaRPr lang="ru-RU" sz="2400" dirty="0">
              <a:latin typeface="Garamond" pitchFamily="18" charset="0"/>
            </a:endParaRPr>
          </a:p>
        </p:txBody>
      </p:sp>
      <p:sp>
        <p:nvSpPr>
          <p:cNvPr id="3" name="Прямоугольник 2"/>
          <p:cNvSpPr/>
          <p:nvPr/>
        </p:nvSpPr>
        <p:spPr>
          <a:xfrm>
            <a:off x="2699792" y="548680"/>
            <a:ext cx="3108543" cy="646331"/>
          </a:xfrm>
          <a:prstGeom prst="rect">
            <a:avLst/>
          </a:prstGeom>
        </p:spPr>
        <p:txBody>
          <a:bodyPr wrap="none">
            <a:spAutoFit/>
          </a:bodyPr>
          <a:lstStyle/>
          <a:p>
            <a:r>
              <a:rPr lang="ru-RU" sz="3600" i="1" dirty="0">
                <a:latin typeface="Garamond" pitchFamily="18" charset="0"/>
              </a:rPr>
              <a:t>Игра – это искра</a:t>
            </a:r>
            <a:endParaRPr lang="ru-RU" sz="3600" i="1" dirty="0"/>
          </a:p>
        </p:txBody>
      </p:sp>
    </p:spTree>
    <p:extLst>
      <p:ext uri="{BB962C8B-B14F-4D97-AF65-F5344CB8AC3E}">
        <p14:creationId xmlns:p14="http://schemas.microsoft.com/office/powerpoint/2010/main" val="1956486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35431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Тёма\Desktop\Сессия\Подвижные игры\images.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0" y="3547274"/>
            <a:ext cx="4258824" cy="283405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251519" y="412209"/>
            <a:ext cx="8579303" cy="2800767"/>
          </a:xfrm>
          <a:prstGeom prst="rect">
            <a:avLst/>
          </a:prstGeom>
        </p:spPr>
        <p:txBody>
          <a:bodyPr wrap="square">
            <a:spAutoFit/>
          </a:bodyPr>
          <a:lstStyle/>
          <a:p>
            <a:pPr indent="452438" algn="just"/>
            <a:r>
              <a:rPr lang="ru-RU" sz="1600" dirty="0">
                <a:latin typeface="Garamond" pitchFamily="18" charset="0"/>
              </a:rPr>
              <a:t>В подвижных играх у детей развиваются и совершенствуются основные движения,   формируются такие качества, как смелость, находчивость, настойчивость, организованность.</a:t>
            </a:r>
          </a:p>
          <a:p>
            <a:pPr indent="452438" algn="just"/>
            <a:r>
              <a:rPr lang="ru-RU" sz="1600" dirty="0">
                <a:latin typeface="Garamond" pitchFamily="18" charset="0"/>
              </a:rPr>
              <a:t>Наличие в подвижных играх правил "бросать мяч только с определенного расстояния", "бежать только после сигнала", "бежать до условного места", "прыгать только на одной или двух ногах" воспитывает у детей волевые качества. В играх с мячами, обручами, скакалками дети закрепляют понятия вверх, вниз,  далеко, близко и т. д.</a:t>
            </a:r>
          </a:p>
          <a:p>
            <a:pPr indent="452438" algn="just"/>
            <a:r>
              <a:rPr lang="ru-RU" sz="1600" dirty="0">
                <a:latin typeface="Garamond" pitchFamily="18" charset="0"/>
              </a:rPr>
              <a:t>В ходе подвижных игр дети учатся быстро и правильно ориентироваться в </a:t>
            </a:r>
            <a:r>
              <a:rPr lang="ru-RU" sz="1600" dirty="0" smtClean="0">
                <a:latin typeface="Garamond" pitchFamily="18" charset="0"/>
              </a:rPr>
              <a:t>пространстве.</a:t>
            </a:r>
            <a:endParaRPr lang="ru-RU" sz="1600" dirty="0">
              <a:latin typeface="Garamond" pitchFamily="18" charset="0"/>
            </a:endParaRPr>
          </a:p>
          <a:p>
            <a:pPr indent="452438" algn="just"/>
            <a:r>
              <a:rPr lang="ru-RU" sz="1600" dirty="0">
                <a:latin typeface="Garamond" pitchFamily="18" charset="0"/>
              </a:rPr>
              <a:t> Одним из важных условий успешности обучения в ходе подвижных игр является </a:t>
            </a:r>
            <a:r>
              <a:rPr lang="ru-RU" sz="1600" i="1" dirty="0">
                <a:latin typeface="Garamond" pitchFamily="18" charset="0"/>
              </a:rPr>
              <a:t>заинтересованность в них самих детей</a:t>
            </a:r>
            <a:r>
              <a:rPr lang="ru-RU" sz="1600" dirty="0">
                <a:latin typeface="Garamond" pitchFamily="18" charset="0"/>
              </a:rPr>
              <a:t>. Поэтому все игры, организованные взрослыми, должны проводиться эмоционально, живо и непринужденно</a:t>
            </a:r>
            <a:r>
              <a:rPr lang="ru-RU" sz="1600" dirty="0" smtClean="0">
                <a:latin typeface="Garamond" pitchFamily="18" charset="0"/>
              </a:rPr>
              <a:t>.</a:t>
            </a:r>
            <a:endParaRPr lang="ru-RU" sz="1600" dirty="0">
              <a:latin typeface="Garamond" pitchFamily="18" charset="0"/>
            </a:endParaRPr>
          </a:p>
        </p:txBody>
      </p:sp>
      <p:sp>
        <p:nvSpPr>
          <p:cNvPr id="3" name="Прямоугольник 2"/>
          <p:cNvSpPr/>
          <p:nvPr/>
        </p:nvSpPr>
        <p:spPr>
          <a:xfrm>
            <a:off x="5220072" y="3140968"/>
            <a:ext cx="3610751" cy="2800767"/>
          </a:xfrm>
          <a:prstGeom prst="rect">
            <a:avLst/>
          </a:prstGeom>
        </p:spPr>
        <p:txBody>
          <a:bodyPr wrap="square">
            <a:spAutoFit/>
          </a:bodyPr>
          <a:lstStyle/>
          <a:p>
            <a:pPr indent="452438" algn="just"/>
            <a:r>
              <a:rPr lang="ru-RU" sz="1600" dirty="0">
                <a:latin typeface="Garamond" pitchFamily="18" charset="0"/>
              </a:rPr>
              <a:t>Подвижные игры как средство физического воспитания имеют ряд особенностей. Наиболее характерные из них состоят из активности и самостоятельности играющих, коллективности действий и непрерывности изменения условий деятельности. Деятельность играющих подчинена правилам игры, которые регламентируют их поведение и отношения.</a:t>
            </a:r>
            <a:endParaRPr lang="ru-RU" sz="1600" dirty="0">
              <a:latin typeface="Garamond" pitchFamily="18" charset="0"/>
            </a:endParaRPr>
          </a:p>
        </p:txBody>
      </p:sp>
    </p:spTree>
    <p:extLst>
      <p:ext uri="{BB962C8B-B14F-4D97-AF65-F5344CB8AC3E}">
        <p14:creationId xmlns:p14="http://schemas.microsoft.com/office/powerpoint/2010/main" val="3749189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352928" cy="2031325"/>
          </a:xfrm>
          <a:prstGeom prst="rect">
            <a:avLst/>
          </a:prstGeom>
        </p:spPr>
        <p:txBody>
          <a:bodyPr wrap="square">
            <a:spAutoFit/>
          </a:bodyPr>
          <a:lstStyle/>
          <a:p>
            <a:pPr indent="452438"/>
            <a:r>
              <a:rPr lang="ru-RU" dirty="0">
                <a:latin typeface="Garamond" pitchFamily="18" charset="0"/>
              </a:rPr>
              <a:t>Наибольшая близость той или другой игры определенному возрасту предопределяется степенью ее доступности. Важное условие успешности игровой деятельности – понимание содержания и правил игры. Объяснение их можно дополнить показом отдельных приемов и действий. Обучение детей целесообразно начинать с простых некомандных игр, потом перейти к переходным и завершить сложными – командными. К более сложным играм следует переходить своевременно, пока ученики не утратили заинтересованности к изучению. </a:t>
            </a:r>
            <a:endParaRPr lang="ru-RU" dirty="0">
              <a:latin typeface="Garamond" pitchFamily="18" charset="0"/>
            </a:endParaRPr>
          </a:p>
        </p:txBody>
      </p:sp>
      <p:sp>
        <p:nvSpPr>
          <p:cNvPr id="3" name="Прямоугольник 2"/>
          <p:cNvSpPr/>
          <p:nvPr/>
        </p:nvSpPr>
        <p:spPr>
          <a:xfrm>
            <a:off x="395536" y="2276872"/>
            <a:ext cx="8208912" cy="2862322"/>
          </a:xfrm>
          <a:prstGeom prst="rect">
            <a:avLst/>
          </a:prstGeom>
        </p:spPr>
        <p:txBody>
          <a:bodyPr wrap="square">
            <a:spAutoFit/>
          </a:bodyPr>
          <a:lstStyle/>
          <a:p>
            <a:pPr indent="452438"/>
            <a:r>
              <a:rPr lang="ru-RU" dirty="0">
                <a:latin typeface="Garamond" pitchFamily="18" charset="0"/>
              </a:rPr>
              <a:t>Таким образом, эффективность проведения игры зависит от адекватности решения таких организационных факторов, как:</a:t>
            </a:r>
          </a:p>
          <a:p>
            <a:pPr indent="452438"/>
            <a:r>
              <a:rPr lang="ru-RU" dirty="0">
                <a:latin typeface="Garamond" pitchFamily="18" charset="0"/>
              </a:rPr>
              <a:t>– умение доходчиво и интересно объяснять игру</a:t>
            </a:r>
            <a:r>
              <a:rPr lang="uk-UA" dirty="0">
                <a:latin typeface="Garamond" pitchFamily="18" charset="0"/>
              </a:rPr>
              <a:t>;</a:t>
            </a:r>
            <a:endParaRPr lang="ru-RU" dirty="0">
              <a:latin typeface="Garamond" pitchFamily="18" charset="0"/>
            </a:endParaRPr>
          </a:p>
          <a:p>
            <a:pPr indent="452438"/>
            <a:r>
              <a:rPr lang="ru-RU" dirty="0">
                <a:latin typeface="Garamond" pitchFamily="18" charset="0"/>
              </a:rPr>
              <a:t>– размещение игроков во время ее проведения</a:t>
            </a:r>
            <a:r>
              <a:rPr lang="uk-UA" dirty="0">
                <a:latin typeface="Garamond" pitchFamily="18" charset="0"/>
              </a:rPr>
              <a:t>;</a:t>
            </a:r>
            <a:endParaRPr lang="ru-RU" dirty="0">
              <a:latin typeface="Garamond" pitchFamily="18" charset="0"/>
            </a:endParaRPr>
          </a:p>
          <a:p>
            <a:pPr indent="452438"/>
            <a:r>
              <a:rPr lang="ru-RU" dirty="0">
                <a:latin typeface="Garamond" pitchFamily="18" charset="0"/>
              </a:rPr>
              <a:t>– определение ведущих</a:t>
            </a:r>
            <a:r>
              <a:rPr lang="uk-UA" dirty="0">
                <a:latin typeface="Garamond" pitchFamily="18" charset="0"/>
              </a:rPr>
              <a:t>;</a:t>
            </a:r>
            <a:endParaRPr lang="ru-RU" dirty="0">
              <a:latin typeface="Garamond" pitchFamily="18" charset="0"/>
            </a:endParaRPr>
          </a:p>
          <a:p>
            <a:pPr indent="452438"/>
            <a:r>
              <a:rPr lang="ru-RU" dirty="0">
                <a:latin typeface="Garamond" pitchFamily="18" charset="0"/>
              </a:rPr>
              <a:t>– распределение на команды</a:t>
            </a:r>
            <a:r>
              <a:rPr lang="uk-UA" dirty="0">
                <a:latin typeface="Garamond" pitchFamily="18" charset="0"/>
              </a:rPr>
              <a:t>;</a:t>
            </a:r>
            <a:endParaRPr lang="ru-RU" dirty="0">
              <a:latin typeface="Garamond" pitchFamily="18" charset="0"/>
            </a:endParaRPr>
          </a:p>
          <a:p>
            <a:pPr indent="452438"/>
            <a:r>
              <a:rPr lang="ru-RU" dirty="0">
                <a:latin typeface="Garamond" pitchFamily="18" charset="0"/>
              </a:rPr>
              <a:t>– определение помощников и судей</a:t>
            </a:r>
            <a:r>
              <a:rPr lang="uk-UA" dirty="0">
                <a:latin typeface="Garamond" pitchFamily="18" charset="0"/>
              </a:rPr>
              <a:t>;</a:t>
            </a:r>
            <a:endParaRPr lang="ru-RU" dirty="0">
              <a:latin typeface="Garamond" pitchFamily="18" charset="0"/>
            </a:endParaRPr>
          </a:p>
          <a:p>
            <a:pPr indent="452438"/>
            <a:r>
              <a:rPr lang="ru-RU" dirty="0">
                <a:latin typeface="Garamond" pitchFamily="18" charset="0"/>
              </a:rPr>
              <a:t>– руководство процессом игры</a:t>
            </a:r>
            <a:r>
              <a:rPr lang="uk-UA" dirty="0">
                <a:latin typeface="Garamond" pitchFamily="18" charset="0"/>
              </a:rPr>
              <a:t>;</a:t>
            </a:r>
            <a:endParaRPr lang="ru-RU" dirty="0">
              <a:latin typeface="Garamond" pitchFamily="18" charset="0"/>
            </a:endParaRPr>
          </a:p>
          <a:p>
            <a:pPr indent="452438"/>
            <a:r>
              <a:rPr lang="ru-RU" dirty="0">
                <a:latin typeface="Garamond" pitchFamily="18" charset="0"/>
              </a:rPr>
              <a:t>– дозирование нагрузок</a:t>
            </a:r>
            <a:r>
              <a:rPr lang="uk-UA" dirty="0">
                <a:latin typeface="Garamond" pitchFamily="18" charset="0"/>
              </a:rPr>
              <a:t>;</a:t>
            </a:r>
            <a:endParaRPr lang="ru-RU" dirty="0">
              <a:latin typeface="Garamond" pitchFamily="18" charset="0"/>
            </a:endParaRPr>
          </a:p>
          <a:p>
            <a:pPr indent="452438"/>
            <a:r>
              <a:rPr lang="ru-RU" dirty="0">
                <a:latin typeface="Garamond" pitchFamily="18" charset="0"/>
              </a:rPr>
              <a:t>– окончание игры.</a:t>
            </a:r>
          </a:p>
        </p:txBody>
      </p:sp>
      <p:pic>
        <p:nvPicPr>
          <p:cNvPr id="2050" name="Picture 2" descr="C:\Users\Тёма\Desktop\Сессия\Подвижные игры\imag3es.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6249" y="3407996"/>
            <a:ext cx="4010207" cy="290132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2721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6924" y="1268760"/>
            <a:ext cx="8496944" cy="5016758"/>
          </a:xfrm>
          <a:prstGeom prst="rect">
            <a:avLst/>
          </a:prstGeom>
        </p:spPr>
        <p:txBody>
          <a:bodyPr wrap="square">
            <a:spAutoFit/>
          </a:bodyPr>
          <a:lstStyle/>
          <a:p>
            <a:pPr indent="452438"/>
            <a:r>
              <a:rPr lang="ru-RU" sz="1600" dirty="0">
                <a:latin typeface="Garamond" pitchFamily="18" charset="0"/>
              </a:rPr>
              <a:t>Руководство игрой, бесспорно, тяжелейший и вместе с тем решающий момент в работе педагога, так как только это может обеспечить достижение запланированного педагогического результата. Руководство игрой включает несколько обязательных элементов:</a:t>
            </a:r>
          </a:p>
          <a:p>
            <a:pPr indent="452438"/>
            <a:r>
              <a:rPr lang="ru-RU" sz="1600" b="1" i="1" dirty="0">
                <a:latin typeface="Garamond" pitchFamily="18" charset="0"/>
              </a:rPr>
              <a:t>– наблюдение за действиями учеников</a:t>
            </a:r>
            <a:r>
              <a:rPr lang="uk-UA" sz="1600" b="1" i="1" dirty="0">
                <a:latin typeface="Garamond" pitchFamily="18" charset="0"/>
              </a:rPr>
              <a:t>;</a:t>
            </a:r>
            <a:endParaRPr lang="ru-RU" sz="1600" b="1" i="1" dirty="0">
              <a:latin typeface="Garamond" pitchFamily="18" charset="0"/>
            </a:endParaRPr>
          </a:p>
          <a:p>
            <a:pPr indent="452438"/>
            <a:r>
              <a:rPr lang="ru-RU" sz="1600" b="1" i="1" dirty="0">
                <a:latin typeface="Garamond" pitchFamily="18" charset="0"/>
              </a:rPr>
              <a:t>– устранение ошибок</a:t>
            </a:r>
            <a:r>
              <a:rPr lang="uk-UA" sz="1600" b="1" i="1" dirty="0">
                <a:latin typeface="Garamond" pitchFamily="18" charset="0"/>
              </a:rPr>
              <a:t>;</a:t>
            </a:r>
            <a:endParaRPr lang="ru-RU" sz="1600" b="1" i="1" dirty="0">
              <a:latin typeface="Garamond" pitchFamily="18" charset="0"/>
            </a:endParaRPr>
          </a:p>
          <a:p>
            <a:pPr indent="452438"/>
            <a:r>
              <a:rPr lang="ru-RU" sz="1600" b="1" i="1" dirty="0">
                <a:latin typeface="Garamond" pitchFamily="18" charset="0"/>
              </a:rPr>
              <a:t>– коллективных приемов</a:t>
            </a:r>
            <a:r>
              <a:rPr lang="uk-UA" sz="1600" b="1" i="1" dirty="0">
                <a:latin typeface="Garamond" pitchFamily="18" charset="0"/>
              </a:rPr>
              <a:t>;</a:t>
            </a:r>
            <a:endParaRPr lang="ru-RU" sz="1600" b="1" i="1" dirty="0">
              <a:latin typeface="Garamond" pitchFamily="18" charset="0"/>
            </a:endParaRPr>
          </a:p>
          <a:p>
            <a:pPr indent="452438"/>
            <a:r>
              <a:rPr lang="ru-RU" sz="1600" b="1" i="1" dirty="0">
                <a:latin typeface="Garamond" pitchFamily="18" charset="0"/>
              </a:rPr>
              <a:t>– пресечение проявлений индивидуализма, грубого отношения к игрокам</a:t>
            </a:r>
            <a:r>
              <a:rPr lang="uk-UA" sz="1600" b="1" i="1" dirty="0">
                <a:latin typeface="Garamond" pitchFamily="18" charset="0"/>
              </a:rPr>
              <a:t>;</a:t>
            </a:r>
            <a:endParaRPr lang="ru-RU" sz="1600" b="1" i="1" dirty="0">
              <a:latin typeface="Garamond" pitchFamily="18" charset="0"/>
            </a:endParaRPr>
          </a:p>
          <a:p>
            <a:pPr indent="452438"/>
            <a:r>
              <a:rPr lang="ru-RU" sz="1600" b="1" i="1" dirty="0">
                <a:latin typeface="Garamond" pitchFamily="18" charset="0"/>
              </a:rPr>
              <a:t>– регулировка нагрузок</a:t>
            </a:r>
            <a:r>
              <a:rPr lang="uk-UA" sz="1600" b="1" i="1" dirty="0">
                <a:latin typeface="Garamond" pitchFamily="18" charset="0"/>
              </a:rPr>
              <a:t>;</a:t>
            </a:r>
            <a:endParaRPr lang="ru-RU" sz="1600" b="1" i="1" dirty="0">
              <a:latin typeface="Garamond" pitchFamily="18" charset="0"/>
            </a:endParaRPr>
          </a:p>
          <a:p>
            <a:pPr indent="452438"/>
            <a:r>
              <a:rPr lang="ru-RU" sz="1600" b="1" i="1" dirty="0">
                <a:latin typeface="Garamond" pitchFamily="18" charset="0"/>
              </a:rPr>
              <a:t>– стимулирование необходимого уровня эмоциональной активности на протяжении всей игры.</a:t>
            </a:r>
          </a:p>
          <a:p>
            <a:pPr indent="452438"/>
            <a:r>
              <a:rPr lang="ru-RU" sz="1600" dirty="0">
                <a:latin typeface="Garamond" pitchFamily="18" charset="0"/>
              </a:rPr>
              <a:t>Направляя игровую деятельность, учитель помогает выбрать способ решения игровой задачи, добиваясь самостоятельности и творческой активности игроков. В отдельных случаях он может включиться в игру сам, демонстрируя, как лучше действовать в той или другой ситуации. Важно своевременно исправлять ошибки. Объяснять ошибку нужно сжато, демонстрируя правильные действия. Если этих приемов недостаточно, применять специальные упражнения, в отдельности анализируя ту или другую ситуацию. </a:t>
            </a:r>
          </a:p>
          <a:p>
            <a:pPr indent="452438"/>
            <a:r>
              <a:rPr lang="ru-RU" sz="1600" dirty="0">
                <a:latin typeface="Garamond" pitchFamily="18" charset="0"/>
              </a:rPr>
              <a:t>Ответственный момент в руководстве подвижными играми – дозирование физической нагрузки. Игровая деятельность своей эмоциональностью захватывает детей, и они не ощущают усталости. Во избежание переутомления учеников необходимо своевременно прекратить игру или изменить ее </a:t>
            </a:r>
            <a:r>
              <a:rPr lang="ru-RU" sz="1600" dirty="0" smtClean="0">
                <a:latin typeface="Garamond" pitchFamily="18" charset="0"/>
              </a:rPr>
              <a:t>интенсивность.</a:t>
            </a:r>
            <a:endParaRPr lang="ru-RU" sz="1600" dirty="0">
              <a:latin typeface="Garamond" pitchFamily="18" charset="0"/>
            </a:endParaRPr>
          </a:p>
        </p:txBody>
      </p:sp>
      <p:sp>
        <p:nvSpPr>
          <p:cNvPr id="3" name="Прямоугольник 2"/>
          <p:cNvSpPr/>
          <p:nvPr/>
        </p:nvSpPr>
        <p:spPr>
          <a:xfrm>
            <a:off x="2915816" y="548680"/>
            <a:ext cx="2837636" cy="584775"/>
          </a:xfrm>
          <a:prstGeom prst="rect">
            <a:avLst/>
          </a:prstGeom>
        </p:spPr>
        <p:txBody>
          <a:bodyPr wrap="none">
            <a:spAutoFit/>
          </a:bodyPr>
          <a:lstStyle/>
          <a:p>
            <a:r>
              <a:rPr lang="ru-RU" sz="3200" i="1" dirty="0">
                <a:latin typeface="Garamond" pitchFamily="18" charset="0"/>
              </a:rPr>
              <a:t>Руководство игрой</a:t>
            </a:r>
            <a:endParaRPr lang="ru-RU" sz="3200" i="1" dirty="0"/>
          </a:p>
        </p:txBody>
      </p:sp>
    </p:spTree>
    <p:extLst>
      <p:ext uri="{BB962C8B-B14F-4D97-AF65-F5344CB8AC3E}">
        <p14:creationId xmlns:p14="http://schemas.microsoft.com/office/powerpoint/2010/main" val="3876544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Выгнутая влево стрелка 6"/>
          <p:cNvSpPr/>
          <p:nvPr/>
        </p:nvSpPr>
        <p:spPr>
          <a:xfrm rot="21288589">
            <a:off x="756892" y="3152499"/>
            <a:ext cx="846371" cy="1993162"/>
          </a:xfrm>
          <a:prstGeom prst="curvedRightArrow">
            <a:avLst>
              <a:gd name="adj1" fmla="val 40781"/>
              <a:gd name="adj2" fmla="val 65858"/>
              <a:gd name="adj3" fmla="val 25000"/>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a:solidFill>
                <a:schemeClr val="tx1"/>
              </a:solidFill>
            </a:endParaRPr>
          </a:p>
        </p:txBody>
      </p:sp>
      <p:sp>
        <p:nvSpPr>
          <p:cNvPr id="2" name="Прямоугольник 1"/>
          <p:cNvSpPr/>
          <p:nvPr/>
        </p:nvSpPr>
        <p:spPr>
          <a:xfrm>
            <a:off x="298282" y="567055"/>
            <a:ext cx="8424936" cy="461665"/>
          </a:xfrm>
          <a:prstGeom prst="rect">
            <a:avLst/>
          </a:prstGeom>
        </p:spPr>
        <p:txBody>
          <a:bodyPr wrap="square">
            <a:spAutoFit/>
          </a:bodyPr>
          <a:lstStyle/>
          <a:p>
            <a:pPr indent="452438" algn="just"/>
            <a:r>
              <a:rPr lang="ru-RU" sz="2400" b="1" dirty="0">
                <a:latin typeface="Garamond" pitchFamily="18" charset="0"/>
              </a:rPr>
              <a:t>Игра может быть включена во все части тренировки</a:t>
            </a:r>
            <a:r>
              <a:rPr lang="ru-RU" sz="2400" b="1" dirty="0" smtClean="0">
                <a:latin typeface="Garamond" pitchFamily="18" charset="0"/>
              </a:rPr>
              <a:t>.</a:t>
            </a:r>
          </a:p>
        </p:txBody>
      </p:sp>
      <p:sp>
        <p:nvSpPr>
          <p:cNvPr id="6" name="Выгнутая влево стрелка 5"/>
          <p:cNvSpPr/>
          <p:nvPr/>
        </p:nvSpPr>
        <p:spPr>
          <a:xfrm rot="21288589">
            <a:off x="180827" y="1617665"/>
            <a:ext cx="846371" cy="1993162"/>
          </a:xfrm>
          <a:prstGeom prst="curvedRightArrow">
            <a:avLst>
              <a:gd name="adj1" fmla="val 40781"/>
              <a:gd name="adj2" fmla="val 65858"/>
              <a:gd name="adj3" fmla="val 25000"/>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ru-RU">
              <a:solidFill>
                <a:schemeClr val="tx1"/>
              </a:solidFill>
            </a:endParaRPr>
          </a:p>
        </p:txBody>
      </p:sp>
      <p:sp>
        <p:nvSpPr>
          <p:cNvPr id="3" name="Прямоугольник с двумя скругленными противолежащими углами 2"/>
          <p:cNvSpPr/>
          <p:nvPr/>
        </p:nvSpPr>
        <p:spPr>
          <a:xfrm>
            <a:off x="446828" y="1268760"/>
            <a:ext cx="8310434" cy="1003091"/>
          </a:xfrm>
          <a:prstGeom prst="round2DiagRect">
            <a:avLst>
              <a:gd name="adj1" fmla="val 35175"/>
              <a:gd name="adj2" fmla="val 0"/>
            </a:avLst>
          </a:prstGeom>
        </p:spPr>
        <p:style>
          <a:lnRef idx="0">
            <a:schemeClr val="accent2"/>
          </a:lnRef>
          <a:fillRef idx="3">
            <a:schemeClr val="accent2"/>
          </a:fillRef>
          <a:effectRef idx="3">
            <a:schemeClr val="accent2"/>
          </a:effectRef>
          <a:fontRef idx="minor">
            <a:schemeClr val="lt1"/>
          </a:fontRef>
        </p:style>
        <p:txBody>
          <a:bodyPr rtlCol="0" anchor="ctr"/>
          <a:lstStyle/>
          <a:p>
            <a:pPr indent="452438" algn="just"/>
            <a:r>
              <a:rPr lang="ru-RU" sz="2400" i="1" dirty="0">
                <a:latin typeface="Garamond" pitchFamily="18" charset="0"/>
              </a:rPr>
              <a:t>Подготовительная часть </a:t>
            </a:r>
            <a:r>
              <a:rPr lang="ru-RU" sz="1600" dirty="0">
                <a:latin typeface="Garamond" pitchFamily="18" charset="0"/>
              </a:rPr>
              <a:t>– игры небольшой подвижности и сложности, которые помогают сосредоточить внимание учеников. Характерными видами движений для этих игр является ходьба. </a:t>
            </a:r>
          </a:p>
        </p:txBody>
      </p:sp>
      <p:sp>
        <p:nvSpPr>
          <p:cNvPr id="4" name="Прямоугольник с двумя скругленными противолежащими углами 3"/>
          <p:cNvSpPr/>
          <p:nvPr/>
        </p:nvSpPr>
        <p:spPr>
          <a:xfrm>
            <a:off x="1115616" y="2636912"/>
            <a:ext cx="7607602" cy="1224136"/>
          </a:xfrm>
          <a:prstGeom prst="round2DiagRect">
            <a:avLst>
              <a:gd name="adj1" fmla="val 35082"/>
              <a:gd name="adj2" fmla="val 0"/>
            </a:avLst>
          </a:prstGeom>
        </p:spPr>
        <p:style>
          <a:lnRef idx="0">
            <a:schemeClr val="accent2"/>
          </a:lnRef>
          <a:fillRef idx="3">
            <a:schemeClr val="accent2"/>
          </a:fillRef>
          <a:effectRef idx="3">
            <a:schemeClr val="accent2"/>
          </a:effectRef>
          <a:fontRef idx="minor">
            <a:schemeClr val="lt1"/>
          </a:fontRef>
        </p:style>
        <p:txBody>
          <a:bodyPr rtlCol="0" anchor="ctr"/>
          <a:lstStyle/>
          <a:p>
            <a:pPr indent="452438" algn="just"/>
            <a:r>
              <a:rPr lang="ru-RU" sz="2400" i="1" dirty="0">
                <a:latin typeface="Garamond" pitchFamily="18" charset="0"/>
              </a:rPr>
              <a:t>Основная часть </a:t>
            </a:r>
            <a:r>
              <a:rPr lang="ru-RU" sz="1600" dirty="0">
                <a:latin typeface="Garamond" pitchFamily="18" charset="0"/>
              </a:rPr>
              <a:t>– игры с бегом на скорость, с преодолением препятствий, метанием, прыжками и другими упражнениями, которые требуют большой подвижности. Игры в основной части должны помогать изучению и усовершенствованию техники выполнения тех или других упражнений.</a:t>
            </a:r>
          </a:p>
        </p:txBody>
      </p:sp>
      <p:sp>
        <p:nvSpPr>
          <p:cNvPr id="5" name="Прямоугольник с двумя скругленными противолежащими углами 4"/>
          <p:cNvSpPr/>
          <p:nvPr/>
        </p:nvSpPr>
        <p:spPr>
          <a:xfrm>
            <a:off x="1691680" y="4149080"/>
            <a:ext cx="7031538" cy="1080120"/>
          </a:xfrm>
          <a:prstGeom prst="round2DiagRect">
            <a:avLst>
              <a:gd name="adj1" fmla="val 37672"/>
              <a:gd name="adj2" fmla="val 0"/>
            </a:avLst>
          </a:prstGeom>
        </p:spPr>
        <p:style>
          <a:lnRef idx="0">
            <a:schemeClr val="accent2"/>
          </a:lnRef>
          <a:fillRef idx="3">
            <a:schemeClr val="accent2"/>
          </a:fillRef>
          <a:effectRef idx="3">
            <a:schemeClr val="accent2"/>
          </a:effectRef>
          <a:fontRef idx="minor">
            <a:schemeClr val="lt1"/>
          </a:fontRef>
        </p:style>
        <p:txBody>
          <a:bodyPr rtlCol="0" anchor="ctr"/>
          <a:lstStyle/>
          <a:p>
            <a:pPr indent="452438" algn="just"/>
            <a:r>
              <a:rPr lang="ru-RU" sz="2400" i="1" dirty="0">
                <a:latin typeface="Garamond" pitchFamily="18" charset="0"/>
              </a:rPr>
              <a:t>Заключительная часть </a:t>
            </a:r>
            <a:r>
              <a:rPr lang="ru-RU" sz="1600" dirty="0">
                <a:latin typeface="Garamond" pitchFamily="18" charset="0"/>
              </a:rPr>
              <a:t>– игры незначительной и средней подвижности с простыми движениями, правилами организации. Они должны содействовать активному отдыху после интенсивной нагрузки в основной части.</a:t>
            </a:r>
            <a:endParaRPr lang="ru-RU" sz="1600" dirty="0">
              <a:latin typeface="Garamond" pitchFamily="18" charset="0"/>
            </a:endParaRPr>
          </a:p>
        </p:txBody>
      </p:sp>
    </p:spTree>
    <p:extLst>
      <p:ext uri="{BB962C8B-B14F-4D97-AF65-F5344CB8AC3E}">
        <p14:creationId xmlns:p14="http://schemas.microsoft.com/office/powerpoint/2010/main" val="2520379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987693"/>
            <a:ext cx="8136904" cy="4247317"/>
          </a:xfrm>
          <a:prstGeom prst="rect">
            <a:avLst/>
          </a:prstGeom>
        </p:spPr>
        <p:txBody>
          <a:bodyPr wrap="square">
            <a:spAutoFit/>
          </a:bodyPr>
          <a:lstStyle/>
          <a:p>
            <a:pPr indent="452438"/>
            <a:r>
              <a:rPr lang="ru-RU" dirty="0">
                <a:latin typeface="Garamond" pitchFamily="18" charset="0"/>
              </a:rPr>
              <a:t>Дети 7-9 лет (учащиеся 1-3-х классов) владеют всеми видами естественных движений (ходьба, бег, прыжки, метание) ещё не достаточно совершенно, поэтому подвижные игры, связанны с естественными движениями, должны занимать у них большое место. Надо помнить, что овладение навыками и умениями в этом возрасте более эффективно проводить на уровне непроизвольного запоминания (в частности в игре), чем произвольно. </a:t>
            </a:r>
          </a:p>
          <a:p>
            <a:pPr indent="452438"/>
            <a:r>
              <a:rPr lang="ru-RU" dirty="0">
                <a:latin typeface="Garamond" pitchFamily="18" charset="0"/>
              </a:rPr>
              <a:t>Кроме того, надо учитывать анатомо-физиологические и психологические особенности детей этого возраста. У них наблюдается большая податливость организма различным влияниям окружающей среды и быстрой утомляемости</a:t>
            </a:r>
            <a:r>
              <a:rPr lang="ru-RU" dirty="0" smtClean="0">
                <a:latin typeface="Garamond" pitchFamily="18" charset="0"/>
              </a:rPr>
              <a:t>.</a:t>
            </a:r>
          </a:p>
          <a:p>
            <a:pPr indent="452438"/>
            <a:r>
              <a:rPr lang="ru-RU" dirty="0">
                <a:latin typeface="Garamond" pitchFamily="18" charset="0"/>
              </a:rPr>
              <a:t>Внимание детей в младшем школьном возрасте не достаточно устойчиво в связи с этим подвижные игры не должны требовать от них долгого сосредоточенного внимания</a:t>
            </a:r>
            <a:r>
              <a:rPr lang="ru-RU" dirty="0" smtClean="0">
                <a:latin typeface="Garamond" pitchFamily="18" charset="0"/>
              </a:rPr>
              <a:t>.</a:t>
            </a:r>
          </a:p>
          <a:p>
            <a:pPr indent="452438"/>
            <a:r>
              <a:rPr lang="ru-RU" dirty="0">
                <a:latin typeface="Garamond" pitchFamily="18" charset="0"/>
              </a:rPr>
              <a:t>В первые 2 года обучения в школе в связи с образным мышлением у детей большое место занимают игры сюжетные, которые способствуют удовлетворению творческого воображения детей, их выдумке и творчества.</a:t>
            </a:r>
          </a:p>
        </p:txBody>
      </p:sp>
      <p:sp>
        <p:nvSpPr>
          <p:cNvPr id="3" name="Прямоугольник 2"/>
          <p:cNvSpPr/>
          <p:nvPr/>
        </p:nvSpPr>
        <p:spPr>
          <a:xfrm>
            <a:off x="3203848" y="332656"/>
            <a:ext cx="2542684" cy="646331"/>
          </a:xfrm>
          <a:prstGeom prst="rect">
            <a:avLst/>
          </a:prstGeom>
        </p:spPr>
        <p:txBody>
          <a:bodyPr wrap="none">
            <a:spAutoFit/>
          </a:bodyPr>
          <a:lstStyle/>
          <a:p>
            <a:r>
              <a:rPr lang="ru-RU" sz="3600" i="1" dirty="0">
                <a:latin typeface="Garamond" pitchFamily="18" charset="0"/>
              </a:rPr>
              <a:t>Дети 7-9 лет</a:t>
            </a:r>
          </a:p>
        </p:txBody>
      </p:sp>
    </p:spTree>
    <p:extLst>
      <p:ext uri="{BB962C8B-B14F-4D97-AF65-F5344CB8AC3E}">
        <p14:creationId xmlns:p14="http://schemas.microsoft.com/office/powerpoint/2010/main" val="4004045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43808" y="332656"/>
            <a:ext cx="2975495" cy="646331"/>
          </a:xfrm>
          <a:prstGeom prst="rect">
            <a:avLst/>
          </a:prstGeom>
        </p:spPr>
        <p:txBody>
          <a:bodyPr wrap="none">
            <a:spAutoFit/>
          </a:bodyPr>
          <a:lstStyle/>
          <a:p>
            <a:r>
              <a:rPr lang="ru-RU" sz="3600" i="1" dirty="0" smtClean="0">
                <a:latin typeface="Garamond" pitchFamily="18" charset="0"/>
              </a:rPr>
              <a:t>Дети 13-15 </a:t>
            </a:r>
            <a:r>
              <a:rPr lang="ru-RU" sz="3600" i="1" dirty="0">
                <a:latin typeface="Garamond" pitchFamily="18" charset="0"/>
              </a:rPr>
              <a:t>лет</a:t>
            </a:r>
            <a:endParaRPr lang="ru-RU" sz="3600" i="1" dirty="0">
              <a:latin typeface="Garamond" pitchFamily="18" charset="0"/>
            </a:endParaRPr>
          </a:p>
        </p:txBody>
      </p:sp>
      <p:sp>
        <p:nvSpPr>
          <p:cNvPr id="3" name="Прямоугольник 2"/>
          <p:cNvSpPr/>
          <p:nvPr/>
        </p:nvSpPr>
        <p:spPr>
          <a:xfrm>
            <a:off x="395536" y="1740872"/>
            <a:ext cx="8352928" cy="3416320"/>
          </a:xfrm>
          <a:prstGeom prst="rect">
            <a:avLst/>
          </a:prstGeom>
        </p:spPr>
        <p:txBody>
          <a:bodyPr wrap="square">
            <a:spAutoFit/>
          </a:bodyPr>
          <a:lstStyle/>
          <a:p>
            <a:pPr indent="452438" algn="just"/>
            <a:r>
              <a:rPr lang="ru-RU" dirty="0">
                <a:latin typeface="Garamond" pitchFamily="18" charset="0"/>
              </a:rPr>
              <a:t>Особенности проведения подвижных игр с детьми среднего  школьного возраста. Этот период (13-15 лет учащиеся 7-8-х классов) в жизни детей характеризуется ускоренным темпом роста</a:t>
            </a:r>
            <a:r>
              <a:rPr lang="ru-RU" dirty="0">
                <a:latin typeface="Garamond" pitchFamily="18" charset="0"/>
              </a:rPr>
              <a:t>. Ещё больше становится разница между силовыми и скоростными возможностями мальчиков и девочек. </a:t>
            </a:r>
            <a:endParaRPr lang="ru-RU" dirty="0" smtClean="0">
              <a:latin typeface="Garamond" pitchFamily="18" charset="0"/>
            </a:endParaRPr>
          </a:p>
          <a:p>
            <a:pPr indent="452438" algn="just"/>
            <a:r>
              <a:rPr lang="ru-RU" dirty="0">
                <a:latin typeface="Garamond" pitchFamily="18" charset="0"/>
              </a:rPr>
              <a:t>В этом возрасте им нравятся те игры, в которых они могут проявить себя с лучшей стороны. Большой интерес подростки проявляют к командным играм. У подростков хорошо используются игры, подготовительные к спортивным, и спортивные игры. Подростки любят тренировать отдельные навыки, необходимые для спорта</a:t>
            </a:r>
            <a:r>
              <a:rPr lang="ru-RU" dirty="0" smtClean="0">
                <a:latin typeface="Garamond" pitchFamily="18" charset="0"/>
              </a:rPr>
              <a:t>.</a:t>
            </a:r>
          </a:p>
          <a:p>
            <a:pPr indent="452438" algn="just"/>
            <a:r>
              <a:rPr lang="ru-RU" dirty="0">
                <a:latin typeface="Garamond" pitchFamily="18" charset="0"/>
              </a:rPr>
              <a:t>Широко применяют соревнования по подвижным играм в виде эстафет с преодолением полосы препятствия, с борьбой, метаниями, прыжками, лазанием и </a:t>
            </a:r>
            <a:r>
              <a:rPr lang="ru-RU" dirty="0" err="1">
                <a:latin typeface="Garamond" pitchFamily="18" charset="0"/>
              </a:rPr>
              <a:t>перелезанием</a:t>
            </a:r>
            <a:r>
              <a:rPr lang="ru-RU" dirty="0">
                <a:latin typeface="Garamond" pitchFamily="18" charset="0"/>
              </a:rPr>
              <a:t>, а так же по полуспортивным играм. </a:t>
            </a:r>
          </a:p>
        </p:txBody>
      </p:sp>
    </p:spTree>
    <p:extLst>
      <p:ext uri="{BB962C8B-B14F-4D97-AF65-F5344CB8AC3E}">
        <p14:creationId xmlns:p14="http://schemas.microsoft.com/office/powerpoint/2010/main" val="2266675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Тёма\Desktop\Сессия\Подвижные игры\common_games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7" y="223773"/>
            <a:ext cx="4224469" cy="316835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995936" y="2564904"/>
            <a:ext cx="5040560" cy="646331"/>
          </a:xfrm>
          <a:prstGeom prst="rect">
            <a:avLst/>
          </a:prstGeom>
        </p:spPr>
        <p:txBody>
          <a:bodyPr wrap="square">
            <a:spAutoFit/>
          </a:bodyPr>
          <a:lstStyle/>
          <a:p>
            <a:r>
              <a:rPr lang="ru-RU" sz="3600" i="1" dirty="0" smtClean="0">
                <a:latin typeface="Garamond" pitchFamily="18" charset="0"/>
              </a:rPr>
              <a:t>Дети подросткового возраста</a:t>
            </a:r>
            <a:endParaRPr lang="ru-RU" sz="3600" i="1" dirty="0">
              <a:latin typeface="Garamond" pitchFamily="18" charset="0"/>
            </a:endParaRPr>
          </a:p>
        </p:txBody>
      </p:sp>
      <p:sp>
        <p:nvSpPr>
          <p:cNvPr id="3" name="Прямоугольник 2"/>
          <p:cNvSpPr/>
          <p:nvPr/>
        </p:nvSpPr>
        <p:spPr>
          <a:xfrm>
            <a:off x="899592" y="3458031"/>
            <a:ext cx="7920880" cy="3139321"/>
          </a:xfrm>
          <a:prstGeom prst="rect">
            <a:avLst/>
          </a:prstGeom>
        </p:spPr>
        <p:txBody>
          <a:bodyPr wrap="square">
            <a:spAutoFit/>
          </a:bodyPr>
          <a:lstStyle/>
          <a:p>
            <a:pPr indent="452438" algn="just"/>
            <a:r>
              <a:rPr lang="ru-RU" dirty="0">
                <a:latin typeface="Garamond" pitchFamily="18" charset="0"/>
              </a:rPr>
              <a:t>Игра всё ещё имеет большое значение в жизни подростка и  очень  важно сделать так, чтобы он не потерял интерес к ней</a:t>
            </a:r>
            <a:r>
              <a:rPr lang="ru-RU" dirty="0" smtClean="0">
                <a:latin typeface="Garamond" pitchFamily="18" charset="0"/>
              </a:rPr>
              <a:t>.</a:t>
            </a:r>
          </a:p>
          <a:p>
            <a:pPr indent="452438" algn="just"/>
            <a:r>
              <a:rPr lang="ru-RU" dirty="0">
                <a:latin typeface="Garamond" pitchFamily="18" charset="0"/>
              </a:rPr>
              <a:t>При </a:t>
            </a:r>
            <a:r>
              <a:rPr lang="ru-RU" dirty="0" smtClean="0">
                <a:latin typeface="Garamond" pitchFamily="18" charset="0"/>
              </a:rPr>
              <a:t>проведении </a:t>
            </a:r>
            <a:r>
              <a:rPr lang="ru-RU" dirty="0">
                <a:latin typeface="Garamond" pitchFamily="18" charset="0"/>
              </a:rPr>
              <a:t>подвижных игр с детьми старшего возраста надо </a:t>
            </a:r>
            <a:r>
              <a:rPr lang="ru-RU" dirty="0" smtClean="0">
                <a:latin typeface="Garamond" pitchFamily="18" charset="0"/>
              </a:rPr>
              <a:t>учитывать </a:t>
            </a:r>
            <a:r>
              <a:rPr lang="ru-RU" dirty="0">
                <a:latin typeface="Garamond" pitchFamily="18" charset="0"/>
              </a:rPr>
              <a:t>анатомо-физиологические особенности детей, относительную подверженность их организма различным влияниям окружающей среды и быструю утомляемость.</a:t>
            </a:r>
          </a:p>
          <a:p>
            <a:pPr indent="452438" algn="just"/>
            <a:r>
              <a:rPr lang="ru-RU" dirty="0">
                <a:latin typeface="Garamond" pitchFamily="18" charset="0"/>
              </a:rPr>
              <a:t>Постоянное внимание нужно уделять увеличению двигательной активности учащихся, ежедневный объем которой должен составлять не менее двух часов. Он включает утреннюю гимнастику, физкультминутки, подвижные игры на переменах, уроки физкультуры и школьные соревнования, подвижные игры на свежем воздухе, самостоятельные занятия физкультурой и спортом.</a:t>
            </a:r>
          </a:p>
          <a:p>
            <a:pPr indent="452438" algn="just"/>
            <a:endParaRPr lang="ru-RU" dirty="0">
              <a:latin typeface="Garamond" pitchFamily="18" charset="0"/>
            </a:endParaRPr>
          </a:p>
        </p:txBody>
      </p:sp>
    </p:spTree>
    <p:extLst>
      <p:ext uri="{BB962C8B-B14F-4D97-AF65-F5344CB8AC3E}">
        <p14:creationId xmlns:p14="http://schemas.microsoft.com/office/powerpoint/2010/main" val="441127056"/>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338</TotalTime>
  <Words>824</Words>
  <Application>Microsoft Office PowerPoint</Application>
  <PresentationFormat>Экран (4:3)</PresentationFormat>
  <Paragraphs>127</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Воздушный поток</vt:lpstr>
      <vt:lpstr>ПОДВИЖНЫЕ ИГРЫ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ПОДВИЖНЫЕ ИГРЫ НА УЛИЦЕ</vt:lpstr>
      <vt:lpstr>Презентация PowerPoint</vt:lpstr>
      <vt:lpstr>Презентация PowerPoint</vt:lpstr>
      <vt:lpstr>Презентация PowerPoint</vt:lpstr>
      <vt:lpstr>Презентация PowerPoint</vt:lpstr>
      <vt:lpstr>ПОДВИЖНЫЕ ИГРЫ В ПОМЕЩЕНИИ</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ПОДВИЖНЫЕ ИГРЫ</dc:title>
  <dc:creator>Тёма</dc:creator>
  <cp:lastModifiedBy>Тёма</cp:lastModifiedBy>
  <cp:revision>20</cp:revision>
  <dcterms:created xsi:type="dcterms:W3CDTF">2014-04-08T19:30:21Z</dcterms:created>
  <dcterms:modified xsi:type="dcterms:W3CDTF">2014-04-11T20:36:24Z</dcterms:modified>
</cp:coreProperties>
</file>