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77" r:id="rId2"/>
    <p:sldId id="257" r:id="rId3"/>
    <p:sldId id="258" r:id="rId4"/>
    <p:sldId id="268" r:id="rId5"/>
    <p:sldId id="267" r:id="rId6"/>
    <p:sldId id="261" r:id="rId7"/>
    <p:sldId id="262" r:id="rId8"/>
    <p:sldId id="263" r:id="rId9"/>
    <p:sldId id="266" r:id="rId10"/>
    <p:sldId id="269" r:id="rId11"/>
    <p:sldId id="270" r:id="rId12"/>
    <p:sldId id="271" r:id="rId13"/>
    <p:sldId id="274" r:id="rId14"/>
    <p:sldId id="272" r:id="rId15"/>
    <p:sldId id="275" r:id="rId16"/>
    <p:sldId id="276" r:id="rId17"/>
    <p:sldId id="279"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2315C9-DA9B-48A1-9035-A209E8112BCE}" type="datetimeFigureOut">
              <a:rPr lang="ru-RU" smtClean="0"/>
              <a:t>12.04.2014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8D1BAD-9A52-48B8-B787-BA34B16A6774}" type="slidenum">
              <a:rPr lang="ru-RU" smtClean="0"/>
              <a:t>‹#›</a:t>
            </a:fld>
            <a:endParaRPr lang="ru-RU"/>
          </a:p>
        </p:txBody>
      </p:sp>
    </p:spTree>
    <p:extLst>
      <p:ext uri="{BB962C8B-B14F-4D97-AF65-F5344CB8AC3E}">
        <p14:creationId xmlns:p14="http://schemas.microsoft.com/office/powerpoint/2010/main" val="3938313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6A95689-3DF7-464A-96DF-4284A12CDD73}" type="datetimeFigureOut">
              <a:rPr lang="ru-RU" smtClean="0"/>
              <a:t>12.04.2014</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3480E78-0C17-4313-AD3B-48802EE1863F}"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6A95689-3DF7-464A-96DF-4284A12CDD73}" type="datetimeFigureOut">
              <a:rPr lang="ru-RU" smtClean="0"/>
              <a:t>12.04.2014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480E78-0C17-4313-AD3B-48802EE1863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6A95689-3DF7-464A-96DF-4284A12CDD73}" type="datetimeFigureOut">
              <a:rPr lang="ru-RU" smtClean="0"/>
              <a:t>12.04.2014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480E78-0C17-4313-AD3B-48802EE1863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6A95689-3DF7-464A-96DF-4284A12CDD73}" type="datetimeFigureOut">
              <a:rPr lang="ru-RU" smtClean="0"/>
              <a:t>12.04.2014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480E78-0C17-4313-AD3B-48802EE1863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6A95689-3DF7-464A-96DF-4284A12CDD73}" type="datetimeFigureOut">
              <a:rPr lang="ru-RU" smtClean="0"/>
              <a:t>12.04.2014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480E78-0C17-4313-AD3B-48802EE1863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16A95689-3DF7-464A-96DF-4284A12CDD73}" type="datetimeFigureOut">
              <a:rPr lang="ru-RU" smtClean="0"/>
              <a:t>12.04.2014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480E78-0C17-4313-AD3B-48802EE1863F}"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6A95689-3DF7-464A-96DF-4284A12CDD73}" type="datetimeFigureOut">
              <a:rPr lang="ru-RU" smtClean="0"/>
              <a:t>12.04.2014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3480E78-0C17-4313-AD3B-48802EE1863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6A95689-3DF7-464A-96DF-4284A12CDD73}" type="datetimeFigureOut">
              <a:rPr lang="ru-RU" smtClean="0"/>
              <a:t>12.04.2014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3480E78-0C17-4313-AD3B-48802EE1863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A95689-3DF7-464A-96DF-4284A12CDD73}" type="datetimeFigureOut">
              <a:rPr lang="ru-RU" smtClean="0"/>
              <a:t>12.04.2014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3480E78-0C17-4313-AD3B-48802EE1863F}"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6A95689-3DF7-464A-96DF-4284A12CDD73}" type="datetimeFigureOut">
              <a:rPr lang="ru-RU" smtClean="0"/>
              <a:t>12.04.2014</a:t>
            </a:fld>
            <a:endParaRPr lang="ru-RU"/>
          </a:p>
        </p:txBody>
      </p:sp>
      <p:sp>
        <p:nvSpPr>
          <p:cNvPr id="7" name="Slide Number Placeholder 6"/>
          <p:cNvSpPr>
            <a:spLocks noGrp="1"/>
          </p:cNvSpPr>
          <p:nvPr>
            <p:ph type="sldNum" sz="quarter" idx="12"/>
          </p:nvPr>
        </p:nvSpPr>
        <p:spPr/>
        <p:txBody>
          <a:bodyPr/>
          <a:lstStyle/>
          <a:p>
            <a:fld id="{23480E78-0C17-4313-AD3B-48802EE1863F}"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A95689-3DF7-464A-96DF-4284A12CDD73}" type="datetimeFigureOut">
              <a:rPr lang="ru-RU" smtClean="0"/>
              <a:t>12.04.2014</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23480E78-0C17-4313-AD3B-48802EE1863F}" type="slidenum">
              <a:rPr lang="ru-RU" smtClean="0"/>
              <a:t>‹#›</a:t>
            </a:fld>
            <a:endParaRPr lang="ru-R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A95689-3DF7-464A-96DF-4284A12CDD73}" type="datetimeFigureOut">
              <a:rPr lang="ru-RU" smtClean="0"/>
              <a:t>12.04.2014</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3480E78-0C17-4313-AD3B-48802EE1863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yakovaee\Desktop\мини футбол\bmw_501_1952.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7" y="-27384"/>
            <a:ext cx="9180512" cy="6885384"/>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323528" y="1096854"/>
            <a:ext cx="8136904" cy="1828090"/>
          </a:xfrm>
          <a:prstGeom prst="rect">
            <a:avLst/>
          </a:prstGeom>
        </p:spPr>
        <p:txBody>
          <a:bodyPr vert="horz" lIns="91440" tIns="45720" rIns="91440" bIns="45720" rtlCol="0" anchor="b">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5400" b="1" cap="all" dirty="0" smtClean="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ook Antiqua" pitchFamily="18" charset="0"/>
              </a:rPr>
              <a:t>ПОДГОТОВКА ЮНЫХ ВОЛЕЙБОЛИСТОВ</a:t>
            </a:r>
            <a:endParaRPr lang="ru-RU" sz="5400" b="1" cap="all" dirty="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ook Antiqua" pitchFamily="18" charset="0"/>
            </a:endParaRPr>
          </a:p>
        </p:txBody>
      </p:sp>
    </p:spTree>
    <p:extLst>
      <p:ext uri="{BB962C8B-B14F-4D97-AF65-F5344CB8AC3E}">
        <p14:creationId xmlns:p14="http://schemas.microsoft.com/office/powerpoint/2010/main" val="969465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1340768"/>
            <a:ext cx="6624736" cy="4247317"/>
          </a:xfrm>
          <a:prstGeom prst="rect">
            <a:avLst/>
          </a:prstGeom>
        </p:spPr>
        <p:txBody>
          <a:bodyPr wrap="square">
            <a:spAutoFit/>
          </a:bodyPr>
          <a:lstStyle/>
          <a:p>
            <a:pPr indent="452438"/>
            <a:r>
              <a:rPr lang="ru-RU" b="1" i="1" dirty="0" smtClean="0">
                <a:latin typeface="Book Antiqua" pitchFamily="18" charset="0"/>
              </a:rPr>
              <a:t>«Мяч в воздухе»</a:t>
            </a:r>
          </a:p>
          <a:p>
            <a:pPr indent="452438"/>
            <a:r>
              <a:rPr lang="ru-RU" dirty="0" smtClean="0">
                <a:latin typeface="Book Antiqua" pitchFamily="18" charset="0"/>
              </a:rPr>
              <a:t>Игроки двух команд строятся в два круга, занимая разные половины зала и передают мяч друг другу двумя руками сверху по кругу в любом направлении. Каждый игрок должен быть готовым принять и точно передать мяч. Разрешается в случае необходимости передача мяча одной рукой, но запрещаются захваты мяча и двойные удары над собой. За эти нарушения, а также за неточный пас игрок покидает круг. Поскольку соревнование начинается одновременно в двух кругах, по истечении 5 мин. игра останавливается и определяется команда-победительница (сохранившая больше игроков). Отмечаются и игроки, которые хорошо владеют передачей. Хорошо подготовленные игроки могут выполнять передачи в прыжке.</a:t>
            </a:r>
            <a:endParaRPr lang="ru-RU" dirty="0">
              <a:latin typeface="Book Antiqua" pitchFamily="18" charset="0"/>
            </a:endParaRPr>
          </a:p>
        </p:txBody>
      </p:sp>
    </p:spTree>
    <p:extLst>
      <p:ext uri="{BB962C8B-B14F-4D97-AF65-F5344CB8AC3E}">
        <p14:creationId xmlns:p14="http://schemas.microsoft.com/office/powerpoint/2010/main" val="3086766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77794" y="1412776"/>
            <a:ext cx="6480720" cy="3970318"/>
          </a:xfrm>
          <a:prstGeom prst="rect">
            <a:avLst/>
          </a:prstGeom>
        </p:spPr>
        <p:txBody>
          <a:bodyPr wrap="square">
            <a:spAutoFit/>
          </a:bodyPr>
          <a:lstStyle/>
          <a:p>
            <a:pPr indent="452438"/>
            <a:r>
              <a:rPr lang="ru-RU" b="1" i="1" dirty="0" smtClean="0">
                <a:latin typeface="Book Antiqua" pitchFamily="18" charset="0"/>
              </a:rPr>
              <a:t>«Навстречу через сетку»</a:t>
            </a:r>
          </a:p>
          <a:p>
            <a:pPr indent="452438"/>
            <a:r>
              <a:rPr lang="ru-RU" dirty="0" smtClean="0">
                <a:latin typeface="Book Antiqua" pitchFamily="18" charset="0"/>
              </a:rPr>
              <a:t>Игроки двух команд располагаются во встречных колоннах — перед сеткой за линиями нападения. У первых игроков колонн по одну сторону площадки в руках по мячу. Сигнал руководителя возвещает о начале эстафеты, которая заключается в передаче мяча двумя руками сверху через сетку партнеру, стоящему во главе противоположной колонны. Игрок, сделавший передачу, бежит в конец своей колонны, а тот, кому мяч адресован, снова посылает его через сетку. Игра продолжается до тех пор, пока занимающийся, начинавший игру, опять не получит в руки мяч. Выигрывает команда, закончившая игру раньше и имеющая меньшее количество нарушений (захват мяча, падение, пропуск игрока).</a:t>
            </a:r>
            <a:endParaRPr lang="ru-RU" dirty="0">
              <a:latin typeface="Book Antiqua" pitchFamily="18" charset="0"/>
            </a:endParaRPr>
          </a:p>
        </p:txBody>
      </p:sp>
    </p:spTree>
    <p:extLst>
      <p:ext uri="{BB962C8B-B14F-4D97-AF65-F5344CB8AC3E}">
        <p14:creationId xmlns:p14="http://schemas.microsoft.com/office/powerpoint/2010/main" val="1467398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1668864"/>
            <a:ext cx="6607852" cy="3416320"/>
          </a:xfrm>
          <a:prstGeom prst="rect">
            <a:avLst/>
          </a:prstGeom>
        </p:spPr>
        <p:txBody>
          <a:bodyPr wrap="square">
            <a:spAutoFit/>
          </a:bodyPr>
          <a:lstStyle/>
          <a:p>
            <a:pPr indent="452438"/>
            <a:r>
              <a:rPr lang="ru-RU" b="1" i="1" dirty="0" smtClean="0">
                <a:latin typeface="Book Antiqua" pitchFamily="18" charset="0"/>
              </a:rPr>
              <a:t>«Передачи по вызову»</a:t>
            </a:r>
          </a:p>
          <a:p>
            <a:pPr indent="452438"/>
            <a:r>
              <a:rPr lang="ru-RU" dirty="0" smtClean="0">
                <a:latin typeface="Book Antiqua" pitchFamily="18" charset="0"/>
              </a:rPr>
              <a:t>Команды выстраиваются в колонны перед линией старта на одной стороне площадки. В 10—12 шагах перед ними (в кругах) лежит по мячу. Игроки рассчитываются по порядку. Преподаватель вызывает любой номер, и игрок, имеющий его, устремляется к мячу. Он берет его в руки, делает длинную высокую передачу партнеру, стоящему во главе колонны, и получает от него обратный пас. Команда, игрок которой быстрее выполнил две передачи, получает 1 очко. Затем вызываются (в любой последовательности) остальные игроки команды. Победитель определяется по лучшей сумме набранных очков.</a:t>
            </a:r>
            <a:endParaRPr lang="ru-RU" dirty="0">
              <a:latin typeface="Book Antiqua" pitchFamily="18" charset="0"/>
            </a:endParaRPr>
          </a:p>
        </p:txBody>
      </p:sp>
    </p:spTree>
    <p:extLst>
      <p:ext uri="{BB962C8B-B14F-4D97-AF65-F5344CB8AC3E}">
        <p14:creationId xmlns:p14="http://schemas.microsoft.com/office/powerpoint/2010/main" val="740515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064925"/>
            <a:ext cx="7272808" cy="4524315"/>
          </a:xfrm>
          <a:prstGeom prst="rect">
            <a:avLst/>
          </a:prstGeom>
        </p:spPr>
        <p:txBody>
          <a:bodyPr wrap="square">
            <a:spAutoFit/>
          </a:bodyPr>
          <a:lstStyle/>
          <a:p>
            <a:pPr indent="452438"/>
            <a:r>
              <a:rPr lang="ru-RU" b="1" i="1" dirty="0" smtClean="0">
                <a:latin typeface="Book Antiqua" pitchFamily="18" charset="0"/>
              </a:rPr>
              <a:t>«Назад по колонне и по кругу»</a:t>
            </a:r>
          </a:p>
          <a:p>
            <a:pPr indent="452438"/>
            <a:r>
              <a:rPr lang="ru-RU" dirty="0" smtClean="0">
                <a:latin typeface="Book Antiqua" pitchFamily="18" charset="0"/>
              </a:rPr>
              <a:t>Игроки стоят в параллельных колоннах в 2—3 шагах друг от друга. По сигналу первые игроки колонн делают </a:t>
            </a:r>
            <a:r>
              <a:rPr lang="ru-RU" dirty="0" err="1" smtClean="0">
                <a:latin typeface="Book Antiqua" pitchFamily="18" charset="0"/>
              </a:rPr>
              <a:t>откидку</a:t>
            </a:r>
            <a:r>
              <a:rPr lang="ru-RU" dirty="0" smtClean="0">
                <a:latin typeface="Book Antiqua" pitchFamily="18" charset="0"/>
              </a:rPr>
              <a:t> мяча партнерам, стоящим сзади, которые, в свою очередь, передают мяч таким же способом в конец колонны. Замыкающий игрок ловит мяч и бежит с ним в начало колонны, в то время как все остальные делают шаг назад.</a:t>
            </a:r>
          </a:p>
          <a:p>
            <a:pPr indent="452438"/>
            <a:r>
              <a:rPr lang="ru-RU" dirty="0" smtClean="0">
                <a:latin typeface="Book Antiqua" pitchFamily="18" charset="0"/>
              </a:rPr>
              <a:t>Игроков можно расставить по кругу. Перед каждым игроком прочерчивают отметку. Игрок подбивает мяч над собой, уходя вперед к новой отметке. Игрок, стоящий сзади, перемещается вперед, также подбивая мяч над собой. Таким образом, мяч остается на месте, а игроки непрерывно движутся по кругу.</a:t>
            </a:r>
          </a:p>
          <a:p>
            <a:pPr indent="452438"/>
            <a:endParaRPr lang="ru-RU" dirty="0" smtClean="0">
              <a:latin typeface="Book Antiqua" pitchFamily="18" charset="0"/>
            </a:endParaRPr>
          </a:p>
          <a:p>
            <a:pPr indent="452438"/>
            <a:r>
              <a:rPr lang="ru-RU" dirty="0" smtClean="0">
                <a:latin typeface="Book Antiqua" pitchFamily="18" charset="0"/>
              </a:rPr>
              <a:t>Победа в обоих описанных вариантах присуждается команде, закончившей передачи мяча раньше другой и выполнившей при этом все установленные правила.</a:t>
            </a:r>
            <a:endParaRPr lang="ru-RU" dirty="0">
              <a:latin typeface="Book Antiqua" pitchFamily="18" charset="0"/>
            </a:endParaRPr>
          </a:p>
        </p:txBody>
      </p:sp>
    </p:spTree>
    <p:extLst>
      <p:ext uri="{BB962C8B-B14F-4D97-AF65-F5344CB8AC3E}">
        <p14:creationId xmlns:p14="http://schemas.microsoft.com/office/powerpoint/2010/main" val="1872808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31640" y="1535881"/>
            <a:ext cx="6480720" cy="3693319"/>
          </a:xfrm>
          <a:prstGeom prst="rect">
            <a:avLst/>
          </a:prstGeom>
        </p:spPr>
        <p:txBody>
          <a:bodyPr wrap="square">
            <a:spAutoFit/>
          </a:bodyPr>
          <a:lstStyle/>
          <a:p>
            <a:pPr indent="452438"/>
            <a:r>
              <a:rPr lang="ru-RU" b="1" i="1" dirty="0" smtClean="0">
                <a:latin typeface="Book Antiqua" pitchFamily="18" charset="0"/>
              </a:rPr>
              <a:t>«Эстафета парами» </a:t>
            </a:r>
          </a:p>
          <a:p>
            <a:pPr indent="452438"/>
            <a:r>
              <a:rPr lang="ru-RU" dirty="0" smtClean="0">
                <a:latin typeface="Book Antiqua" pitchFamily="18" charset="0"/>
              </a:rPr>
              <a:t>Игроки двух команд, стоящих перед линией старта, распределяются по парам. В руках у игроков первой пары мяч. По сигналу оба игрока начинают продвижение вперед, делая друг другу передачи. Они должны пересечь обеими ногами линию финиша (в противоположном конце площадки) и, не переставая передавать мяч друг другу, вернуться обратно к колонне. Один из игроков накидывает мяч партнеру, стоящему впереди, и вторая пара устремляется с мячом вперед. Закончившие упражнение занимают место в конце колонны. Падения мяча на землю, как и захваты при передачах, считаются ошибками и влияют на исход игры.</a:t>
            </a:r>
            <a:endParaRPr lang="ru-RU" dirty="0">
              <a:latin typeface="Book Antiqua" pitchFamily="18" charset="0"/>
            </a:endParaRPr>
          </a:p>
        </p:txBody>
      </p:sp>
    </p:spTree>
    <p:extLst>
      <p:ext uri="{BB962C8B-B14F-4D97-AF65-F5344CB8AC3E}">
        <p14:creationId xmlns:p14="http://schemas.microsoft.com/office/powerpoint/2010/main" val="2356903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15734" y="1052736"/>
            <a:ext cx="7128792" cy="4832092"/>
          </a:xfrm>
          <a:prstGeom prst="rect">
            <a:avLst/>
          </a:prstGeom>
        </p:spPr>
        <p:txBody>
          <a:bodyPr wrap="square">
            <a:spAutoFit/>
          </a:bodyPr>
          <a:lstStyle/>
          <a:p>
            <a:pPr indent="452438"/>
            <a:r>
              <a:rPr lang="ru-RU" sz="1400" b="1" i="1" dirty="0" smtClean="0">
                <a:latin typeface="Book Antiqua" pitchFamily="18" charset="0"/>
              </a:rPr>
              <a:t>«Лапта волейболистов»</a:t>
            </a:r>
          </a:p>
          <a:p>
            <a:pPr indent="452438"/>
            <a:r>
              <a:rPr lang="ru-RU" sz="1400" dirty="0" smtClean="0">
                <a:latin typeface="Book Antiqua" pitchFamily="18" charset="0"/>
              </a:rPr>
              <a:t>Играют две команды, одна из которых подающая, а другая принимающая подачу. Расстановка игроков на площадке у обеих команд различная. Подающие игроки находятся за линией подачи, а принимающие, как обычно, в зонах.</a:t>
            </a:r>
          </a:p>
          <a:p>
            <a:pPr indent="452438"/>
            <a:r>
              <a:rPr lang="ru-RU" sz="1400" dirty="0" smtClean="0">
                <a:latin typeface="Book Antiqua" pitchFamily="18" charset="0"/>
              </a:rPr>
              <a:t>По сигналу первый игрок подает мяч условным способом на сторону противника, а сам быстро бежит вокруг площадки (за линиями) и возвращается на свое место.</a:t>
            </a:r>
          </a:p>
          <a:p>
            <a:pPr indent="452438"/>
            <a:r>
              <a:rPr lang="ru-RU" sz="1400" dirty="0" smtClean="0">
                <a:latin typeface="Book Antiqua" pitchFamily="18" charset="0"/>
              </a:rPr>
              <a:t>Игроки противоположной команды принимают мяч и разыгрывают его между собой, стараясь сделать как можно больше точных передач за то время, пока игрок, подававший мяч, бежит по кругу. Как только игрок вернется на место подачи, розыгрыш мяча прекращается.</a:t>
            </a:r>
          </a:p>
          <a:p>
            <a:pPr indent="452438"/>
            <a:r>
              <a:rPr lang="ru-RU" sz="1400" dirty="0" smtClean="0">
                <a:latin typeface="Book Antiqua" pitchFamily="18" charset="0"/>
              </a:rPr>
              <a:t>Так игра продолжается до тех пор, пока все игроки подающей команды не выполнят перебежку. После этого подсчитывается общее количество передач мяча, которые сделала принимающая команда во время перебежек игроков подающей команды. Играющие меняются ролями, и игра повторяется. </a:t>
            </a:r>
          </a:p>
          <a:p>
            <a:pPr indent="452438"/>
            <a:r>
              <a:rPr lang="ru-RU" sz="1400" dirty="0" smtClean="0">
                <a:latin typeface="Book Antiqua" pitchFamily="18" charset="0"/>
              </a:rPr>
              <a:t>За каждую неудачно выполненную подачу (в сетку, за пределы площадки и пр.) команде противника начисляется 10 передач. Если бегущий игрок вошел на площадку, коснулся руками стенки, стойки сетки и пр., противоположной команде присуждается 5 очков. Игрокам, перебрасывающим мяч, нельзя терять мяч, пользоваться повторными передачами между одними и теми же партнерами. За нарушение этого правила у команды снимается 5 передач. Для контроля за действиями играющих к каждой команде прикрепляется судья.</a:t>
            </a:r>
            <a:endParaRPr lang="ru-RU" sz="1400" dirty="0">
              <a:latin typeface="Book Antiqua" pitchFamily="18" charset="0"/>
            </a:endParaRPr>
          </a:p>
        </p:txBody>
      </p:sp>
    </p:spTree>
    <p:extLst>
      <p:ext uri="{BB962C8B-B14F-4D97-AF65-F5344CB8AC3E}">
        <p14:creationId xmlns:p14="http://schemas.microsoft.com/office/powerpoint/2010/main" val="1209252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43608" y="908720"/>
            <a:ext cx="7128792" cy="5170646"/>
          </a:xfrm>
          <a:prstGeom prst="rect">
            <a:avLst/>
          </a:prstGeom>
        </p:spPr>
        <p:txBody>
          <a:bodyPr wrap="square">
            <a:spAutoFit/>
          </a:bodyPr>
          <a:lstStyle/>
          <a:p>
            <a:pPr indent="452438"/>
            <a:r>
              <a:rPr lang="ru-RU" sz="1500" b="1" i="1" dirty="0" smtClean="0">
                <a:latin typeface="Book Antiqua" pitchFamily="18" charset="0"/>
              </a:rPr>
              <a:t>«Точный пас» </a:t>
            </a:r>
          </a:p>
          <a:p>
            <a:pPr indent="452438"/>
            <a:r>
              <a:rPr lang="ru-RU" sz="1500" dirty="0" smtClean="0">
                <a:latin typeface="Book Antiqua" pitchFamily="18" charset="0"/>
              </a:rPr>
              <a:t>Игра проводится на баскетбольной площадке. Играющие, распределившись по командам, выстраиваются перед разными щитами около линии штрафного броска. Первые номера с мячами в руках встают в 7—10 шагах справа (или слева) от команды в очерченных заранее кругах.</a:t>
            </a:r>
          </a:p>
          <a:p>
            <a:pPr indent="452438"/>
            <a:r>
              <a:rPr lang="ru-RU" sz="1500" dirty="0" smtClean="0">
                <a:latin typeface="Book Antiqua" pitchFamily="18" charset="0"/>
              </a:rPr>
              <a:t>По сигналу начинается соревнование команд. Игрок из круга набрасывает мяч партнеру, стоящему в колонне. Тот точной передачей должен направить мяч в корзину. Затем он подбирает мяч (независимо от того, попал он в цель или нет) и бежит в круг. Игрок, набрасывавший мяч, встает в конец колонны. Игрок из круга снова набрасывает мяч головному игроку колонны, а сам направляется в ее конец.</a:t>
            </a:r>
          </a:p>
          <a:p>
            <a:pPr indent="452438"/>
            <a:r>
              <a:rPr lang="ru-RU" sz="1500" dirty="0" smtClean="0">
                <a:latin typeface="Book Antiqua" pitchFamily="18" charset="0"/>
              </a:rPr>
              <a:t>Когда все игроки выполнят упражнение, игра заканчивается. Команда-победительница получает 2 очка. 2 очка начисляются и за каждое попадание мяча в корзину. 1 очко команда получает, если мяч не попал в корзину, но ударился о кольцо.</a:t>
            </a:r>
          </a:p>
          <a:p>
            <a:pPr indent="452438"/>
            <a:r>
              <a:rPr lang="ru-RU" sz="1500" dirty="0" smtClean="0">
                <a:latin typeface="Book Antiqua" pitchFamily="18" charset="0"/>
              </a:rPr>
              <a:t>Победу в игре определяет наибольшая сумма очков, набранная одной из команд.</a:t>
            </a:r>
          </a:p>
          <a:p>
            <a:pPr indent="452438"/>
            <a:r>
              <a:rPr lang="ru-RU" sz="1500" dirty="0" smtClean="0">
                <a:latin typeface="Book Antiqua" pitchFamily="18" charset="0"/>
              </a:rPr>
              <a:t>Поскольку для волейбола характерно выполнение технических приемов сразу после остановки, можно (усложняя игру) расположить колонны сбоку в 3—4 шагах от линии штрафного броска. Тогда во время набрасывания мяча игрок выбегает навстречу мячу и затем направляет его в корзину.</a:t>
            </a:r>
            <a:endParaRPr lang="ru-RU" sz="1500" dirty="0">
              <a:latin typeface="Book Antiqua" pitchFamily="18" charset="0"/>
            </a:endParaRPr>
          </a:p>
        </p:txBody>
      </p:sp>
    </p:spTree>
    <p:extLst>
      <p:ext uri="{BB962C8B-B14F-4D97-AF65-F5344CB8AC3E}">
        <p14:creationId xmlns:p14="http://schemas.microsoft.com/office/powerpoint/2010/main" val="1879937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7077" y="4653136"/>
            <a:ext cx="2521267" cy="837620"/>
          </a:xfrm>
        </p:spPr>
        <p:txBody>
          <a:bodyPr>
            <a:normAutofit fontScale="90000"/>
          </a:bodyPr>
          <a:lstStyle/>
          <a:p>
            <a:r>
              <a:rPr lang="ru-RU" sz="5400" cap="all" dirty="0" smtClean="0">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Garamond" pitchFamily="18" charset="0"/>
              </a:rPr>
              <a:t>Конец</a:t>
            </a:r>
            <a:endParaRPr lang="ru-RU" sz="5400" dirty="0">
              <a:solidFill>
                <a:schemeClr val="tx1"/>
              </a:solidFill>
              <a:latin typeface="Garamond" pitchFamily="18" charset="0"/>
            </a:endParaRPr>
          </a:p>
        </p:txBody>
      </p:sp>
      <p:pic>
        <p:nvPicPr>
          <p:cNvPr id="1026" name="Picture 2" descr="C:\Users\Тёма\Desktop\Сессия\Подвижные игры\imag3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255794">
            <a:off x="475378" y="1129769"/>
            <a:ext cx="5171135" cy="374123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0174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764704"/>
            <a:ext cx="7848872" cy="5632311"/>
          </a:xfrm>
          <a:prstGeom prst="rect">
            <a:avLst/>
          </a:prstGeom>
        </p:spPr>
        <p:txBody>
          <a:bodyPr wrap="square">
            <a:spAutoFit/>
          </a:bodyPr>
          <a:lstStyle/>
          <a:p>
            <a:pPr indent="355600"/>
            <a:r>
              <a:rPr lang="ru-RU" sz="2000" dirty="0" smtClean="0">
                <a:latin typeface="Book Antiqua" pitchFamily="18" charset="0"/>
              </a:rPr>
              <a:t>В учебно-тренировочной работе по волейболу подвижные игры и эстафеты применяются как для закрепления приемов игры в защите и нападении, так и для обучения тактическим действиям. Именно на это рассчитана группа игр, приводимая в настоящем разделе.</a:t>
            </a:r>
          </a:p>
          <a:p>
            <a:pPr indent="355600"/>
            <a:r>
              <a:rPr lang="ru-RU" sz="2000" dirty="0" smtClean="0">
                <a:latin typeface="Book Antiqua" pitchFamily="18" charset="0"/>
              </a:rPr>
              <a:t>Специально могут быть подобраны игры для освоения перемещений и передач мяча, а также для ориентации на зрительный сигнал, что в волейболе очень важно. Особенно большое значение имеют передачи мяча. Это один из основных технических приемов при организации игры в нападении. Техника передачи двумя руками сверху (и другими способами) хорошо закрепляется в таких играх, как «Мяч среднему», «Передал — садись!» (с изменением расстояния), «Не давай мяч водящему» (при противодействии соперника), «Бросай — беги» (с последующим перемещением), и некоторых других, описанных в предшествующем разделе. Естественно, что вместо бросков и ловли мяча применяется волейбольная передача.</a:t>
            </a:r>
            <a:endParaRPr lang="ru-RU" sz="2000" dirty="0">
              <a:latin typeface="Book Antiqua" pitchFamily="18" charset="0"/>
            </a:endParaRPr>
          </a:p>
        </p:txBody>
      </p:sp>
    </p:spTree>
    <p:extLst>
      <p:ext uri="{BB962C8B-B14F-4D97-AF65-F5344CB8AC3E}">
        <p14:creationId xmlns:p14="http://schemas.microsoft.com/office/powerpoint/2010/main" val="1865132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16981" y="1607889"/>
            <a:ext cx="6984776" cy="3970318"/>
          </a:xfrm>
          <a:prstGeom prst="rect">
            <a:avLst/>
          </a:prstGeom>
        </p:spPr>
        <p:txBody>
          <a:bodyPr wrap="square">
            <a:spAutoFit/>
          </a:bodyPr>
          <a:lstStyle/>
          <a:p>
            <a:pPr indent="452438"/>
            <a:r>
              <a:rPr lang="ru-RU" b="1" i="1" dirty="0">
                <a:latin typeface="Book Antiqua" pitchFamily="18" charset="0"/>
              </a:rPr>
              <a:t>«Падающая палка</a:t>
            </a:r>
            <a:r>
              <a:rPr lang="ru-RU" b="1" i="1" dirty="0" smtClean="0">
                <a:latin typeface="Book Antiqua" pitchFamily="18" charset="0"/>
              </a:rPr>
              <a:t>»</a:t>
            </a:r>
            <a:endParaRPr lang="ru-RU" b="1" dirty="0" smtClean="0">
              <a:latin typeface="Book Antiqua" pitchFamily="18" charset="0"/>
            </a:endParaRPr>
          </a:p>
          <a:p>
            <a:pPr indent="452438"/>
            <a:r>
              <a:rPr lang="ru-RU" dirty="0" smtClean="0">
                <a:latin typeface="Book Antiqua" pitchFamily="18" charset="0"/>
              </a:rPr>
              <a:t>Занимающиеся </a:t>
            </a:r>
            <a:r>
              <a:rPr lang="ru-RU" dirty="0">
                <a:latin typeface="Book Antiqua" pitchFamily="18" charset="0"/>
              </a:rPr>
              <a:t>строятся в круг диаметром 6—7 </a:t>
            </a:r>
            <a:r>
              <a:rPr lang="ru-RU" dirty="0" smtClean="0">
                <a:latin typeface="Book Antiqua" pitchFamily="18" charset="0"/>
              </a:rPr>
              <a:t>м, рассчитываются </a:t>
            </a:r>
            <a:r>
              <a:rPr lang="ru-RU" dirty="0">
                <a:latin typeface="Book Antiqua" pitchFamily="18" charset="0"/>
              </a:rPr>
              <a:t>по порядку. В центре круга - водящий, который придерживает </a:t>
            </a:r>
            <a:r>
              <a:rPr lang="ru-RU" dirty="0" smtClean="0">
                <a:latin typeface="Book Antiqua" pitchFamily="18" charset="0"/>
              </a:rPr>
              <a:t>за верхний </a:t>
            </a:r>
            <a:r>
              <a:rPr lang="ru-RU" dirty="0">
                <a:latin typeface="Book Antiqua" pitchFamily="18" charset="0"/>
              </a:rPr>
              <a:t>конец палку, находящуюся в вертикальном положении. Водящий </a:t>
            </a:r>
            <a:r>
              <a:rPr lang="ru-RU" dirty="0" smtClean="0">
                <a:latin typeface="Book Antiqua" pitchFamily="18" charset="0"/>
              </a:rPr>
              <a:t>вызывает номер </a:t>
            </a:r>
            <a:r>
              <a:rPr lang="ru-RU" dirty="0">
                <a:latin typeface="Book Antiqua" pitchFamily="18" charset="0"/>
              </a:rPr>
              <a:t>кого-либо из игроков и отпускает верхний конец палки. Тот, кого </a:t>
            </a:r>
            <a:r>
              <a:rPr lang="ru-RU" dirty="0" smtClean="0">
                <a:latin typeface="Book Antiqua" pitchFamily="18" charset="0"/>
              </a:rPr>
              <a:t>вызвали, должен </a:t>
            </a:r>
            <a:r>
              <a:rPr lang="ru-RU" dirty="0">
                <a:latin typeface="Book Antiqua" pitchFamily="18" charset="0"/>
              </a:rPr>
              <a:t>сделать выпад и, не дав палке упасть, подхватить ее. Если он </a:t>
            </a:r>
            <a:r>
              <a:rPr lang="ru-RU" dirty="0" smtClean="0">
                <a:latin typeface="Book Antiqua" pitchFamily="18" charset="0"/>
              </a:rPr>
              <a:t>успел выполнить </a:t>
            </a:r>
            <a:r>
              <a:rPr lang="ru-RU" dirty="0">
                <a:latin typeface="Book Antiqua" pitchFamily="18" charset="0"/>
              </a:rPr>
              <a:t>задание, то возвращается на свое место, а если не успел, - </a:t>
            </a:r>
            <a:r>
              <a:rPr lang="ru-RU" dirty="0" smtClean="0">
                <a:latin typeface="Book Antiqua" pitchFamily="18" charset="0"/>
              </a:rPr>
              <a:t>заменяет водящего</a:t>
            </a:r>
            <a:r>
              <a:rPr lang="ru-RU" dirty="0">
                <a:latin typeface="Book Antiqua" pitchFamily="18" charset="0"/>
              </a:rPr>
              <a:t>, и игра продолжается. Постепенно расстояние </a:t>
            </a:r>
            <a:r>
              <a:rPr lang="ru-RU" dirty="0" smtClean="0">
                <a:latin typeface="Book Antiqua" pitchFamily="18" charset="0"/>
              </a:rPr>
              <a:t>к палке </a:t>
            </a:r>
            <a:r>
              <a:rPr lang="ru-RU" dirty="0">
                <a:latin typeface="Book Antiqua" pitchFamily="18" charset="0"/>
              </a:rPr>
              <a:t>увеличивается, </a:t>
            </a:r>
            <a:r>
              <a:rPr lang="ru-RU" dirty="0" smtClean="0">
                <a:latin typeface="Book Antiqua" pitchFamily="18" charset="0"/>
              </a:rPr>
              <a:t>а играющие </a:t>
            </a:r>
            <a:r>
              <a:rPr lang="ru-RU" dirty="0">
                <a:latin typeface="Book Antiqua" pitchFamily="18" charset="0"/>
              </a:rPr>
              <a:t>выполняют бег с последующим прыжком и остановкой. </a:t>
            </a:r>
            <a:endParaRPr lang="ru-RU" dirty="0" smtClean="0">
              <a:latin typeface="Book Antiqua" pitchFamily="18" charset="0"/>
            </a:endParaRPr>
          </a:p>
          <a:p>
            <a:pPr indent="452438"/>
            <a:r>
              <a:rPr lang="ru-RU" b="1" i="1" dirty="0" smtClean="0">
                <a:latin typeface="Book Antiqua" pitchFamily="18" charset="0"/>
              </a:rPr>
              <a:t>Вариант</a:t>
            </a:r>
            <a:r>
              <a:rPr lang="ru-RU" b="1" i="1" dirty="0">
                <a:latin typeface="Book Antiqua" pitchFamily="18" charset="0"/>
              </a:rPr>
              <a:t>:</a:t>
            </a:r>
            <a:r>
              <a:rPr lang="ru-RU" dirty="0">
                <a:latin typeface="Book Antiqua" pitchFamily="18" charset="0"/>
              </a:rPr>
              <a:t> с </a:t>
            </a:r>
            <a:r>
              <a:rPr lang="ru-RU" dirty="0" smtClean="0">
                <a:latin typeface="Book Antiqua" pitchFamily="18" charset="0"/>
              </a:rPr>
              <a:t>освоением навыка </a:t>
            </a:r>
            <a:r>
              <a:rPr lang="ru-RU" dirty="0">
                <a:latin typeface="Book Antiqua" pitchFamily="18" charset="0"/>
              </a:rPr>
              <a:t>передвижения к палке ее можно заменить мячом </a:t>
            </a:r>
            <a:r>
              <a:rPr lang="ru-RU" dirty="0" smtClean="0">
                <a:latin typeface="Book Antiqua" pitchFamily="18" charset="0"/>
              </a:rPr>
              <a:t>и проводить </a:t>
            </a:r>
            <a:r>
              <a:rPr lang="ru-RU" dirty="0">
                <a:latin typeface="Book Antiqua" pitchFamily="18" charset="0"/>
              </a:rPr>
              <a:t>игру «</a:t>
            </a:r>
            <a:r>
              <a:rPr lang="ru-RU" dirty="0" smtClean="0">
                <a:latin typeface="Book Antiqua" pitchFamily="18" charset="0"/>
              </a:rPr>
              <a:t>Падающий мяч</a:t>
            </a:r>
            <a:r>
              <a:rPr lang="ru-RU" dirty="0">
                <a:latin typeface="Book Antiqua" pitchFamily="18" charset="0"/>
              </a:rPr>
              <a:t>».</a:t>
            </a:r>
          </a:p>
        </p:txBody>
      </p:sp>
      <p:sp>
        <p:nvSpPr>
          <p:cNvPr id="4" name="Заголовок 1"/>
          <p:cNvSpPr txBox="1">
            <a:spLocks/>
          </p:cNvSpPr>
          <p:nvPr/>
        </p:nvSpPr>
        <p:spPr>
          <a:xfrm>
            <a:off x="1403648" y="785615"/>
            <a:ext cx="5976664" cy="771177"/>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4000" b="1" dirty="0" smtClean="0">
                <a:ln w="17780" cmpd="sng">
                  <a:solidFill>
                    <a:schemeClr val="accent1">
                      <a:tint val="3000"/>
                    </a:schemeClr>
                  </a:solidFill>
                  <a:prstDash val="solid"/>
                  <a:miter lim="800000"/>
                </a:ln>
                <a:solidFill>
                  <a:schemeClr val="accent1">
                    <a:lumMod val="50000"/>
                  </a:schemeClr>
                </a:solidFill>
                <a:effectLst>
                  <a:outerShdw blurRad="55000" dist="50800" dir="5400000" algn="tl">
                    <a:srgbClr val="000000">
                      <a:alpha val="33000"/>
                    </a:srgbClr>
                  </a:outerShdw>
                  <a:reflection blurRad="6350" stA="55000" endA="50" endPos="85000" dir="5400000" sy="-100000" algn="bl" rotWithShape="0"/>
                </a:effectLst>
                <a:latin typeface="Book Antiqua" pitchFamily="18" charset="0"/>
              </a:rPr>
              <a:t>Обучение движениям</a:t>
            </a:r>
            <a:endParaRPr lang="ru-RU" sz="4000" b="1" dirty="0">
              <a:ln w="17780" cmpd="sng">
                <a:solidFill>
                  <a:schemeClr val="accent1">
                    <a:tint val="3000"/>
                  </a:schemeClr>
                </a:solidFill>
                <a:prstDash val="solid"/>
                <a:miter lim="800000"/>
              </a:ln>
              <a:solidFill>
                <a:schemeClr val="accent1">
                  <a:lumMod val="50000"/>
                </a:schemeClr>
              </a:solidFill>
              <a:effectLst>
                <a:outerShdw blurRad="55000" dist="50800" dir="5400000" algn="tl">
                  <a:srgbClr val="000000">
                    <a:alpha val="33000"/>
                  </a:srgbClr>
                </a:outerShdw>
                <a:reflection blurRad="6350" stA="55000" endA="50" endPos="85000" dir="5400000" sy="-100000" algn="bl" rotWithShape="0"/>
              </a:effectLst>
              <a:latin typeface="Book Antiqua" pitchFamily="18" charset="0"/>
            </a:endParaRPr>
          </a:p>
        </p:txBody>
      </p:sp>
    </p:spTree>
    <p:extLst>
      <p:ext uri="{BB962C8B-B14F-4D97-AF65-F5344CB8AC3E}">
        <p14:creationId xmlns:p14="http://schemas.microsoft.com/office/powerpoint/2010/main" val="3471317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1916832"/>
            <a:ext cx="6624736" cy="3416320"/>
          </a:xfrm>
          <a:prstGeom prst="rect">
            <a:avLst/>
          </a:prstGeom>
        </p:spPr>
        <p:txBody>
          <a:bodyPr wrap="square">
            <a:spAutoFit/>
          </a:bodyPr>
          <a:lstStyle/>
          <a:p>
            <a:pPr indent="452438"/>
            <a:r>
              <a:rPr lang="ru-RU" b="1" i="1" dirty="0">
                <a:latin typeface="Book Antiqua" pitchFamily="18" charset="0"/>
              </a:rPr>
              <a:t>«День и ночь</a:t>
            </a:r>
            <a:r>
              <a:rPr lang="ru-RU" b="1" i="1" dirty="0" smtClean="0">
                <a:latin typeface="Book Antiqua" pitchFamily="18" charset="0"/>
              </a:rPr>
              <a:t>»</a:t>
            </a:r>
            <a:endParaRPr lang="ru-RU" b="1" dirty="0" smtClean="0">
              <a:latin typeface="Book Antiqua" pitchFamily="18" charset="0"/>
            </a:endParaRPr>
          </a:p>
          <a:p>
            <a:pPr indent="452438"/>
            <a:r>
              <a:rPr lang="ru-RU" dirty="0" smtClean="0">
                <a:latin typeface="Book Antiqua" pitchFamily="18" charset="0"/>
              </a:rPr>
              <a:t>Две </a:t>
            </a:r>
            <a:r>
              <a:rPr lang="ru-RU" dirty="0">
                <a:latin typeface="Book Antiqua" pitchFamily="18" charset="0"/>
              </a:rPr>
              <a:t>команды стоят на середине площадки спиной друг к </a:t>
            </a:r>
            <a:r>
              <a:rPr lang="ru-RU" dirty="0" smtClean="0">
                <a:latin typeface="Book Antiqua" pitchFamily="18" charset="0"/>
              </a:rPr>
              <a:t>другу на </a:t>
            </a:r>
            <a:r>
              <a:rPr lang="ru-RU" dirty="0">
                <a:latin typeface="Book Antiqua" pitchFamily="18" charset="0"/>
              </a:rPr>
              <a:t>расстоянии 1,5 - 2 м. Одна команда — «день», другая — «ночь». У </a:t>
            </a:r>
            <a:r>
              <a:rPr lang="ru-RU" dirty="0" smtClean="0">
                <a:latin typeface="Book Antiqua" pitchFamily="18" charset="0"/>
              </a:rPr>
              <a:t>каждой команды </a:t>
            </a:r>
            <a:r>
              <a:rPr lang="ru-RU" dirty="0">
                <a:latin typeface="Book Antiqua" pitchFamily="18" charset="0"/>
              </a:rPr>
              <a:t>на своей стороне площадки «дом». После слов водящего «день», «</a:t>
            </a:r>
            <a:r>
              <a:rPr lang="ru-RU" dirty="0" smtClean="0">
                <a:latin typeface="Book Antiqua" pitchFamily="18" charset="0"/>
              </a:rPr>
              <a:t>день» быстро </a:t>
            </a:r>
            <a:r>
              <a:rPr lang="ru-RU" dirty="0">
                <a:latin typeface="Book Antiqua" pitchFamily="18" charset="0"/>
              </a:rPr>
              <a:t>убегает в свой «дом», а «ночь» догоняет. Затем все становятся на </a:t>
            </a:r>
            <a:r>
              <a:rPr lang="ru-RU" dirty="0" smtClean="0">
                <a:latin typeface="Book Antiqua" pitchFamily="18" charset="0"/>
              </a:rPr>
              <a:t>прежние места</a:t>
            </a:r>
            <a:r>
              <a:rPr lang="ru-RU" dirty="0">
                <a:latin typeface="Book Antiqua" pitchFamily="18" charset="0"/>
              </a:rPr>
              <a:t>; подсчитывают пойманных. Игра </a:t>
            </a:r>
            <a:r>
              <a:rPr lang="ru-RU" dirty="0" smtClean="0">
                <a:latin typeface="Book Antiqua" pitchFamily="18" charset="0"/>
              </a:rPr>
              <a:t>повторяется. Выигрывает </a:t>
            </a:r>
            <a:r>
              <a:rPr lang="ru-RU" dirty="0">
                <a:latin typeface="Book Antiqua" pitchFamily="18" charset="0"/>
              </a:rPr>
              <a:t>команда, </a:t>
            </a:r>
            <a:r>
              <a:rPr lang="ru-RU" dirty="0" smtClean="0">
                <a:latin typeface="Book Antiqua" pitchFamily="18" charset="0"/>
              </a:rPr>
              <a:t>которая больше </a:t>
            </a:r>
            <a:r>
              <a:rPr lang="ru-RU" dirty="0">
                <a:latin typeface="Book Antiqua" pitchFamily="18" charset="0"/>
              </a:rPr>
              <a:t>поймает соперников. </a:t>
            </a:r>
            <a:endParaRPr lang="ru-RU" dirty="0" smtClean="0">
              <a:latin typeface="Book Antiqua" pitchFamily="18" charset="0"/>
            </a:endParaRPr>
          </a:p>
          <a:p>
            <a:pPr indent="452438"/>
            <a:r>
              <a:rPr lang="ru-RU" b="1" i="1" dirty="0" smtClean="0">
                <a:latin typeface="Book Antiqua" pitchFamily="18" charset="0"/>
              </a:rPr>
              <a:t>Варианты</a:t>
            </a:r>
            <a:r>
              <a:rPr lang="ru-RU" b="1" i="1" dirty="0">
                <a:latin typeface="Book Antiqua" pitchFamily="18" charset="0"/>
              </a:rPr>
              <a:t>:</a:t>
            </a:r>
            <a:r>
              <a:rPr lang="ru-RU" dirty="0">
                <a:latin typeface="Book Antiqua" pitchFamily="18" charset="0"/>
              </a:rPr>
              <a:t> команды называются «</a:t>
            </a:r>
            <a:r>
              <a:rPr lang="ru-RU" dirty="0" smtClean="0">
                <a:latin typeface="Book Antiqua" pitchFamily="18" charset="0"/>
              </a:rPr>
              <a:t>вороны» и </a:t>
            </a:r>
            <a:r>
              <a:rPr lang="ru-RU" dirty="0">
                <a:latin typeface="Book Antiqua" pitchFamily="18" charset="0"/>
              </a:rPr>
              <a:t>«воробьи</a:t>
            </a:r>
            <a:r>
              <a:rPr lang="ru-RU" dirty="0" smtClean="0">
                <a:latin typeface="Book Antiqua" pitchFamily="18" charset="0"/>
              </a:rPr>
              <a:t>»; играющие </a:t>
            </a:r>
            <a:r>
              <a:rPr lang="ru-RU" dirty="0">
                <a:latin typeface="Book Antiqua" pitchFamily="18" charset="0"/>
              </a:rPr>
              <a:t>стоят не спиной друг к Другу, </a:t>
            </a:r>
            <a:r>
              <a:rPr lang="ru-RU" dirty="0" smtClean="0">
                <a:latin typeface="Book Antiqua" pitchFamily="18" charset="0"/>
              </a:rPr>
              <a:t>а боком</a:t>
            </a:r>
            <a:r>
              <a:rPr lang="ru-RU" dirty="0">
                <a:latin typeface="Book Antiqua" pitchFamily="18" charset="0"/>
              </a:rPr>
              <a:t>, лицом, сидя.</a:t>
            </a:r>
          </a:p>
        </p:txBody>
      </p:sp>
    </p:spTree>
    <p:extLst>
      <p:ext uri="{BB962C8B-B14F-4D97-AF65-F5344CB8AC3E}">
        <p14:creationId xmlns:p14="http://schemas.microsoft.com/office/powerpoint/2010/main" val="566177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683568" y="1052736"/>
            <a:ext cx="5976664" cy="771177"/>
          </a:xfrm>
          <a:prstGeom prst="rect">
            <a:avLst/>
          </a:prstGeo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4000" b="1" cap="all" dirty="0" smtClean="0">
                <a:ln w="0"/>
                <a:solidFill>
                  <a:schemeClr val="tx1">
                    <a:lumMod val="75000"/>
                    <a:lumOff val="25000"/>
                  </a:schemeClr>
                </a:solidFill>
                <a:effectLst>
                  <a:reflection blurRad="12700" stA="50000" endPos="50000" dist="5000" dir="5400000" sy="-100000" rotWithShape="0"/>
                </a:effectLst>
                <a:latin typeface="Book Antiqua" pitchFamily="18" charset="0"/>
              </a:rPr>
              <a:t>Обучение подачам</a:t>
            </a:r>
            <a:endParaRPr lang="ru-RU" sz="4000" b="1" cap="all" dirty="0">
              <a:ln w="0"/>
              <a:solidFill>
                <a:schemeClr val="tx1">
                  <a:lumMod val="75000"/>
                  <a:lumOff val="25000"/>
                </a:schemeClr>
              </a:solidFill>
              <a:effectLst>
                <a:reflection blurRad="12700" stA="50000" endPos="50000" dist="5000" dir="5400000" sy="-100000" rotWithShape="0"/>
              </a:effectLst>
              <a:latin typeface="Book Antiqua" pitchFamily="18" charset="0"/>
            </a:endParaRPr>
          </a:p>
        </p:txBody>
      </p:sp>
      <p:pic>
        <p:nvPicPr>
          <p:cNvPr id="1026" name="Picture 2" descr="C:\Users\Тёма\Desktop\Сессия\Подвижные игры\imяag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58885">
            <a:off x="3816999" y="2909697"/>
            <a:ext cx="4515653" cy="300496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
        <p:nvSpPr>
          <p:cNvPr id="5" name="Прямоугольник 4"/>
          <p:cNvSpPr/>
          <p:nvPr/>
        </p:nvSpPr>
        <p:spPr>
          <a:xfrm>
            <a:off x="395536" y="1988840"/>
            <a:ext cx="6768752" cy="1754326"/>
          </a:xfrm>
          <a:prstGeom prst="rect">
            <a:avLst/>
          </a:prstGeom>
        </p:spPr>
        <p:txBody>
          <a:bodyPr wrap="square">
            <a:spAutoFit/>
          </a:bodyPr>
          <a:lstStyle/>
          <a:p>
            <a:pPr indent="452438"/>
            <a:r>
              <a:rPr lang="ru-RU" b="1" i="1" dirty="0">
                <a:latin typeface="Book Antiqua" pitchFamily="18" charset="0"/>
              </a:rPr>
              <a:t>«Чей отскок дальше</a:t>
            </a:r>
            <a:r>
              <a:rPr lang="ru-RU" b="1" i="1" dirty="0" smtClean="0">
                <a:latin typeface="Book Antiqua" pitchFamily="18" charset="0"/>
              </a:rPr>
              <a:t>»</a:t>
            </a:r>
            <a:endParaRPr lang="ru-RU" b="1" dirty="0" smtClean="0">
              <a:latin typeface="Book Antiqua" pitchFamily="18" charset="0"/>
            </a:endParaRPr>
          </a:p>
          <a:p>
            <a:pPr indent="452438"/>
            <a:r>
              <a:rPr lang="ru-RU" dirty="0" smtClean="0">
                <a:latin typeface="Book Antiqua" pitchFamily="18" charset="0"/>
              </a:rPr>
              <a:t>Игра </a:t>
            </a:r>
            <a:r>
              <a:rPr lang="ru-RU" dirty="0">
                <a:latin typeface="Book Antiqua" pitchFamily="18" charset="0"/>
              </a:rPr>
              <a:t>проводится в спортивном зале или в любом </a:t>
            </a:r>
            <a:r>
              <a:rPr lang="ru-RU" dirty="0" smtClean="0">
                <a:latin typeface="Book Antiqua" pitchFamily="18" charset="0"/>
              </a:rPr>
              <a:t>месте, где </a:t>
            </a:r>
            <a:r>
              <a:rPr lang="ru-RU" dirty="0">
                <a:latin typeface="Book Antiqua" pitchFamily="18" charset="0"/>
              </a:rPr>
              <a:t>есть стенка. Игроки поочередно бросают теннисный (резиновый) мяч о </a:t>
            </a:r>
            <a:r>
              <a:rPr lang="ru-RU" dirty="0" smtClean="0">
                <a:latin typeface="Book Antiqua" pitchFamily="18" charset="0"/>
              </a:rPr>
              <a:t>стенку снизу </a:t>
            </a:r>
            <a:r>
              <a:rPr lang="ru-RU" dirty="0">
                <a:latin typeface="Book Antiqua" pitchFamily="18" charset="0"/>
              </a:rPr>
              <a:t>(сверху) одной рукой. Фиксируется дальность отскока. Чей отскок </a:t>
            </a:r>
            <a:r>
              <a:rPr lang="ru-RU" dirty="0" smtClean="0">
                <a:latin typeface="Book Antiqua" pitchFamily="18" charset="0"/>
              </a:rPr>
              <a:t>дальше, тот </a:t>
            </a:r>
            <a:r>
              <a:rPr lang="ru-RU" dirty="0">
                <a:latin typeface="Book Antiqua" pitchFamily="18" charset="0"/>
              </a:rPr>
              <a:t>победитель. </a:t>
            </a:r>
            <a:endParaRPr lang="ru-RU" dirty="0" smtClean="0">
              <a:latin typeface="Book Antiqua" pitchFamily="18" charset="0"/>
            </a:endParaRPr>
          </a:p>
        </p:txBody>
      </p:sp>
      <p:sp>
        <p:nvSpPr>
          <p:cNvPr id="2" name="Прямоугольник 1"/>
          <p:cNvSpPr/>
          <p:nvPr/>
        </p:nvSpPr>
        <p:spPr>
          <a:xfrm>
            <a:off x="251520" y="3812013"/>
            <a:ext cx="3024336" cy="1200329"/>
          </a:xfrm>
          <a:prstGeom prst="rect">
            <a:avLst/>
          </a:prstGeom>
        </p:spPr>
        <p:txBody>
          <a:bodyPr wrap="square">
            <a:spAutoFit/>
          </a:bodyPr>
          <a:lstStyle/>
          <a:p>
            <a:pPr indent="452438"/>
            <a:r>
              <a:rPr lang="ru-RU" b="1" i="1" dirty="0">
                <a:latin typeface="Book Antiqua" pitchFamily="18" charset="0"/>
              </a:rPr>
              <a:t>Вариант: </a:t>
            </a:r>
            <a:r>
              <a:rPr lang="ru-RU" dirty="0">
                <a:latin typeface="Book Antiqua" pitchFamily="18" charset="0"/>
              </a:rPr>
              <a:t>ограничить участок стенки, о которую производятся броски мяча.</a:t>
            </a:r>
          </a:p>
        </p:txBody>
      </p:sp>
    </p:spTree>
    <p:extLst>
      <p:ext uri="{BB962C8B-B14F-4D97-AF65-F5344CB8AC3E}">
        <p14:creationId xmlns:p14="http://schemas.microsoft.com/office/powerpoint/2010/main" val="2236224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1546914"/>
            <a:ext cx="7200800" cy="3970318"/>
          </a:xfrm>
          <a:prstGeom prst="rect">
            <a:avLst/>
          </a:prstGeom>
        </p:spPr>
        <p:txBody>
          <a:bodyPr wrap="square">
            <a:spAutoFit/>
          </a:bodyPr>
          <a:lstStyle/>
          <a:p>
            <a:pPr indent="452438"/>
            <a:r>
              <a:rPr lang="ru-RU" b="1" i="1" dirty="0">
                <a:latin typeface="Book Antiqua" pitchFamily="18" charset="0"/>
              </a:rPr>
              <a:t>«Кто дальше бросит</a:t>
            </a:r>
            <a:r>
              <a:rPr lang="ru-RU" b="1" i="1" dirty="0" smtClean="0">
                <a:latin typeface="Book Antiqua" pitchFamily="18" charset="0"/>
              </a:rPr>
              <a:t>»</a:t>
            </a:r>
          </a:p>
          <a:p>
            <a:pPr indent="452438"/>
            <a:r>
              <a:rPr lang="ru-RU" dirty="0" smtClean="0">
                <a:latin typeface="Book Antiqua" pitchFamily="18" charset="0"/>
              </a:rPr>
              <a:t>Участники </a:t>
            </a:r>
            <a:r>
              <a:rPr lang="ru-RU" dirty="0">
                <a:latin typeface="Book Antiqua" pitchFamily="18" charset="0"/>
              </a:rPr>
              <a:t>делятся на З—4 группы и выстраиваются </a:t>
            </a:r>
            <a:r>
              <a:rPr lang="ru-RU" dirty="0" smtClean="0">
                <a:latin typeface="Book Antiqua" pitchFamily="18" charset="0"/>
              </a:rPr>
              <a:t>в шеренги </a:t>
            </a:r>
            <a:r>
              <a:rPr lang="ru-RU" dirty="0">
                <a:latin typeface="Book Antiqua" pitchFamily="18" charset="0"/>
              </a:rPr>
              <a:t>(одна за другой). Каждый игрок первой шеренги держит малый </a:t>
            </a:r>
            <a:r>
              <a:rPr lang="ru-RU" dirty="0" smtClean="0">
                <a:latin typeface="Book Antiqua" pitchFamily="18" charset="0"/>
              </a:rPr>
              <a:t>набивной мяч </a:t>
            </a:r>
            <a:r>
              <a:rPr lang="ru-RU" dirty="0">
                <a:latin typeface="Book Antiqua" pitchFamily="18" charset="0"/>
              </a:rPr>
              <a:t>(хоккейный или теннисный). Судьи находятся в стороне от линии бросков. </a:t>
            </a:r>
            <a:r>
              <a:rPr lang="ru-RU" dirty="0" smtClean="0">
                <a:latin typeface="Book Antiqua" pitchFamily="18" charset="0"/>
              </a:rPr>
              <a:t>У линии </a:t>
            </a:r>
            <a:r>
              <a:rPr lang="ru-RU" dirty="0">
                <a:latin typeface="Book Antiqua" pitchFamily="18" charset="0"/>
              </a:rPr>
              <a:t>метания, расположенной в 2 м от первой </a:t>
            </a:r>
            <a:r>
              <a:rPr lang="ru-RU" dirty="0" smtClean="0">
                <a:latin typeface="Book Antiqua" pitchFamily="18" charset="0"/>
              </a:rPr>
              <a:t>шеренги, обозначены линии бросков</a:t>
            </a:r>
            <a:r>
              <a:rPr lang="ru-RU" dirty="0">
                <a:latin typeface="Book Antiqua" pitchFamily="18" charset="0"/>
              </a:rPr>
              <a:t>: на расстоянии 10 м — первая, на расстоянии 12 —вторая и т. д. </a:t>
            </a:r>
            <a:r>
              <a:rPr lang="ru-RU" dirty="0" smtClean="0">
                <a:latin typeface="Book Antiqua" pitchFamily="18" charset="0"/>
              </a:rPr>
              <a:t>По сигналу </a:t>
            </a:r>
            <a:r>
              <a:rPr lang="ru-RU" dirty="0">
                <a:latin typeface="Book Antiqua" pitchFamily="18" charset="0"/>
              </a:rPr>
              <a:t>игроки первой шеренги по очереди бросают мячи одной рукой снизу </a:t>
            </a:r>
            <a:r>
              <a:rPr lang="ru-RU" dirty="0" smtClean="0">
                <a:latin typeface="Book Antiqua" pitchFamily="18" charset="0"/>
              </a:rPr>
              <a:t>или сверху</a:t>
            </a:r>
            <a:r>
              <a:rPr lang="ru-RU" dirty="0">
                <a:latin typeface="Book Antiqua" pitchFamily="18" charset="0"/>
              </a:rPr>
              <a:t>. Судьи оценивают каждый бросок в очках: </a:t>
            </a:r>
            <a:r>
              <a:rPr lang="ru-RU" dirty="0" smtClean="0">
                <a:latin typeface="Book Antiqua" pitchFamily="18" charset="0"/>
              </a:rPr>
              <a:t>мяч, брошенный </a:t>
            </a:r>
            <a:r>
              <a:rPr lang="ru-RU" dirty="0">
                <a:latin typeface="Book Antiqua" pitchFamily="18" charset="0"/>
              </a:rPr>
              <a:t>за первую </a:t>
            </a:r>
            <a:r>
              <a:rPr lang="ru-RU" dirty="0" smtClean="0">
                <a:latin typeface="Book Antiqua" pitchFamily="18" charset="0"/>
              </a:rPr>
              <a:t>линию — </a:t>
            </a:r>
            <a:r>
              <a:rPr lang="ru-RU" dirty="0">
                <a:latin typeface="Book Antiqua" pitchFamily="18" charset="0"/>
              </a:rPr>
              <a:t>одно очко, за вторую — два очка и т. д. </a:t>
            </a:r>
            <a:endParaRPr lang="ru-RU" dirty="0" smtClean="0">
              <a:latin typeface="Book Antiqua" pitchFamily="18" charset="0"/>
            </a:endParaRPr>
          </a:p>
          <a:p>
            <a:pPr indent="452438"/>
            <a:r>
              <a:rPr lang="ru-RU" b="1" i="1" dirty="0" smtClean="0">
                <a:latin typeface="Book Antiqua" pitchFamily="18" charset="0"/>
              </a:rPr>
              <a:t>Вариант</a:t>
            </a:r>
            <a:r>
              <a:rPr lang="ru-RU" b="1" i="1" dirty="0">
                <a:latin typeface="Book Antiqua" pitchFamily="18" charset="0"/>
              </a:rPr>
              <a:t>:</a:t>
            </a:r>
            <a:r>
              <a:rPr lang="ru-RU" dirty="0">
                <a:latin typeface="Book Antiqua" pitchFamily="18" charset="0"/>
              </a:rPr>
              <a:t> броски выполняются </a:t>
            </a:r>
            <a:r>
              <a:rPr lang="ru-RU" dirty="0" smtClean="0">
                <a:latin typeface="Book Antiqua" pitchFamily="18" charset="0"/>
              </a:rPr>
              <a:t>через веревку</a:t>
            </a:r>
            <a:r>
              <a:rPr lang="ru-RU" dirty="0">
                <a:latin typeface="Book Antiqua" pitchFamily="18" charset="0"/>
              </a:rPr>
              <a:t>, натянутую на определенной высоте (2—3 м); каждый </a:t>
            </a:r>
            <a:r>
              <a:rPr lang="ru-RU" dirty="0" smtClean="0">
                <a:latin typeface="Book Antiqua" pitchFamily="18" charset="0"/>
              </a:rPr>
              <a:t>делает по два броска </a:t>
            </a:r>
            <a:r>
              <a:rPr lang="ru-RU" dirty="0">
                <a:latin typeface="Book Antiqua" pitchFamily="18" charset="0"/>
              </a:rPr>
              <a:t>(правой и левой рукой).</a:t>
            </a:r>
          </a:p>
        </p:txBody>
      </p:sp>
    </p:spTree>
    <p:extLst>
      <p:ext uri="{BB962C8B-B14F-4D97-AF65-F5344CB8AC3E}">
        <p14:creationId xmlns:p14="http://schemas.microsoft.com/office/powerpoint/2010/main" val="758812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075958"/>
            <a:ext cx="7272808" cy="4801314"/>
          </a:xfrm>
          <a:prstGeom prst="rect">
            <a:avLst/>
          </a:prstGeom>
        </p:spPr>
        <p:txBody>
          <a:bodyPr wrap="square">
            <a:spAutoFit/>
          </a:bodyPr>
          <a:lstStyle/>
          <a:p>
            <a:pPr indent="452438"/>
            <a:r>
              <a:rPr lang="ru-RU" b="1" i="1" dirty="0">
                <a:latin typeface="Book Antiqua" pitchFamily="18" charset="0"/>
              </a:rPr>
              <a:t>«Точная подача</a:t>
            </a:r>
            <a:r>
              <a:rPr lang="ru-RU" b="1" i="1" dirty="0" smtClean="0">
                <a:latin typeface="Book Antiqua" pitchFamily="18" charset="0"/>
              </a:rPr>
              <a:t>»</a:t>
            </a:r>
          </a:p>
          <a:p>
            <a:pPr indent="452438"/>
            <a:r>
              <a:rPr lang="ru-RU" dirty="0" smtClean="0">
                <a:latin typeface="Book Antiqua" pitchFamily="18" charset="0"/>
              </a:rPr>
              <a:t>Перед </a:t>
            </a:r>
            <a:r>
              <a:rPr lang="ru-RU" dirty="0">
                <a:latin typeface="Book Antiqua" pitchFamily="18" charset="0"/>
              </a:rPr>
              <a:t>игрой две команды строятся в шеренги за </a:t>
            </a:r>
            <a:r>
              <a:rPr lang="ru-RU" dirty="0" smtClean="0">
                <a:latin typeface="Book Antiqua" pitchFamily="18" charset="0"/>
              </a:rPr>
              <a:t>лицевыми линиями </a:t>
            </a:r>
            <a:r>
              <a:rPr lang="ru-RU" dirty="0">
                <a:latin typeface="Book Antiqua" pitchFamily="18" charset="0"/>
              </a:rPr>
              <a:t>волейбольной площадки, которая по обеим сторонам сетки разделена </a:t>
            </a:r>
            <a:r>
              <a:rPr lang="ru-RU" dirty="0" smtClean="0">
                <a:latin typeface="Book Antiqua" pitchFamily="18" charset="0"/>
              </a:rPr>
              <a:t>на несколько </a:t>
            </a:r>
            <a:r>
              <a:rPr lang="ru-RU" dirty="0">
                <a:latin typeface="Book Antiqua" pitchFamily="18" charset="0"/>
              </a:rPr>
              <a:t>квадратов. В каждом квадрате — цифра, обозначающая </a:t>
            </a:r>
            <a:r>
              <a:rPr lang="ru-RU" dirty="0" smtClean="0">
                <a:latin typeface="Book Antiqua" pitchFamily="18" charset="0"/>
              </a:rPr>
              <a:t>количество очков</a:t>
            </a:r>
            <a:r>
              <a:rPr lang="ru-RU" dirty="0">
                <a:latin typeface="Book Antiqua" pitchFamily="18" charset="0"/>
              </a:rPr>
              <a:t>, начисляемое за попадание после подачи в этот квадрат. Первый </a:t>
            </a:r>
            <a:r>
              <a:rPr lang="ru-RU" dirty="0" smtClean="0">
                <a:latin typeface="Book Antiqua" pitchFamily="18" charset="0"/>
              </a:rPr>
              <a:t>игрок одной </a:t>
            </a:r>
            <a:r>
              <a:rPr lang="ru-RU" dirty="0">
                <a:latin typeface="Book Antiqua" pitchFamily="18" charset="0"/>
              </a:rPr>
              <a:t>из команд берет мяч, называет цифру и посылает мяч через сетку </a:t>
            </a:r>
            <a:r>
              <a:rPr lang="ru-RU" dirty="0" smtClean="0">
                <a:latin typeface="Book Antiqua" pitchFamily="18" charset="0"/>
              </a:rPr>
              <a:t>заранее обусловленным </a:t>
            </a:r>
            <a:r>
              <a:rPr lang="ru-RU" dirty="0">
                <a:latin typeface="Book Antiqua" pitchFamily="18" charset="0"/>
              </a:rPr>
              <a:t>способом подачи. Если мяч приземлился точно в указанной </a:t>
            </a:r>
            <a:r>
              <a:rPr lang="ru-RU" dirty="0" smtClean="0">
                <a:latin typeface="Book Antiqua" pitchFamily="18" charset="0"/>
              </a:rPr>
              <a:t>зоне, игрок </a:t>
            </a:r>
            <a:r>
              <a:rPr lang="ru-RU" dirty="0">
                <a:latin typeface="Book Antiqua" pitchFamily="18" charset="0"/>
              </a:rPr>
              <a:t>получает соответствующее количество очков. Если же он упал в </a:t>
            </a:r>
            <a:r>
              <a:rPr lang="ru-RU" dirty="0" smtClean="0">
                <a:latin typeface="Book Antiqua" pitchFamily="18" charset="0"/>
              </a:rPr>
              <a:t>другую зону</a:t>
            </a:r>
            <a:r>
              <a:rPr lang="ru-RU" dirty="0">
                <a:latin typeface="Book Antiqua" pitchFamily="18" charset="0"/>
              </a:rPr>
              <a:t>, из названного игроком числа высчитывают 2 очка. В том </a:t>
            </a:r>
            <a:r>
              <a:rPr lang="ru-RU" dirty="0" smtClean="0">
                <a:latin typeface="Book Antiqua" pitchFamily="18" charset="0"/>
              </a:rPr>
              <a:t>случае, когда мяч заденет </a:t>
            </a:r>
            <a:r>
              <a:rPr lang="ru-RU" dirty="0">
                <a:latin typeface="Book Antiqua" pitchFamily="18" charset="0"/>
              </a:rPr>
              <a:t>сетку или игрок, подавая, переступит за линию подачи, очки </a:t>
            </a:r>
            <a:r>
              <a:rPr lang="ru-RU" dirty="0" smtClean="0">
                <a:latin typeface="Book Antiqua" pitchFamily="18" charset="0"/>
              </a:rPr>
              <a:t>не начисляются</a:t>
            </a:r>
            <a:r>
              <a:rPr lang="ru-RU" dirty="0">
                <a:latin typeface="Book Antiqua" pitchFamily="18" charset="0"/>
              </a:rPr>
              <a:t>. Игрок, выполнив подачу, встает в конец своей колонны. </a:t>
            </a:r>
            <a:r>
              <a:rPr lang="ru-RU" dirty="0" smtClean="0">
                <a:latin typeface="Book Antiqua" pitchFamily="18" charset="0"/>
              </a:rPr>
              <a:t>Подачи выполняются </a:t>
            </a:r>
            <a:r>
              <a:rPr lang="ru-RU" dirty="0">
                <a:latin typeface="Book Antiqua" pitchFamily="18" charset="0"/>
              </a:rPr>
              <a:t>командами поочередно. Итоги подводят тогда, когда каждый </a:t>
            </a:r>
            <a:r>
              <a:rPr lang="ru-RU" dirty="0" smtClean="0">
                <a:latin typeface="Book Antiqua" pitchFamily="18" charset="0"/>
              </a:rPr>
              <a:t>участник игры </a:t>
            </a:r>
            <a:r>
              <a:rPr lang="ru-RU" dirty="0">
                <a:latin typeface="Book Antiqua" pitchFamily="18" charset="0"/>
              </a:rPr>
              <a:t>будет в роли подающего (один или два раза). Сумма очков </a:t>
            </a:r>
            <a:r>
              <a:rPr lang="ru-RU" dirty="0" smtClean="0">
                <a:latin typeface="Book Antiqua" pitchFamily="18" charset="0"/>
              </a:rPr>
              <a:t>определяет команду‑победительницу</a:t>
            </a:r>
            <a:r>
              <a:rPr lang="ru-RU" dirty="0">
                <a:latin typeface="Book Antiqua" pitchFamily="18" charset="0"/>
              </a:rPr>
              <a:t>.</a:t>
            </a:r>
          </a:p>
        </p:txBody>
      </p:sp>
    </p:spTree>
    <p:extLst>
      <p:ext uri="{BB962C8B-B14F-4D97-AF65-F5344CB8AC3E}">
        <p14:creationId xmlns:p14="http://schemas.microsoft.com/office/powerpoint/2010/main" val="1956832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043608" y="764704"/>
            <a:ext cx="7128792" cy="936104"/>
          </a:xfrm>
          <a:prstGeom prst="rect">
            <a:avLst/>
          </a:prstGeo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2800" b="1" cap="all" dirty="0" smtClean="0">
                <a:ln w="0"/>
                <a:solidFill>
                  <a:schemeClr val="tx1">
                    <a:lumMod val="85000"/>
                    <a:lumOff val="15000"/>
                  </a:schemeClr>
                </a:solidFill>
                <a:effectLst>
                  <a:reflection blurRad="12700" stA="50000" endPos="50000" dist="5000" dir="5400000" sy="-100000" rotWithShape="0"/>
                </a:effectLst>
                <a:latin typeface="Book Antiqua" pitchFamily="18" charset="0"/>
              </a:rPr>
              <a:t>Игры с перемещениями игроков и передачами мяча</a:t>
            </a:r>
            <a:endParaRPr lang="ru-RU" sz="2800" b="1" cap="all" dirty="0">
              <a:ln w="0"/>
              <a:solidFill>
                <a:schemeClr val="tx1">
                  <a:lumMod val="85000"/>
                  <a:lumOff val="15000"/>
                </a:schemeClr>
              </a:solidFill>
              <a:effectLst>
                <a:reflection blurRad="12700" stA="50000" endPos="50000" dist="5000" dir="5400000" sy="-100000" rotWithShape="0"/>
              </a:effectLst>
              <a:latin typeface="Book Antiqua" pitchFamily="18" charset="0"/>
            </a:endParaRPr>
          </a:p>
        </p:txBody>
      </p:sp>
      <p:pic>
        <p:nvPicPr>
          <p:cNvPr id="2050" name="Picture 2" descr="C:\Users\Тёма\Desktop\Сессия\Подвижные игры\imaоg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0457" y="3212977"/>
            <a:ext cx="4181943" cy="280831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
        <p:nvSpPr>
          <p:cNvPr id="4" name="Прямоугольник 3"/>
          <p:cNvSpPr/>
          <p:nvPr/>
        </p:nvSpPr>
        <p:spPr>
          <a:xfrm>
            <a:off x="611560" y="1628800"/>
            <a:ext cx="7776864" cy="1354217"/>
          </a:xfrm>
          <a:prstGeom prst="rect">
            <a:avLst/>
          </a:prstGeom>
        </p:spPr>
        <p:txBody>
          <a:bodyPr wrap="square">
            <a:spAutoFit/>
          </a:bodyPr>
          <a:lstStyle/>
          <a:p>
            <a:pPr indent="452438"/>
            <a:r>
              <a:rPr lang="ru-RU" b="1" i="1" dirty="0" smtClean="0">
                <a:latin typeface="Book Antiqua" pitchFamily="18" charset="0"/>
              </a:rPr>
              <a:t>«Зоркий глаз»</a:t>
            </a:r>
          </a:p>
          <a:p>
            <a:pPr indent="452438"/>
            <a:r>
              <a:rPr lang="ru-RU" sz="1600" dirty="0" smtClean="0">
                <a:latin typeface="Book Antiqua" pitchFamily="18" charset="0"/>
              </a:rPr>
              <a:t>Во время ходьбы или бега обычным, приставным или </a:t>
            </a:r>
            <a:r>
              <a:rPr lang="ru-RU" sz="1600" dirty="0" err="1" smtClean="0">
                <a:latin typeface="Book Antiqua" pitchFamily="18" charset="0"/>
              </a:rPr>
              <a:t>скрестным</a:t>
            </a:r>
            <a:r>
              <a:rPr lang="ru-RU" sz="1600" dirty="0" smtClean="0">
                <a:latin typeface="Book Antiqua" pitchFamily="18" charset="0"/>
              </a:rPr>
              <a:t> шагом (смена видов передвижений проводится по команде руководителя голосом) руководитель время от времени дает зрительный сигнал для выполнения заранее обусловленных действий. </a:t>
            </a:r>
            <a:endParaRPr lang="ru-RU" sz="1600" dirty="0">
              <a:latin typeface="Book Antiqua" pitchFamily="18" charset="0"/>
            </a:endParaRPr>
          </a:p>
        </p:txBody>
      </p:sp>
      <p:sp>
        <p:nvSpPr>
          <p:cNvPr id="2" name="Прямоугольник 1"/>
          <p:cNvSpPr/>
          <p:nvPr/>
        </p:nvSpPr>
        <p:spPr>
          <a:xfrm>
            <a:off x="611560" y="2913906"/>
            <a:ext cx="3528392" cy="3539430"/>
          </a:xfrm>
          <a:prstGeom prst="rect">
            <a:avLst/>
          </a:prstGeom>
        </p:spPr>
        <p:txBody>
          <a:bodyPr wrap="square">
            <a:spAutoFit/>
          </a:bodyPr>
          <a:lstStyle/>
          <a:p>
            <a:pPr indent="452438"/>
            <a:r>
              <a:rPr lang="ru-RU" sz="1600" dirty="0">
                <a:latin typeface="Book Antiqua" pitchFamily="18" charset="0"/>
              </a:rPr>
              <a:t>Руководитель поднимает руку вверх — занимающиеся делают выпад в сторону-вперед (или скачок с последующей остановкой). Сигнал руки в стороны обусловливает прыжок вверх толчком двумя с остановкой после этого в защитной стойке. После хлопка нужно сделать поворот кругом с последующим бегом спиной вперед. Можно предлагать другие задания. Игрок, дважды совершивший ошибку, выбывает из игры.</a:t>
            </a:r>
          </a:p>
        </p:txBody>
      </p:sp>
    </p:spTree>
    <p:extLst>
      <p:ext uri="{BB962C8B-B14F-4D97-AF65-F5344CB8AC3E}">
        <p14:creationId xmlns:p14="http://schemas.microsoft.com/office/powerpoint/2010/main" val="1728364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1772816"/>
            <a:ext cx="6696744" cy="3416320"/>
          </a:xfrm>
          <a:prstGeom prst="rect">
            <a:avLst/>
          </a:prstGeom>
        </p:spPr>
        <p:txBody>
          <a:bodyPr wrap="square">
            <a:spAutoFit/>
          </a:bodyPr>
          <a:lstStyle/>
          <a:p>
            <a:pPr indent="452438"/>
            <a:r>
              <a:rPr lang="ru-RU" b="1" i="1" dirty="0" smtClean="0">
                <a:latin typeface="Book Antiqua" pitchFamily="18" charset="0"/>
              </a:rPr>
              <a:t>«Вперед-назад»</a:t>
            </a:r>
          </a:p>
          <a:p>
            <a:pPr indent="452438"/>
            <a:r>
              <a:rPr lang="ru-RU" dirty="0" smtClean="0">
                <a:latin typeface="Book Antiqua" pitchFamily="18" charset="0"/>
              </a:rPr>
              <a:t>В 8—10 шагах перед командами, игроки которых стоят друг за другом, кладут по гимнастическому мату. В ходе эстафеты занимающиеся после рывка со старта делают кувырок лётом на мате и продолжают бег до линии, прочерченной за матами. Перейдя эту линию обеими ногами, игроки возвращаются спиной вперед, сделав на мате после переката на спину кувырок назад. Поднявшись, игроки продолжают бег спиной вперед и пересекают стартовую линию. Последнее действие является сигналом к рывку со старта второго игрока, который повторяет задание, и т. д.</a:t>
            </a:r>
            <a:endParaRPr lang="ru-RU" dirty="0">
              <a:latin typeface="Book Antiqua" pitchFamily="18" charset="0"/>
            </a:endParaRPr>
          </a:p>
        </p:txBody>
      </p:sp>
    </p:spTree>
    <p:extLst>
      <p:ext uri="{BB962C8B-B14F-4D97-AF65-F5344CB8AC3E}">
        <p14:creationId xmlns:p14="http://schemas.microsoft.com/office/powerpoint/2010/main" val="9239625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103</TotalTime>
  <Words>2016</Words>
  <Application>Microsoft Office PowerPoint</Application>
  <PresentationFormat>Экран (4:3)</PresentationFormat>
  <Paragraphs>51</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Остин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Конец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ЮНЫХ ВОЛЕЙБОЛИСТОВ</dc:title>
  <dc:creator>Тёма</dc:creator>
  <cp:lastModifiedBy>Тёма</cp:lastModifiedBy>
  <cp:revision>12</cp:revision>
  <dcterms:created xsi:type="dcterms:W3CDTF">2013-11-30T19:51:52Z</dcterms:created>
  <dcterms:modified xsi:type="dcterms:W3CDTF">2014-04-12T09:36:46Z</dcterms:modified>
</cp:coreProperties>
</file>