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72816"/>
            <a:ext cx="86409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Урок физики в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классе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теме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СИЛА ТРЕНИЯ»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0" y="-1"/>
            <a:ext cx="9144000" cy="7715250"/>
            <a:chOff x="4803" y="3773"/>
            <a:chExt cx="7200" cy="6139"/>
          </a:xfrm>
        </p:grpSpPr>
        <p:sp>
          <p:nvSpPr>
            <p:cNvPr id="2255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4803" y="3773"/>
              <a:ext cx="7200" cy="613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5253" y="5592"/>
              <a:ext cx="20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>
              <a:off x="9303" y="5592"/>
              <a:ext cx="20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 flipH="1">
              <a:off x="5028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 flipH="1">
              <a:off x="5928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 flipH="1">
              <a:off x="6378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 flipH="1">
              <a:off x="6828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 flipH="1">
              <a:off x="5478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10653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 flipH="1">
              <a:off x="9753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H="1">
              <a:off x="9303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 flipH="1">
              <a:off x="10203" y="5592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V="1">
              <a:off x="6603" y="7184"/>
              <a:ext cx="2700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9303" y="7184"/>
              <a:ext cx="0" cy="1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6603" y="8775"/>
              <a:ext cx="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6153" y="4910"/>
              <a:ext cx="675" cy="6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10428" y="4910"/>
              <a:ext cx="675" cy="6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7503" y="6956"/>
              <a:ext cx="1125" cy="6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7503" y="7638"/>
              <a:ext cx="225" cy="4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8628" y="6956"/>
              <a:ext cx="225" cy="4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6603" y="536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6378" y="5137"/>
              <a:ext cx="0" cy="204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10653" y="5592"/>
              <a:ext cx="0" cy="181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0" name="Line 2"/>
            <p:cNvSpPr>
              <a:spLocks noChangeShapeType="1"/>
            </p:cNvSpPr>
            <p:nvPr/>
          </p:nvSpPr>
          <p:spPr bwMode="auto">
            <a:xfrm flipV="1">
              <a:off x="8178" y="7184"/>
              <a:ext cx="1125" cy="6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C:\Users\Юлия\Desktop\смя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3807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79712" y="0"/>
            <a:ext cx="4680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Обозначение:</a:t>
            </a:r>
          </a:p>
          <a:p>
            <a:r>
              <a:rPr lang="en-US" sz="4000" dirty="0" smtClean="0"/>
              <a:t>F</a:t>
            </a:r>
            <a:r>
              <a:rPr lang="ru-RU" sz="4000" dirty="0" smtClean="0"/>
              <a:t>тр. – сила трения.</a:t>
            </a:r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195736" y="62068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28384" y="54868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2" descr="C:\Users\Юлия\Desktop\тжл ь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48680"/>
            <a:ext cx="9144001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3212976"/>
          <a:ext cx="8496944" cy="2497071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794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+mj-lt"/>
                          <a:ea typeface="Times New Roman"/>
                        </a:rPr>
                        <a:t>Вредное действие силы трения</a:t>
                      </a:r>
                    </a:p>
                  </a:txBody>
                  <a:tcPr marL="66675" marR="66675" marT="66675" marB="66675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latin typeface="+mj-lt"/>
                          <a:ea typeface="Times New Roman"/>
                        </a:rPr>
                        <a:t>Полезное действие силы трения</a:t>
                      </a:r>
                    </a:p>
                  </a:txBody>
                  <a:tcPr marL="66675" marR="66675" marT="66675" marB="66675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801"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</a:endParaRPr>
                    </a:p>
                  </a:txBody>
                  <a:tcPr marL="66675" marR="66675" marT="66675" marB="66675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/>
                      </a:endParaRPr>
                    </a:p>
                  </a:txBody>
                  <a:tcPr marL="66675" marR="66675" marT="66675" marB="66675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1124744"/>
            <a:ext cx="80639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Параграфы 30-31.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группа: выучить опорный конспект.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группа: заполнить таблицу: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8100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Домашнее задание: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4289" y="0"/>
            <a:ext cx="6189964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наний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/>
              <a:t>еятельности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Р</a:t>
            </a:r>
            <a:r>
              <a:rPr lang="ru-RU" sz="3600" dirty="0" smtClean="0"/>
              <a:t>ационализаторства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ктивности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dirty="0" smtClean="0"/>
              <a:t>ежливости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озидания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ru-RU" sz="3600" dirty="0" smtClean="0"/>
              <a:t>ворчества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r>
              <a:rPr lang="ru-RU" sz="3600" dirty="0" smtClean="0"/>
              <a:t>нимания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/>
              <a:t>дачи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нициативности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ru-RU" sz="3600" dirty="0" smtClean="0"/>
              <a:t>рудолюбия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динства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63284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ru-RU" sz="5400" dirty="0" smtClean="0"/>
              <a:t>1) Какой </a:t>
            </a:r>
            <a:r>
              <a:rPr lang="ru-RU" sz="5400" dirty="0" smtClean="0"/>
              <a:t>буквой обозначается сила?</a:t>
            </a:r>
          </a:p>
          <a:p>
            <a:r>
              <a:rPr lang="ru-RU" sz="5400" dirty="0" smtClean="0"/>
              <a:t> </a:t>
            </a:r>
          </a:p>
          <a:p>
            <a:r>
              <a:rPr lang="ru-RU" sz="5400" dirty="0" smtClean="0"/>
              <a:t>А) </a:t>
            </a:r>
            <a:r>
              <a:rPr lang="en-US" sz="5400" dirty="0" smtClean="0"/>
              <a:t>F</a:t>
            </a:r>
            <a:r>
              <a:rPr lang="ru-RU" sz="5400" dirty="0" smtClean="0"/>
              <a:t>         </a:t>
            </a:r>
            <a:r>
              <a:rPr lang="ru-RU" sz="5400" dirty="0" smtClean="0"/>
              <a:t>Б</a:t>
            </a:r>
            <a:r>
              <a:rPr lang="ru-RU" sz="5400" dirty="0" smtClean="0"/>
              <a:t>) </a:t>
            </a:r>
            <a:r>
              <a:rPr lang="en-US" sz="5400" dirty="0" smtClean="0"/>
              <a:t>S</a:t>
            </a:r>
            <a:r>
              <a:rPr lang="ru-RU" sz="5400" dirty="0" smtClean="0"/>
              <a:t>             </a:t>
            </a:r>
            <a:r>
              <a:rPr lang="ru-RU" sz="5400" dirty="0" smtClean="0"/>
              <a:t>В</a:t>
            </a:r>
            <a:r>
              <a:rPr lang="ru-RU" sz="5400" dirty="0" smtClean="0"/>
              <a:t>) </a:t>
            </a:r>
            <a:r>
              <a:rPr lang="en-US" sz="5400" dirty="0" smtClean="0"/>
              <a:t>P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ru-RU" sz="5400" dirty="0" smtClean="0"/>
              <a:t>2) В </a:t>
            </a:r>
            <a:r>
              <a:rPr lang="ru-RU" sz="5400" dirty="0" smtClean="0"/>
              <a:t>каких единицах измеряется сила</a:t>
            </a:r>
            <a:r>
              <a:rPr lang="ru-RU" sz="5400" dirty="0" smtClean="0"/>
              <a:t>?</a:t>
            </a:r>
          </a:p>
          <a:p>
            <a:pPr lvl="0"/>
            <a:endParaRPr lang="ru-RU" sz="5400" dirty="0" smtClean="0"/>
          </a:p>
          <a:p>
            <a:r>
              <a:rPr lang="ru-RU" sz="5400" dirty="0" smtClean="0"/>
              <a:t>А) Па      </a:t>
            </a:r>
            <a:r>
              <a:rPr lang="ru-RU" sz="5400" dirty="0" smtClean="0"/>
              <a:t>Б</a:t>
            </a:r>
            <a:r>
              <a:rPr lang="ru-RU" sz="5400" dirty="0" smtClean="0"/>
              <a:t>) Н         </a:t>
            </a:r>
            <a:r>
              <a:rPr lang="ru-RU" sz="5400" dirty="0" smtClean="0"/>
              <a:t>В</a:t>
            </a:r>
            <a:r>
              <a:rPr lang="ru-RU" sz="5400" dirty="0" smtClean="0"/>
              <a:t>) кг</a:t>
            </a:r>
            <a:r>
              <a:rPr lang="en-US" sz="5400" dirty="0" smtClean="0"/>
              <a:t>/</a:t>
            </a:r>
            <a:r>
              <a:rPr lang="ru-RU" sz="5400" dirty="0" smtClean="0"/>
              <a:t>м</a:t>
            </a:r>
            <a:r>
              <a:rPr lang="ru-RU" sz="5400" baseline="30000" dirty="0" smtClean="0"/>
              <a:t>3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/>
              <a:t>3) Каким прибором измеряют силу</a:t>
            </a:r>
            <a:r>
              <a:rPr lang="ru-RU" sz="5400" dirty="0" smtClean="0"/>
              <a:t>?</a:t>
            </a:r>
          </a:p>
          <a:p>
            <a:endParaRPr lang="ru-RU" sz="5400" dirty="0" smtClean="0"/>
          </a:p>
          <a:p>
            <a:r>
              <a:rPr lang="ru-RU" sz="5400" dirty="0" smtClean="0"/>
              <a:t>А) мензуркой </a:t>
            </a:r>
            <a:endParaRPr lang="ru-RU" sz="5400" dirty="0" smtClean="0"/>
          </a:p>
          <a:p>
            <a:r>
              <a:rPr lang="ru-RU" sz="5400" dirty="0" smtClean="0"/>
              <a:t>Б</a:t>
            </a:r>
            <a:r>
              <a:rPr lang="ru-RU" sz="5400" dirty="0" smtClean="0"/>
              <a:t>) динамометром  </a:t>
            </a:r>
            <a:endParaRPr lang="ru-RU" sz="5400" dirty="0" smtClean="0"/>
          </a:p>
          <a:p>
            <a:r>
              <a:rPr lang="ru-RU" sz="5400" dirty="0" smtClean="0"/>
              <a:t>В</a:t>
            </a:r>
            <a:r>
              <a:rPr lang="ru-RU" sz="5400" dirty="0" smtClean="0"/>
              <a:t>) </a:t>
            </a:r>
            <a:r>
              <a:rPr lang="ru-RU" sz="5400" dirty="0" smtClean="0"/>
              <a:t>линейкой</a:t>
            </a: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93" y="0"/>
            <a:ext cx="9073007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/>
              <a:t>4) Можно ли при помощи динамометра определить вес тела в невесомости</a:t>
            </a:r>
            <a:r>
              <a:rPr lang="ru-RU" sz="5400" dirty="0" smtClean="0"/>
              <a:t>?</a:t>
            </a:r>
          </a:p>
          <a:p>
            <a:endParaRPr lang="ru-RU" sz="5400" dirty="0" smtClean="0"/>
          </a:p>
          <a:p>
            <a:r>
              <a:rPr lang="ru-RU" sz="5400" dirty="0" smtClean="0"/>
              <a:t>А) нет     </a:t>
            </a:r>
            <a:endParaRPr lang="ru-RU" sz="5400" dirty="0" smtClean="0"/>
          </a:p>
          <a:p>
            <a:r>
              <a:rPr lang="ru-RU" sz="5400" dirty="0" smtClean="0"/>
              <a:t> </a:t>
            </a:r>
            <a:r>
              <a:rPr lang="ru-RU" sz="5400" dirty="0" smtClean="0"/>
              <a:t>Б) да     </a:t>
            </a:r>
            <a:endParaRPr lang="ru-RU" sz="5400" dirty="0" smtClean="0"/>
          </a:p>
          <a:p>
            <a:r>
              <a:rPr lang="ru-RU" sz="5400" dirty="0" smtClean="0"/>
              <a:t>В</a:t>
            </a:r>
            <a:r>
              <a:rPr lang="ru-RU" sz="5400" dirty="0" smtClean="0"/>
              <a:t>) да, если масса тела большая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dirty="0" smtClean="0"/>
              <a:t>5) На неподвижный брусок начинают действовать две силы  </a:t>
            </a:r>
            <a:r>
              <a:rPr lang="en-US" sz="3600" dirty="0" smtClean="0"/>
              <a:t>F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 =15Н и </a:t>
            </a:r>
            <a:r>
              <a:rPr lang="en-US" sz="3600" dirty="0" smtClean="0"/>
              <a:t>F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 = 20Н, как показано на рисунке. Куда будет двигаться брусок</a:t>
            </a:r>
            <a:r>
              <a:rPr lang="ru-RU" sz="3600" dirty="0" smtClean="0"/>
              <a:t>?</a:t>
            </a:r>
            <a:endParaRPr lang="ru-RU" sz="3600" dirty="0" smtClean="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2051720" y="2636912"/>
            <a:ext cx="6192689" cy="2635904"/>
            <a:chOff x="5478" y="2771"/>
            <a:chExt cx="6300" cy="2710"/>
          </a:xfrm>
        </p:grpSpPr>
        <p:sp>
          <p:nvSpPr>
            <p:cNvPr id="2067" name="AutoShape 19"/>
            <p:cNvSpPr>
              <a:spLocks noChangeAspect="1" noChangeArrowheads="1" noTextEdit="1"/>
            </p:cNvSpPr>
            <p:nvPr/>
          </p:nvSpPr>
          <p:spPr bwMode="auto">
            <a:xfrm>
              <a:off x="6003" y="2771"/>
              <a:ext cx="5775" cy="271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7278" y="3600"/>
              <a:ext cx="1800" cy="11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8178" y="4055"/>
              <a:ext cx="2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6378" y="4055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8178" y="4055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178" y="4055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378" y="4737"/>
              <a:ext cx="4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 flipH="1">
              <a:off x="6603" y="4737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>
              <a:off x="7053" y="4737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503" y="4737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H="1">
              <a:off x="8178" y="4737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H="1">
              <a:off x="8853" y="4737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H="1">
              <a:off x="9528" y="4737"/>
              <a:ext cx="45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5478" y="3202"/>
              <a:ext cx="1463" cy="6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=15Н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9683" y="3264"/>
              <a:ext cx="1463" cy="6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20Н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300192" y="321297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</a:t>
            </a:r>
            <a:r>
              <a:rPr lang="ru-RU" sz="2000" baseline="-25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 = 20Н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9712" y="306896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</a:t>
            </a:r>
            <a:r>
              <a:rPr lang="ru-RU" sz="2400" baseline="-25000" dirty="0" smtClean="0">
                <a:solidFill>
                  <a:schemeClr val="bg1"/>
                </a:solidFill>
              </a:rPr>
              <a:t>1</a:t>
            </a:r>
            <a:r>
              <a:rPr lang="ru-RU" sz="2400" dirty="0" smtClean="0">
                <a:solidFill>
                  <a:schemeClr val="bg1"/>
                </a:solidFill>
              </a:rPr>
              <a:t> =15Н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4941168"/>
            <a:ext cx="84249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dirty="0" smtClean="0"/>
              <a:t>А) влево  </a:t>
            </a:r>
          </a:p>
          <a:p>
            <a:r>
              <a:rPr lang="ru-RU" sz="3200" dirty="0" smtClean="0"/>
              <a:t> Б) вправо </a:t>
            </a:r>
          </a:p>
          <a:p>
            <a:r>
              <a:rPr lang="ru-RU" sz="3200" dirty="0" smtClean="0"/>
              <a:t> В) положение бруска не изменится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844824"/>
          <a:ext cx="8640959" cy="2194560"/>
        </p:xfrm>
        <a:graphic>
          <a:graphicData uri="http://schemas.openxmlformats.org/drawingml/2006/table">
            <a:tbl>
              <a:tblPr/>
              <a:tblGrid>
                <a:gridCol w="2185330"/>
                <a:gridCol w="1290964"/>
                <a:gridCol w="1290964"/>
                <a:gridCol w="1290964"/>
                <a:gridCol w="1290964"/>
                <a:gridCol w="1291773"/>
              </a:tblGrid>
              <a:tr h="1080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№ вопроса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</a:rPr>
                        <a:t>Вариант ответа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1668" marR="61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907704" y="548680"/>
            <a:ext cx="4620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Ответы к тесту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205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2012-12-16T10:51:59Z</dcterms:created>
  <dcterms:modified xsi:type="dcterms:W3CDTF">2012-12-16T12:36:08Z</dcterms:modified>
</cp:coreProperties>
</file>