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142753-48EB-4789-BFA3-71751CA9F362}" type="datetimeFigureOut">
              <a:rPr lang="ru-RU" smtClean="0"/>
              <a:pPr/>
              <a:t>01.12.2013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4B7DC5-1554-455D-967E-DCFC0D8BB72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42753-48EB-4789-BFA3-71751CA9F362}" type="datetimeFigureOut">
              <a:rPr lang="ru-RU" smtClean="0"/>
              <a:pPr/>
              <a:t>01.12.2013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B7DC5-1554-455D-967E-DCFC0D8BB72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1%82%D0%BE%20%D0%BD%D0%B5%D0%BC%D0%B5%D1%86%D0%BA%D0%BE%D0%B3%D0%BE%20%D0%B0%D0%B2%D1%82%D0%BE%D0%BC%D0%BE%D0%B1%D0%B8%D0%BB%D1%8F&amp;img_url=http://i24.ebayimg.com/01/u/000/77/76/b69e_0.JPG&amp;pos=0&amp;rpt=simage&amp;lr=10942&amp;noreask=1&amp;source=wiz"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images.yandex.ru/yandsearch?text=%D1%84%D0%BE%D1%82%D0%BE%20%20%D0%B0%D0%B2%D1%82%D0%BE%D0%BC%D0%BE%D0%B1%D0%B8%D0%BB%D1%8F%20%D0%B2%D0%BE%D0%BB%D1%8C%D0%B2%D0%BE&amp;img_url=http://i.sunhome.ru/foto/105/volvo.jpg&amp;pos=1&amp;rpt=simage&amp;lr=10942&amp;noreask=1&amp;source=wi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images.yandex.ru/yandsearch?text=%D1%84%D0%BE%D1%82%D0%BE%20%20%D0%BB%D0%BE%D0%B3%D0%BE%D1%82%D0%B8%D0%BF%20%D0%BD%D0%B0%D1%82%D0%BE&amp;img_url=http://www.portalplanetasedna.com.ar/archivos_varios/otan02.jpg&amp;pos=2&amp;rpt=simage&amp;lr=10942&amp;noreask=1&amp;source=wiz"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images.yandex.ru/yandsearch?text=%D1%84%D0%BE%D1%82%D0%BE%20%20%D0%BB%D0%BE%D0%B3%D0%BE%D1%82%D0%B8%D0%BF%20%D0%95%D0%A1&amp;img_url=http://common.regnum.ru/pictures/news/2010-09/eu.jpg&amp;pos=1&amp;rpt=simage&amp;lr=10942&amp;noreask=1&amp;source=wiz"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yandex.ru/yandsearch?text=%D1%84%D0%BE%D1%82%D0%BE%20%20%D0%9D%D0%B8%D0%B4%D0%B5%D1%80%D0%BB%D0%B0%D0%BD%D0%B4%D1%8B&amp;img_url=http://misto-market.com.ua/turizm/images/resorts/263/%D0%B3%D0%BE%D0%BB.jpg&amp;pos=2&amp;rpt=simage&amp;lr=10942&amp;noreask=1&amp;source=wiz"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mages.yandex.ru/yandsearch?text=%D1%84%D0%BE%D1%82%D0%BE%20%20%D0%9D%D0%B8%D0%B4%D0%B5%D1%80%D0%BB%D0%B0%D0%BD%D0%B4%D1%8B&amp;img_url=http://www.kennislink.nl/upload/215449_962_1225796355842-tulpen.jpeg&amp;pos=5&amp;rpt=simage&amp;lr=10942&amp;noreask=1&amp;source=wiz"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yandex.ru/yandsearch?text=%D1%84%D0%BE%D1%82%D0%BE%20%20%D0%A1%D0%90%D0%BD-%D0%9C%D0%B0%D1%80%D0%B8%D0%BD%D0%BE&amp;fp=0&amp;pos=0&amp;uinfo=ww-1499-wh-690-fw-1274-fh-484-pd-1&amp;rpt=simage&amp;img_url=http://stat16.privet.ru/lr/090e4f5d31f3ee15e8f6c944543b692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images.yandex.ru/yandsearch?text=%D1%84%D0%BE%D1%82%D0%BE%20%20%D0%BB%D0%BE%D0%B3%D0%BE%D1%82%D0%B8%D0%BF%20%D0%91%D0%B5%D0%BD%D0%B8%D0%BB%D1%8E%D0%BA%D1%81&amp;img_url=http://www.stichtingmilieunet.nl/andersbekekenblog/wp-content/uploads/2008/10/benelux.gif&amp;pos=0&amp;rpt=simage&amp;lr=10942&amp;noreask=1&amp;source=wi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images.yandex.ru/yandsearch?text=%D1%84%D0%BE%D1%82%D0%BE%20%D0%9D%D0%B8%D0%B4%D0%B5%D1%80%D0%BB%D0%B0%D0%BD%D0%B4%D1%8B&amp;img_url=http://www.novate.ru/files/tim/gardens/garden8b.jpg&amp;pos=4&amp;rpt=simage&amp;lr=10942&amp;noreask=1&amp;source=wiz" TargetMode="External"/><Relationship Id="rId1" Type="http://schemas.openxmlformats.org/officeDocument/2006/relationships/slideLayout" Target="../slideLayouts/slideLayout2.xml"/><Relationship Id="rId6" Type="http://schemas.openxmlformats.org/officeDocument/2006/relationships/hyperlink" Target="http://images.yandex.ru/yandsearch?text=%D1%84%D0%BE%D1%82%D0%BE%20%D0%93%D0%B5%D1%80%D0%BC%D0%B0%D0%BD%D0%B8%D1%8F&amp;img_url=http://byaki.net/uploads/posts/2008-02/1204316092_0-1.jpg&amp;pos=3&amp;rpt=simage&amp;lr=10942&amp;noreask=1&amp;source=wiz" TargetMode="External"/><Relationship Id="rId5" Type="http://schemas.openxmlformats.org/officeDocument/2006/relationships/image" Target="../media/image15.jpeg"/><Relationship Id="rId4" Type="http://schemas.openxmlformats.org/officeDocument/2006/relationships/hyperlink" Target="http://images.yandex.ru/yandsearch?text=%D1%84%D0%BE%D1%82%D0%BE%20%D0%94%D0%B0%D0%BD%D0%B8%D1%8F&amp;img_url=http://img218.imageshack.us/img218/7458/danimarkala4.jpg&amp;pos=6&amp;rpt=simage&amp;lr=10942&amp;noreask=1&amp;source=wiz"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yandex.ru/yandsearch?text=%D1%84%D0%BE%D1%82%D0%BE%20%D0%A4%D1%80%D0%B0%D0%BD%D1%86%D0%B8%D1%8F&amp;img_url=http://file.mobilmusic.ru/73/99/eb/747294.jpg&amp;pos=7&amp;rpt=simage&amp;lr=10942&amp;noreask=1&amp;source=wiz"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yandex.ru/yandsearch?text=%D1%84%D0%BE%D1%82%D0%BE%20%D0%A1%D1%82%D1%80%D0%B0%D0%BD%D0%B0%20%D0%B1%D0%B0%D1%81%D0%BA%D0%BE%D0%B2&amp;img_url=http://www.espanarusa.com/images/alex/turismo/ssebastian/SS_2.jpg&amp;pos=2&amp;rpt=simage&amp;lr=10942&amp;noreask=1&amp;source=wiz"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images.yandex.ru/yandsearch?source=wiz&amp;fp=0&amp;text=%D1%84%D0%BE%D1%82%D0%BE%20%D0%A1%D1%82%D1%80%D0%B0%D0%BD%D0%B0%20%D0%B1%D0%B0%D1%81%D0%BA%D0%BE%D0%B2&amp;noreask=1&amp;pos=1&amp;lr=10942&amp;rpt=simage&amp;uinfo=ww-1499-wh-690-fw-1274-fh-484-pd-1&amp;img_url=http://statica2.obnovlenie.ru/foto/thumb/640x400x1/2008/02/14/6101e29eef763e54c7775a37f8441d92.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yandex.ru/yandsearch?text=%D1%84%D0%BE%D1%82%D0%BE%20%20%D0%B1%D0%B0%D0%BB%D0%BA%D0%B0%D0%BD%D1%81%D0%BA%D0%B8%D0%B9%20%D0%BF%D0%BE%D0%BB%D1%83%D0%BE%D1%81%D1%82%D1%80%D0%BE%D0%B2&amp;img_url=http://nstarikov.ru/new/wp-content/uploads/2012/05/balkan_topo-450x387.jpg&amp;pos=2&amp;rpt=simage&amp;lr=10942&amp;noreask=1&amp;source=wiz"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images.yandex.ru/yandsearch?text=%D1%84%D0%BE%D1%82%D0%BE%20%20%D0%B3%D1%80%D0%B5%D1%86%D0%B8%D1%8F&amp;img_url=http://mama.tomsk.ru/foto/albums/userpics/27520/1203633482_the-parthenon-acropolis-athens-greece.jpg&amp;pos=6&amp;rpt=simage&amp;lr=10942&amp;noreask=1&amp;source=wiz"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yandex.ru/yandsearch?text=%D1%82%D0%BE%D0%BD%D0%BD%D0%B5%D0%BB%D1%8C%20%D1%81%D0%B5%D0%BD-%D0%B3%D0%BE%D1%82%D0%B0%D1%80%D0%B4&amp;fp=0&amp;noreask=1&amp;pos=17&amp;rpt=simage&amp;uinfo=ww-1499-wh-690-fw-1274-fh-484-pd-1&amp;img_url=http://www.baslerweb.com/dist/live/news/data/1/3/0/6/1/dfdbcec9e17da9e5.jpg"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images.yandex.ru/yandsearch?fp=4&amp;uinfo=ww-1499-wh-690-fw-1274-fh-484-pd-1&amp;p=4&amp;text=%D1%82%D0%BE%D0%BD%D0%BD%D0%B5%D0%BB%D1%8C%20%D1%81%D0%B5%D0%BD-%D0%B3%D0%BE%D1%82%D0%B0%D1%80%D0%B4&amp;noreask=1&amp;pos=142&amp;rpt=simage&amp;img_url=http://pics.news.meta.ua/90x90/14/59/1459854-U-Kirovogradi-proektuetsia-pidzemnii-transportnii-tunel.gi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yandex.ru/yandsearch?text=%D0%9F%D0%B0%D0%BB%D1%8C%D0%BC%D0%B0%20%D0%B4%D0%B5%20%D0%BC%D0%B0%D0%BB%D1%8C%D0%BE%D1%80%D0%BA%D0%B0%20%D1%84%D0%BE%D1%82%D0%BE&amp;fp=0&amp;pos=9&amp;uinfo=ww-1499-wh-690-fw-1274-fh-484-pd-1&amp;rpt=simage&amp;img_url=http://www.wordtravels.com/images/map/Spain/Cala_Millor_map.jpg"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images.yandex.ru/yandsearch?text=%D0%9F%D0%B0%D0%BB%D1%8C%D0%BC%D0%B0%20%D0%B4%D0%B5%20%D0%BC%D0%B0%D0%BB%D1%8C%D0%BE%D1%80%D0%BA%D0%B0%20%D1%84%D0%BE%D1%82%D0%BE&amp;fp=0&amp;pos=17&amp;uinfo=ww-1499-wh-690-fw-1274-fh-484-pd-1&amp;rpt=simage&amp;img_url=http://www.kadinvekadin.net/resimler/galeri/Palma_de_Mallorca.jp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images.yandex.ru/yandsearch?text=%D1%84%D0%BE%D1%82%D0%BE%20%D0%BA%D0%BE%D0%BB%D0%BE%D0%BD%D0%B8%D0%B8%20%D0%93%D0%B8%D0%B1%D1%80%D0%B0%D0%BB%D1%82%D0%B0%D1%80&amp;fp=0&amp;pos=12&amp;uinfo=ww-1499-wh-690-fw-1274-fh-484-pd-1&amp;rpt=simage&amp;img_url=http://www.flags.net/images/largeflags/GIBR0001.GIF"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images.yandex.ru/yandsearch?text=%D1%84%D0%BE%D1%82%D0%BE%20%D0%BA%D0%BE%D0%BB%D0%BE%D0%BD%D0%B8%D0%B8%20%D0%93%D0%B8%D0%B1%D1%80%D0%B0%D0%BB%D1%82%D0%B0%D1%80&amp;fp=0&amp;pos=28&amp;uinfo=ww-1499-wh-690-fw-1274-fh-484-pd-1&amp;rpt=simage&amp;img_url=http://img4.tourbina.ru/photos.3/8/6/869700/little.photo/Gibraltar-poslednyaya.j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yandex.ru/yandsearch?text=%D1%84%D0%BE%D1%82%D0%BE%20%D0%B3%D0%B5%D1%80%D0%B1%20%D0%B3%D0%B5%D1%80%D0%BC%D0%B0%D0%BD%D0%B8%D0%B8&amp;fp=0&amp;pos=5&amp;uinfo=ww-1499-wh-690-fw-1274-fh-484-pd-1&amp;rpt=simage&amp;img_url=http://about-germaniya.ru/uploads/posts/2011-07/1311314771_600-00911549n.jpg"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images.yandex.ru/yandsearch?text=%D1%84%D0%BE%D1%82%D0%BE%20%D0%B3%D0%B5%D1%80%D0%B1%20%D0%B3%D0%B5%D1%80%D0%BC%D0%B0%D0%BD%D0%B8%D0%B8&amp;fp=0&amp;pos=10&amp;uinfo=ww-1499-wh-690-fw-1274-fh-484-pd-1&amp;rpt=simage&amp;img_url=http://img.wikimart.ru/img/catalog_model/f401/4005188/1_2221_mid2.jpe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yandex.ru/yandsearch?p=3&amp;text=%D1%84%D0%BE%D1%82%D0%BE%20%D1%80%D0%B5%D0%BA%D0%B0%20%D0%A0%D0%B5%D0%B9%D0%BD&amp;fp=3&amp;pos=97&amp;uinfo=ww-1499-wh-690-fw-1274-fh-484-pd-1&amp;rpt=simage&amp;img_url=http://900igr.net/datas/geografija/Reka-Rejn/0003-003-Otets-Rejn.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yandex.ru/yandsearch?text=%D1%84%D0%BE%D1%82%D0%BE%20%D0%98%D1%81%D0%BB%D0%B0%D0%BD%D0%B4%D0%B8%D0%B8&amp;fp=0&amp;pos=10&amp;uinfo=ww-1499-wh-690-fw-1274-fh-484-pd-1&amp;rpt=simage&amp;img_url=http://www.fisnyak.ru/_nw/9/61444910.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yandex.ru/yandsearch?text=%D1%84%D0%BE%D1%82%D0%BE%20%20%D0%9C%D0%BE%D0%BD%D0%B0%D0%BA%D0%BE&amp;img_url=http://www.saletur.ru/galery/tfoto/big/136716.jpg&amp;pos=4&amp;rpt=simage&amp;lr=10942&amp;noreask=1&amp;source=wiz"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images.yandex.ru/yandsearch?text=%D1%84%D0%BE%D1%82%D0%BE%20%20%D0%9C%D0%BE%D0%BD%D0%B0%D0%BA%D0%BE&amp;img_url=http://dreamvoyage.ru/pictures/photo_3.jpg&amp;pos=2&amp;rpt=simage&amp;lr=10942&amp;noreask=1&amp;source=wiz"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yandex.ru/yandsearch?text=%D1%84%D0%BE%D1%82%D0%BE%20%20%D0%92%D0%B5%D0%BB%D0%B8%D0%BA%D0%BE%D0%B1%D1%80%D0%B8%D1%82%D0%B0%D0%BD%D0%B8%D0%B8&amp;img_url=http://www.webturizm.ru/photoforum/pics/anglia9.jpg&amp;pos=0&amp;rpt=simage&amp;lr=10942&amp;noreask=1&amp;source=wi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Известная и неизвестная Европа</a:t>
            </a:r>
            <a:endParaRPr lang="ru-RU" b="1" dirty="0"/>
          </a:p>
        </p:txBody>
      </p:sp>
      <p:sp>
        <p:nvSpPr>
          <p:cNvPr id="3" name="TextBox 2"/>
          <p:cNvSpPr txBox="1"/>
          <p:nvPr/>
        </p:nvSpPr>
        <p:spPr>
          <a:xfrm>
            <a:off x="5868144" y="5157192"/>
            <a:ext cx="3096344" cy="1631216"/>
          </a:xfrm>
          <a:prstGeom prst="rect">
            <a:avLst/>
          </a:prstGeom>
          <a:noFill/>
        </p:spPr>
        <p:txBody>
          <a:bodyPr wrap="square" rtlCol="0">
            <a:spAutoFit/>
          </a:bodyPr>
          <a:lstStyle/>
          <a:p>
            <a:r>
              <a:rPr lang="ru-RU" sz="2000" dirty="0" smtClean="0"/>
              <a:t>Учитель географии, биологии</a:t>
            </a:r>
          </a:p>
          <a:p>
            <a:r>
              <a:rPr lang="ru-RU" sz="2000" dirty="0" smtClean="0"/>
              <a:t>МОУ «СОШ» </a:t>
            </a:r>
            <a:r>
              <a:rPr lang="ru-RU" sz="2000" dirty="0" err="1" smtClean="0"/>
              <a:t>пгт</a:t>
            </a:r>
            <a:r>
              <a:rPr lang="ru-RU" sz="2000" dirty="0" smtClean="0"/>
              <a:t>. </a:t>
            </a:r>
            <a:r>
              <a:rPr lang="ru-RU" sz="2000" dirty="0" err="1" smtClean="0"/>
              <a:t>Кожва</a:t>
            </a:r>
            <a:endParaRPr lang="ru-RU" sz="2000" dirty="0" smtClean="0"/>
          </a:p>
          <a:p>
            <a:r>
              <a:rPr lang="ru-RU" sz="2000" dirty="0" err="1" smtClean="0"/>
              <a:t>Гиберт</a:t>
            </a:r>
            <a:r>
              <a:rPr lang="ru-RU" sz="2000" dirty="0" smtClean="0"/>
              <a:t> И.А. </a:t>
            </a:r>
          </a:p>
          <a:p>
            <a:r>
              <a:rPr lang="ru-RU" sz="2000" dirty="0" smtClean="0"/>
              <a:t>2013 г.</a:t>
            </a:r>
            <a:endParaRPr lang="ru-RU"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5</a:t>
            </a:r>
            <a:endParaRPr lang="ru-RU" b="1" dirty="0"/>
          </a:p>
        </p:txBody>
      </p:sp>
      <p:sp>
        <p:nvSpPr>
          <p:cNvPr id="3" name="Содержимое 2"/>
          <p:cNvSpPr>
            <a:spLocks noGrp="1"/>
          </p:cNvSpPr>
          <p:nvPr>
            <p:ph idx="1"/>
          </p:nvPr>
        </p:nvSpPr>
        <p:spPr/>
        <p:txBody>
          <a:bodyPr>
            <a:normAutofit/>
          </a:bodyPr>
          <a:lstStyle/>
          <a:p>
            <a:r>
              <a:rPr lang="ru-RU" sz="4400" b="1" dirty="0">
                <a:solidFill>
                  <a:srgbClr val="002060"/>
                </a:solidFill>
              </a:rPr>
              <a:t>Ведущая отрасль промышленности Зарубежной Европы?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a:bodyPr>
          <a:lstStyle/>
          <a:p>
            <a:r>
              <a:rPr lang="ru-RU" b="1" dirty="0" smtClean="0">
                <a:solidFill>
                  <a:srgbClr val="00B050"/>
                </a:solidFill>
              </a:rPr>
              <a:t>Ответ:</a:t>
            </a:r>
            <a:endParaRPr lang="ru-RU" b="1" dirty="0">
              <a:solidFill>
                <a:srgbClr val="00B050"/>
              </a:solidFill>
            </a:endParaRPr>
          </a:p>
        </p:txBody>
      </p:sp>
      <p:pic>
        <p:nvPicPr>
          <p:cNvPr id="22530" name="Picture 2" descr="http://football.sport.ua/images/david%20villia%20car%20.jpg">
            <a:hlinkClick r:id="rId2"/>
          </p:cNvPr>
          <p:cNvPicPr>
            <a:picLocks noChangeAspect="1" noChangeArrowheads="1"/>
          </p:cNvPicPr>
          <p:nvPr/>
        </p:nvPicPr>
        <p:blipFill>
          <a:blip r:embed="rId3" cstate="print"/>
          <a:srcRect/>
          <a:stretch>
            <a:fillRect/>
          </a:stretch>
        </p:blipFill>
        <p:spPr bwMode="auto">
          <a:xfrm>
            <a:off x="0" y="836713"/>
            <a:ext cx="4500499" cy="3600400"/>
          </a:xfrm>
          <a:prstGeom prst="rect">
            <a:avLst/>
          </a:prstGeom>
          <a:noFill/>
        </p:spPr>
      </p:pic>
      <p:pic>
        <p:nvPicPr>
          <p:cNvPr id="22532" name="Picture 4" descr="http://img7.autonavigator.ru/carsfoto/640/8522/116082/Volvo_XC70_Wagon_2007.jpg">
            <a:hlinkClick r:id="rId4"/>
          </p:cNvPr>
          <p:cNvPicPr>
            <a:picLocks noChangeAspect="1" noChangeArrowheads="1"/>
          </p:cNvPicPr>
          <p:nvPr/>
        </p:nvPicPr>
        <p:blipFill>
          <a:blip r:embed="rId5" cstate="print"/>
          <a:srcRect/>
          <a:stretch>
            <a:fillRect/>
          </a:stretch>
        </p:blipFill>
        <p:spPr bwMode="auto">
          <a:xfrm>
            <a:off x="4860032" y="836712"/>
            <a:ext cx="3910608" cy="3600400"/>
          </a:xfrm>
          <a:prstGeom prst="rect">
            <a:avLst/>
          </a:prstGeom>
          <a:noFill/>
        </p:spPr>
      </p:pic>
      <p:sp>
        <p:nvSpPr>
          <p:cNvPr id="6" name="TextBox 5"/>
          <p:cNvSpPr txBox="1"/>
          <p:nvPr/>
        </p:nvSpPr>
        <p:spPr>
          <a:xfrm>
            <a:off x="2411760" y="5229200"/>
            <a:ext cx="4320480" cy="646331"/>
          </a:xfrm>
          <a:prstGeom prst="rect">
            <a:avLst/>
          </a:prstGeom>
          <a:noFill/>
        </p:spPr>
        <p:txBody>
          <a:bodyPr wrap="square" rtlCol="0">
            <a:spAutoFit/>
          </a:bodyPr>
          <a:lstStyle/>
          <a:p>
            <a:r>
              <a:rPr lang="ru-RU" sz="3600" b="1" dirty="0" smtClean="0">
                <a:solidFill>
                  <a:srgbClr val="FF0000"/>
                </a:solidFill>
              </a:rPr>
              <a:t>Машиностроение</a:t>
            </a:r>
            <a:endParaRPr lang="ru-RU" sz="36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Задание 6</a:t>
            </a:r>
            <a:endParaRPr lang="ru-RU" b="1" dirty="0">
              <a:solidFill>
                <a:srgbClr val="C00000"/>
              </a:solidFill>
            </a:endParaRPr>
          </a:p>
        </p:txBody>
      </p:sp>
      <p:sp>
        <p:nvSpPr>
          <p:cNvPr id="3" name="Содержимое 2"/>
          <p:cNvSpPr>
            <a:spLocks noGrp="1"/>
          </p:cNvSpPr>
          <p:nvPr>
            <p:ph idx="1"/>
          </p:nvPr>
        </p:nvSpPr>
        <p:spPr>
          <a:xfrm>
            <a:off x="457200" y="1196752"/>
            <a:ext cx="8229600" cy="4929411"/>
          </a:xfrm>
        </p:spPr>
        <p:txBody>
          <a:bodyPr>
            <a:normAutofit lnSpcReduction="10000"/>
          </a:bodyPr>
          <a:lstStyle/>
          <a:p>
            <a:r>
              <a:rPr lang="ru-RU" dirty="0"/>
              <a:t>Западная Европа с географической точки зрения подразумевает страны Франция, Бельгия, Нидерланды, Люксембург, Великобритания и Ирландия. Во время холодной войны под Западной Европой понимали капиталистические страны Европы, которые противостояли социалистическим странам Восточной Европы. Для стран-членов каких организаций сегодня это понятие часто используется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002060"/>
                </a:solidFill>
              </a:rPr>
              <a:t>Ответ:</a:t>
            </a:r>
            <a:endParaRPr lang="ru-RU" b="1" dirty="0">
              <a:solidFill>
                <a:srgbClr val="002060"/>
              </a:solidFill>
            </a:endParaRPr>
          </a:p>
        </p:txBody>
      </p:sp>
      <p:pic>
        <p:nvPicPr>
          <p:cNvPr id="24578" name="Picture 2" descr="http://vod.news.ge/photo/653x367/2012-03/16045.png">
            <a:hlinkClick r:id="rId2"/>
          </p:cNvPr>
          <p:cNvPicPr>
            <a:picLocks noChangeAspect="1" noChangeArrowheads="1"/>
          </p:cNvPicPr>
          <p:nvPr/>
        </p:nvPicPr>
        <p:blipFill>
          <a:blip r:embed="rId3" cstate="print"/>
          <a:srcRect/>
          <a:stretch>
            <a:fillRect/>
          </a:stretch>
        </p:blipFill>
        <p:spPr bwMode="auto">
          <a:xfrm>
            <a:off x="0" y="0"/>
            <a:ext cx="5362575" cy="4229101"/>
          </a:xfrm>
          <a:prstGeom prst="rect">
            <a:avLst/>
          </a:prstGeom>
          <a:noFill/>
        </p:spPr>
      </p:pic>
      <p:pic>
        <p:nvPicPr>
          <p:cNvPr id="24580" name="Picture 4" descr="http://img.newsam.com/news/86596.jpg">
            <a:hlinkClick r:id="rId4"/>
          </p:cNvPr>
          <p:cNvPicPr>
            <a:picLocks noChangeAspect="1" noChangeArrowheads="1"/>
          </p:cNvPicPr>
          <p:nvPr/>
        </p:nvPicPr>
        <p:blipFill>
          <a:blip r:embed="rId5" cstate="print"/>
          <a:srcRect/>
          <a:stretch>
            <a:fillRect/>
          </a:stretch>
        </p:blipFill>
        <p:spPr bwMode="auto">
          <a:xfrm>
            <a:off x="4932041" y="3284984"/>
            <a:ext cx="4211960" cy="3573016"/>
          </a:xfrm>
          <a:prstGeom prst="rect">
            <a:avLst/>
          </a:prstGeom>
          <a:noFill/>
        </p:spPr>
      </p:pic>
      <p:sp>
        <p:nvSpPr>
          <p:cNvPr id="6" name="TextBox 5"/>
          <p:cNvSpPr txBox="1"/>
          <p:nvPr/>
        </p:nvSpPr>
        <p:spPr>
          <a:xfrm>
            <a:off x="6516216" y="1700808"/>
            <a:ext cx="1256819" cy="646331"/>
          </a:xfrm>
          <a:prstGeom prst="rect">
            <a:avLst/>
          </a:prstGeom>
          <a:noFill/>
        </p:spPr>
        <p:txBody>
          <a:bodyPr wrap="none" rtlCol="0">
            <a:spAutoFit/>
          </a:bodyPr>
          <a:lstStyle/>
          <a:p>
            <a:r>
              <a:rPr lang="ru-RU" sz="3600" b="1" dirty="0" smtClean="0"/>
              <a:t>НАТО</a:t>
            </a:r>
            <a:endParaRPr lang="ru-RU" sz="3600" b="1" dirty="0"/>
          </a:p>
        </p:txBody>
      </p:sp>
      <p:sp>
        <p:nvSpPr>
          <p:cNvPr id="7" name="TextBox 6"/>
          <p:cNvSpPr txBox="1"/>
          <p:nvPr/>
        </p:nvSpPr>
        <p:spPr>
          <a:xfrm>
            <a:off x="1403648" y="5301208"/>
            <a:ext cx="642355" cy="646331"/>
          </a:xfrm>
          <a:prstGeom prst="rect">
            <a:avLst/>
          </a:prstGeom>
          <a:noFill/>
        </p:spPr>
        <p:txBody>
          <a:bodyPr wrap="none" rtlCol="0">
            <a:spAutoFit/>
          </a:bodyPr>
          <a:lstStyle/>
          <a:p>
            <a:r>
              <a:rPr lang="ru-RU" sz="3600" b="1" dirty="0" smtClean="0"/>
              <a:t>ЕС</a:t>
            </a:r>
            <a:endParaRPr lang="ru-RU"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Задание 7</a:t>
            </a:r>
            <a:endParaRPr lang="ru-RU" b="1" dirty="0">
              <a:solidFill>
                <a:schemeClr val="tx2"/>
              </a:solidFill>
            </a:endParaRPr>
          </a:p>
        </p:txBody>
      </p:sp>
      <p:sp>
        <p:nvSpPr>
          <p:cNvPr id="3" name="Содержимое 2"/>
          <p:cNvSpPr>
            <a:spLocks noGrp="1"/>
          </p:cNvSpPr>
          <p:nvPr>
            <p:ph idx="1"/>
          </p:nvPr>
        </p:nvSpPr>
        <p:spPr>
          <a:xfrm>
            <a:off x="457200" y="1196752"/>
            <a:ext cx="8229600" cy="4929411"/>
          </a:xfrm>
        </p:spPr>
        <p:txBody>
          <a:bodyPr>
            <a:normAutofit fontScale="92500" lnSpcReduction="20000"/>
          </a:bodyPr>
          <a:lstStyle/>
          <a:p>
            <a:r>
              <a:rPr lang="ru-RU" dirty="0"/>
              <a:t>Примером очень специфической, но тем не менее, пользующейся широкой известностью растениеводческой специализации может служить специализация этой страны на цветоводстве. Выращиванием цветочных луковиц и древесно-кустарниковых саженцев в этой стране стали заниматься еще 400 лет назад. Именно тогда были завезены луковицы тюльпанов, прошедшие сложный путь из Турции через многие страны Европы. Доля этой страны в мировой продаже срезанных цветов достигает 60%, горшочных – 50%. Основной импортер их </a:t>
            </a:r>
            <a:r>
              <a:rPr lang="ru-RU" dirty="0" smtClean="0"/>
              <a:t>продукции- Россия.</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FF00"/>
                </a:solidFill>
              </a:rPr>
              <a:t>Ответ:</a:t>
            </a:r>
            <a:endParaRPr lang="ru-RU" b="1" dirty="0">
              <a:solidFill>
                <a:srgbClr val="FFFF00"/>
              </a:solidFill>
            </a:endParaRPr>
          </a:p>
        </p:txBody>
      </p:sp>
      <p:pic>
        <p:nvPicPr>
          <p:cNvPr id="26626" name="Picture 2" descr="http://www.maptour.com.ua/media/catalog/product/cache/2/image/9df78eab33525d08d6e5fb8d27136e95/5/_/5.jpeg">
            <a:hlinkClick r:id="rId2"/>
          </p:cNvPr>
          <p:cNvPicPr>
            <a:picLocks noChangeAspect="1" noChangeArrowheads="1"/>
          </p:cNvPicPr>
          <p:nvPr/>
        </p:nvPicPr>
        <p:blipFill>
          <a:blip r:embed="rId3" cstate="print"/>
          <a:srcRect/>
          <a:stretch>
            <a:fillRect/>
          </a:stretch>
        </p:blipFill>
        <p:spPr bwMode="auto">
          <a:xfrm>
            <a:off x="0" y="1844824"/>
            <a:ext cx="4680520" cy="3510391"/>
          </a:xfrm>
          <a:prstGeom prst="rect">
            <a:avLst/>
          </a:prstGeom>
          <a:noFill/>
        </p:spPr>
      </p:pic>
      <p:pic>
        <p:nvPicPr>
          <p:cNvPr id="26628" name="Picture 4" descr="http://www.nextonmarket.com/u/6865/m/640x480/1db7ca437c43da209fd5e5fd83ae0713.jpg">
            <a:hlinkClick r:id="rId4"/>
          </p:cNvPr>
          <p:cNvPicPr>
            <a:picLocks noChangeAspect="1" noChangeArrowheads="1"/>
          </p:cNvPicPr>
          <p:nvPr/>
        </p:nvPicPr>
        <p:blipFill>
          <a:blip r:embed="rId5" cstate="print"/>
          <a:srcRect/>
          <a:stretch>
            <a:fillRect/>
          </a:stretch>
        </p:blipFill>
        <p:spPr bwMode="auto">
          <a:xfrm>
            <a:off x="4724428" y="3909316"/>
            <a:ext cx="4419572" cy="2948684"/>
          </a:xfrm>
          <a:prstGeom prst="rect">
            <a:avLst/>
          </a:prstGeom>
          <a:noFill/>
        </p:spPr>
      </p:pic>
      <p:sp>
        <p:nvSpPr>
          <p:cNvPr id="6" name="TextBox 5"/>
          <p:cNvSpPr txBox="1"/>
          <p:nvPr/>
        </p:nvSpPr>
        <p:spPr>
          <a:xfrm>
            <a:off x="5364088" y="2564904"/>
            <a:ext cx="2503186" cy="584775"/>
          </a:xfrm>
          <a:prstGeom prst="rect">
            <a:avLst/>
          </a:prstGeom>
          <a:noFill/>
        </p:spPr>
        <p:txBody>
          <a:bodyPr wrap="none" rtlCol="0">
            <a:spAutoFit/>
          </a:bodyPr>
          <a:lstStyle/>
          <a:p>
            <a:r>
              <a:rPr lang="ru-RU" sz="3200" b="1" dirty="0" smtClean="0">
                <a:solidFill>
                  <a:srgbClr val="FF0000"/>
                </a:solidFill>
              </a:rPr>
              <a:t>Нидерланды</a:t>
            </a:r>
            <a:endParaRPr lang="ru-RU" sz="32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Задание 8</a:t>
            </a:r>
            <a:endParaRPr lang="ru-RU" b="1" dirty="0">
              <a:solidFill>
                <a:srgbClr val="C00000"/>
              </a:solidFill>
            </a:endParaRPr>
          </a:p>
        </p:txBody>
      </p:sp>
      <p:sp>
        <p:nvSpPr>
          <p:cNvPr id="3" name="Содержимое 2"/>
          <p:cNvSpPr>
            <a:spLocks noGrp="1"/>
          </p:cNvSpPr>
          <p:nvPr>
            <p:ph idx="1"/>
          </p:nvPr>
        </p:nvSpPr>
        <p:spPr/>
        <p:txBody>
          <a:bodyPr>
            <a:normAutofit/>
          </a:bodyPr>
          <a:lstStyle/>
          <a:p>
            <a:r>
              <a:rPr lang="ru-RU" sz="3600" dirty="0"/>
              <a:t>Самое древнее из современных государств Европы. Расположен на </a:t>
            </a:r>
            <a:r>
              <a:rPr lang="ru-RU" sz="3600" dirty="0" err="1"/>
              <a:t>Апеннинском</a:t>
            </a:r>
            <a:r>
              <a:rPr lang="ru-RU" sz="3600" dirty="0"/>
              <a:t> полуострове. Крошечная республика имеет сильную футбольную команду. Туризм – основа экономики страны.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Ответ:</a:t>
            </a:r>
            <a:endParaRPr lang="ru-RU" b="1" dirty="0">
              <a:solidFill>
                <a:srgbClr val="7030A0"/>
              </a:solidFill>
            </a:endParaRPr>
          </a:p>
        </p:txBody>
      </p:sp>
      <p:pic>
        <p:nvPicPr>
          <p:cNvPr id="28674" name="Picture 2" descr="http://www.travelmenu.ru/content/offer_custom/266/521dbf341ebcb1aa0aa7ce7dee515ba0.jpg">
            <a:hlinkClick r:id="rId2"/>
          </p:cNvPr>
          <p:cNvPicPr>
            <a:picLocks noChangeAspect="1" noChangeArrowheads="1"/>
          </p:cNvPicPr>
          <p:nvPr/>
        </p:nvPicPr>
        <p:blipFill>
          <a:blip r:embed="rId3" cstate="print"/>
          <a:srcRect/>
          <a:stretch>
            <a:fillRect/>
          </a:stretch>
        </p:blipFill>
        <p:spPr bwMode="auto">
          <a:xfrm>
            <a:off x="1043608" y="1340768"/>
            <a:ext cx="6770737" cy="4392488"/>
          </a:xfrm>
          <a:prstGeom prst="rect">
            <a:avLst/>
          </a:prstGeom>
          <a:noFill/>
        </p:spPr>
      </p:pic>
      <p:sp>
        <p:nvSpPr>
          <p:cNvPr id="5" name="TextBox 4"/>
          <p:cNvSpPr txBox="1"/>
          <p:nvPr/>
        </p:nvSpPr>
        <p:spPr>
          <a:xfrm>
            <a:off x="2195736" y="6021288"/>
            <a:ext cx="1800200" cy="400110"/>
          </a:xfrm>
          <a:prstGeom prst="rect">
            <a:avLst/>
          </a:prstGeom>
          <a:noFill/>
        </p:spPr>
        <p:txBody>
          <a:bodyPr wrap="square" rtlCol="0">
            <a:spAutoFit/>
          </a:bodyPr>
          <a:lstStyle/>
          <a:p>
            <a:r>
              <a:rPr lang="ru-RU" sz="2000" b="1" dirty="0" smtClean="0">
                <a:solidFill>
                  <a:srgbClr val="C00000"/>
                </a:solidFill>
              </a:rPr>
              <a:t>Сан-Марино</a:t>
            </a:r>
            <a:endParaRPr lang="ru-RU" sz="20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Задание 9</a:t>
            </a:r>
            <a:endParaRPr lang="ru-RU" b="1" dirty="0">
              <a:solidFill>
                <a:srgbClr val="00B050"/>
              </a:solidFill>
            </a:endParaRPr>
          </a:p>
        </p:txBody>
      </p:sp>
      <p:sp>
        <p:nvSpPr>
          <p:cNvPr id="3" name="Содержимое 2"/>
          <p:cNvSpPr>
            <a:spLocks noGrp="1"/>
          </p:cNvSpPr>
          <p:nvPr>
            <p:ph idx="1"/>
          </p:nvPr>
        </p:nvSpPr>
        <p:spPr/>
        <p:txBody>
          <a:bodyPr/>
          <a:lstStyle/>
          <a:p>
            <a:r>
              <a:rPr lang="ru-RU" dirty="0"/>
              <a:t>Экономический союз в Западной Европе, включающий в себя три монархии: Бельгию, Нидерланды и Люксембург, который граничит с Францией и </a:t>
            </a:r>
            <a:r>
              <a:rPr lang="ru-RU" dirty="0" smtClean="0"/>
              <a:t>Германией.</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Ответ:</a:t>
            </a:r>
            <a:endParaRPr lang="ru-RU" b="1" dirty="0">
              <a:solidFill>
                <a:srgbClr val="C00000"/>
              </a:solidFill>
            </a:endParaRPr>
          </a:p>
        </p:txBody>
      </p:sp>
      <p:pic>
        <p:nvPicPr>
          <p:cNvPr id="30722" name="Picture 2" descr="http://www.stichtingmilieunet.nl/andersbekekenblog/wp-content/uploads/2008/10/benelux.gif">
            <a:hlinkClick r:id="rId2"/>
          </p:cNvPr>
          <p:cNvPicPr>
            <a:picLocks noChangeAspect="1" noChangeArrowheads="1"/>
          </p:cNvPicPr>
          <p:nvPr/>
        </p:nvPicPr>
        <p:blipFill>
          <a:blip r:embed="rId3" cstate="print"/>
          <a:srcRect/>
          <a:stretch>
            <a:fillRect/>
          </a:stretch>
        </p:blipFill>
        <p:spPr bwMode="auto">
          <a:xfrm>
            <a:off x="1475656" y="1556792"/>
            <a:ext cx="6276975" cy="42291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Задание 1</a:t>
            </a:r>
            <a:endParaRPr lang="ru-RU" b="1" dirty="0">
              <a:solidFill>
                <a:srgbClr val="C00000"/>
              </a:solidFill>
            </a:endParaRPr>
          </a:p>
        </p:txBody>
      </p:sp>
      <p:sp>
        <p:nvSpPr>
          <p:cNvPr id="3" name="Содержимое 2"/>
          <p:cNvSpPr>
            <a:spLocks noGrp="1"/>
          </p:cNvSpPr>
          <p:nvPr>
            <p:ph idx="1"/>
          </p:nvPr>
        </p:nvSpPr>
        <p:spPr/>
        <p:txBody>
          <a:bodyPr>
            <a:normAutofit/>
          </a:bodyPr>
          <a:lstStyle/>
          <a:p>
            <a:r>
              <a:rPr lang="ru-RU" sz="3600" dirty="0"/>
              <a:t>Сначала название «Европа» относилось к полуострову, на котором расположено одно из государств Европы, а затем постепенно распространилось на всю территорию этой части света. О каком государстве и полуострове идет речь?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Задание 10</a:t>
            </a:r>
            <a:endParaRPr lang="ru-RU" b="1" dirty="0">
              <a:solidFill>
                <a:srgbClr val="7030A0"/>
              </a:solidFill>
            </a:endParaRPr>
          </a:p>
        </p:txBody>
      </p:sp>
      <p:sp>
        <p:nvSpPr>
          <p:cNvPr id="3" name="Содержимое 2"/>
          <p:cNvSpPr>
            <a:spLocks noGrp="1"/>
          </p:cNvSpPr>
          <p:nvPr>
            <p:ph idx="1"/>
          </p:nvPr>
        </p:nvSpPr>
        <p:spPr>
          <a:xfrm>
            <a:off x="457200" y="1196752"/>
            <a:ext cx="8229600" cy="4929411"/>
          </a:xfrm>
        </p:spPr>
        <p:txBody>
          <a:bodyPr>
            <a:normAutofit lnSpcReduction="10000"/>
          </a:bodyPr>
          <a:lstStyle/>
          <a:p>
            <a:r>
              <a:rPr lang="ru-RU" dirty="0"/>
              <a:t>Создание польдеров в этих странах – обычное и </a:t>
            </a:r>
            <a:r>
              <a:rPr lang="ru-RU" dirty="0" err="1"/>
              <a:t>жизненноважное</a:t>
            </a:r>
            <a:r>
              <a:rPr lang="ru-RU" dirty="0"/>
              <a:t> дело. Данный термин означает участок земли, защищенный со всех сторон дамбами и используемый для расселения людей и различных форм хозяйствования. В последнее время большое количество польдеров стало возникать на месте осушенных озер и торфяников, которые в последствии превращаются в плодородные поля. Для каких стран это присуще?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F0"/>
                </a:solidFill>
              </a:rPr>
              <a:t>Ответ:</a:t>
            </a:r>
            <a:endParaRPr lang="ru-RU" b="1" dirty="0">
              <a:solidFill>
                <a:srgbClr val="00B0F0"/>
              </a:solidFill>
            </a:endParaRPr>
          </a:p>
        </p:txBody>
      </p:sp>
      <p:pic>
        <p:nvPicPr>
          <p:cNvPr id="32772" name="Picture 4" descr="http://img.mota.ru/upload/wallpapers/2009/07/16/09/04/11214/flowers_472-crop.jpg">
            <a:hlinkClick r:id="rId2"/>
          </p:cNvPr>
          <p:cNvPicPr>
            <a:picLocks noChangeAspect="1" noChangeArrowheads="1"/>
          </p:cNvPicPr>
          <p:nvPr/>
        </p:nvPicPr>
        <p:blipFill>
          <a:blip r:embed="rId3" cstate="print"/>
          <a:srcRect/>
          <a:stretch>
            <a:fillRect/>
          </a:stretch>
        </p:blipFill>
        <p:spPr bwMode="auto">
          <a:xfrm>
            <a:off x="1" y="908720"/>
            <a:ext cx="2771800" cy="2078851"/>
          </a:xfrm>
          <a:prstGeom prst="rect">
            <a:avLst/>
          </a:prstGeom>
          <a:noFill/>
        </p:spPr>
      </p:pic>
      <p:pic>
        <p:nvPicPr>
          <p:cNvPr id="32774" name="Picture 6" descr="http://ka7-tour.ru/wp-content/uploads/2012/03/1487_11.jpg">
            <a:hlinkClick r:id="rId4"/>
          </p:cNvPr>
          <p:cNvPicPr>
            <a:picLocks noChangeAspect="1" noChangeArrowheads="1"/>
          </p:cNvPicPr>
          <p:nvPr/>
        </p:nvPicPr>
        <p:blipFill>
          <a:blip r:embed="rId5" cstate="print"/>
          <a:srcRect/>
          <a:stretch>
            <a:fillRect/>
          </a:stretch>
        </p:blipFill>
        <p:spPr bwMode="auto">
          <a:xfrm>
            <a:off x="2699792" y="2780928"/>
            <a:ext cx="3566269" cy="2334792"/>
          </a:xfrm>
          <a:prstGeom prst="rect">
            <a:avLst/>
          </a:prstGeom>
          <a:noFill/>
        </p:spPr>
      </p:pic>
      <p:pic>
        <p:nvPicPr>
          <p:cNvPr id="32776" name="Picture 8" descr="http://lol54.ru/uploads/posts/2009-03/thumbs/1237043660_brandenburg-gate-at-dusk-berlin-germany.jpg">
            <a:hlinkClick r:id="rId6"/>
          </p:cNvPr>
          <p:cNvPicPr>
            <a:picLocks noChangeAspect="1" noChangeArrowheads="1"/>
          </p:cNvPicPr>
          <p:nvPr/>
        </p:nvPicPr>
        <p:blipFill>
          <a:blip r:embed="rId7" cstate="print"/>
          <a:srcRect/>
          <a:stretch>
            <a:fillRect/>
          </a:stretch>
        </p:blipFill>
        <p:spPr bwMode="auto">
          <a:xfrm>
            <a:off x="6231979" y="4677667"/>
            <a:ext cx="2912021" cy="2180333"/>
          </a:xfrm>
          <a:prstGeom prst="rect">
            <a:avLst/>
          </a:prstGeom>
          <a:noFill/>
        </p:spPr>
      </p:pic>
      <p:sp>
        <p:nvSpPr>
          <p:cNvPr id="8" name="TextBox 7"/>
          <p:cNvSpPr txBox="1"/>
          <p:nvPr/>
        </p:nvSpPr>
        <p:spPr>
          <a:xfrm>
            <a:off x="1043608" y="5517232"/>
            <a:ext cx="4369081" cy="461665"/>
          </a:xfrm>
          <a:prstGeom prst="rect">
            <a:avLst/>
          </a:prstGeom>
          <a:noFill/>
        </p:spPr>
        <p:txBody>
          <a:bodyPr wrap="none" rtlCol="0">
            <a:spAutoFit/>
          </a:bodyPr>
          <a:lstStyle/>
          <a:p>
            <a:r>
              <a:rPr lang="ru-RU" sz="2400" b="1" dirty="0" smtClean="0">
                <a:solidFill>
                  <a:srgbClr val="C00000"/>
                </a:solidFill>
              </a:rPr>
              <a:t>Нидерланды, Дания, Германия</a:t>
            </a:r>
            <a:endParaRPr lang="ru-RU" sz="2400"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92D050"/>
                </a:solidFill>
              </a:rPr>
              <a:t>Задание 11</a:t>
            </a:r>
            <a:endParaRPr lang="ru-RU" b="1" dirty="0">
              <a:solidFill>
                <a:srgbClr val="92D050"/>
              </a:solidFill>
            </a:endParaRPr>
          </a:p>
        </p:txBody>
      </p:sp>
      <p:sp>
        <p:nvSpPr>
          <p:cNvPr id="3" name="Содержимое 2"/>
          <p:cNvSpPr>
            <a:spLocks noGrp="1"/>
          </p:cNvSpPr>
          <p:nvPr>
            <p:ph idx="1"/>
          </p:nvPr>
        </p:nvSpPr>
        <p:spPr/>
        <p:txBody>
          <a:bodyPr>
            <a:normAutofit/>
          </a:bodyPr>
          <a:lstStyle/>
          <a:p>
            <a:r>
              <a:rPr lang="ru-RU" sz="4000" b="1" dirty="0">
                <a:solidFill>
                  <a:srgbClr val="FF0000"/>
                </a:solidFill>
              </a:rPr>
              <a:t>В каком государстве Зарубежной Европы производится такой сорт сыра «</a:t>
            </a:r>
            <a:r>
              <a:rPr lang="ru-RU" sz="4000" b="1" dirty="0" smtClean="0">
                <a:solidFill>
                  <a:srgbClr val="FF0000"/>
                </a:solidFill>
              </a:rPr>
              <a:t>Рокфор»</a:t>
            </a:r>
            <a:endParaRPr lang="ru-RU" sz="4000"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Ответ:</a:t>
            </a:r>
            <a:endParaRPr lang="ru-RU" b="1" dirty="0">
              <a:solidFill>
                <a:srgbClr val="C00000"/>
              </a:solidFill>
            </a:endParaRPr>
          </a:p>
        </p:txBody>
      </p:sp>
      <p:pic>
        <p:nvPicPr>
          <p:cNvPr id="34818" name="Picture 2" descr="http://img0.liveinternet.ru/images/attach/c/2/72/849/72849168_1301545738_img8.jpg">
            <a:hlinkClick r:id="rId2"/>
          </p:cNvPr>
          <p:cNvPicPr>
            <a:picLocks noChangeAspect="1" noChangeArrowheads="1"/>
          </p:cNvPicPr>
          <p:nvPr/>
        </p:nvPicPr>
        <p:blipFill>
          <a:blip r:embed="rId3" cstate="print"/>
          <a:srcRect/>
          <a:stretch>
            <a:fillRect/>
          </a:stretch>
        </p:blipFill>
        <p:spPr bwMode="auto">
          <a:xfrm>
            <a:off x="467544" y="1628800"/>
            <a:ext cx="5638800" cy="4229101"/>
          </a:xfrm>
          <a:prstGeom prst="rect">
            <a:avLst/>
          </a:prstGeom>
          <a:noFill/>
        </p:spPr>
      </p:pic>
      <p:sp>
        <p:nvSpPr>
          <p:cNvPr id="5" name="TextBox 4"/>
          <p:cNvSpPr txBox="1"/>
          <p:nvPr/>
        </p:nvSpPr>
        <p:spPr>
          <a:xfrm>
            <a:off x="6660232" y="2708920"/>
            <a:ext cx="1991251" cy="646331"/>
          </a:xfrm>
          <a:prstGeom prst="rect">
            <a:avLst/>
          </a:prstGeom>
          <a:noFill/>
        </p:spPr>
        <p:txBody>
          <a:bodyPr wrap="none" rtlCol="0">
            <a:spAutoFit/>
          </a:bodyPr>
          <a:lstStyle/>
          <a:p>
            <a:r>
              <a:rPr lang="ru-RU" sz="3600" b="1" dirty="0" smtClean="0">
                <a:solidFill>
                  <a:srgbClr val="00B050"/>
                </a:solidFill>
              </a:rPr>
              <a:t>Франция</a:t>
            </a:r>
            <a:endParaRPr lang="ru-RU" sz="3600" b="1" dirty="0">
              <a:solidFill>
                <a:srgbClr val="00B05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92D050"/>
                </a:solidFill>
              </a:rPr>
              <a:t>Задание 12</a:t>
            </a:r>
            <a:endParaRPr lang="ru-RU" b="1" dirty="0">
              <a:solidFill>
                <a:srgbClr val="92D050"/>
              </a:solidFill>
            </a:endParaRPr>
          </a:p>
        </p:txBody>
      </p:sp>
      <p:sp>
        <p:nvSpPr>
          <p:cNvPr id="3" name="Содержимое 2"/>
          <p:cNvSpPr>
            <a:spLocks noGrp="1"/>
          </p:cNvSpPr>
          <p:nvPr>
            <p:ph idx="1"/>
          </p:nvPr>
        </p:nvSpPr>
        <p:spPr>
          <a:xfrm>
            <a:off x="457200" y="1124744"/>
            <a:ext cx="8229600" cy="5733256"/>
          </a:xfrm>
        </p:spPr>
        <p:txBody>
          <a:bodyPr>
            <a:normAutofit fontScale="92500" lnSpcReduction="20000"/>
          </a:bodyPr>
          <a:lstStyle/>
          <a:p>
            <a:r>
              <a:rPr lang="ru-RU" dirty="0"/>
              <a:t>Французская Ривьера стала излюбленным местом отдыха еще в </a:t>
            </a:r>
            <a:r>
              <a:rPr lang="en-US" dirty="0"/>
              <a:t>XIX</a:t>
            </a:r>
            <a:r>
              <a:rPr lang="ru-RU" dirty="0"/>
              <a:t> в. Тут отдыхали и работали Бальзак, Флобер, Мопассан. Уже в </a:t>
            </a:r>
            <a:r>
              <a:rPr lang="en-US" dirty="0"/>
              <a:t>XX</a:t>
            </a:r>
            <a:r>
              <a:rPr lang="ru-RU" dirty="0"/>
              <a:t> в. яркие описания Ривьеры оставили американские писатели Эрнест Хемингуэй, Скотт Фитцджеральд. Россияне открыли для себя Ривьеру также в начале </a:t>
            </a:r>
            <a:r>
              <a:rPr lang="en-US" dirty="0"/>
              <a:t>XIX</a:t>
            </a:r>
            <a:r>
              <a:rPr lang="ru-RU" dirty="0"/>
              <a:t> в. Здесь жили и работали Ф.И. Тютчев, Н.В. Гоголь, А.И. Куприн, А.П. Чехов, И.А. Бунин, В.В. Маяковский, Ф.И. Шаляпин, С.П. Дягилев.</a:t>
            </a:r>
            <a:br>
              <a:rPr lang="ru-RU" dirty="0"/>
            </a:br>
            <a:r>
              <a:rPr lang="ru-RU" dirty="0"/>
              <a:t> О каком месте Франции идет речь? Какие еще существуют названия у данного места? Какой город Французской Ривьеры является столицей?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F0"/>
                </a:solidFill>
              </a:rPr>
              <a:t>Ответ:</a:t>
            </a:r>
            <a:endParaRPr lang="ru-RU" b="1" dirty="0">
              <a:solidFill>
                <a:srgbClr val="00B0F0"/>
              </a:solidFill>
            </a:endParaRPr>
          </a:p>
        </p:txBody>
      </p:sp>
      <p:sp>
        <p:nvSpPr>
          <p:cNvPr id="3" name="Содержимое 2"/>
          <p:cNvSpPr>
            <a:spLocks noGrp="1"/>
          </p:cNvSpPr>
          <p:nvPr>
            <p:ph idx="1"/>
          </p:nvPr>
        </p:nvSpPr>
        <p:spPr/>
        <p:txBody>
          <a:bodyPr>
            <a:normAutofit/>
          </a:bodyPr>
          <a:lstStyle/>
          <a:p>
            <a:r>
              <a:rPr lang="ru-RU" sz="4000" b="1" dirty="0">
                <a:solidFill>
                  <a:srgbClr val="00B0F0"/>
                </a:solidFill>
              </a:rPr>
              <a:t>(Южное побережье Франции, Ницца – столица Лазурного Берега)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92D050"/>
                </a:solidFill>
              </a:rPr>
              <a:t>Задание 13</a:t>
            </a:r>
            <a:endParaRPr lang="ru-RU" b="1" dirty="0">
              <a:solidFill>
                <a:srgbClr val="92D050"/>
              </a:solidFill>
            </a:endParaRPr>
          </a:p>
        </p:txBody>
      </p:sp>
      <p:sp>
        <p:nvSpPr>
          <p:cNvPr id="3" name="Содержимое 2"/>
          <p:cNvSpPr>
            <a:spLocks noGrp="1"/>
          </p:cNvSpPr>
          <p:nvPr>
            <p:ph idx="1"/>
          </p:nvPr>
        </p:nvSpPr>
        <p:spPr/>
        <p:txBody>
          <a:bodyPr>
            <a:normAutofit/>
          </a:bodyPr>
          <a:lstStyle/>
          <a:p>
            <a:r>
              <a:rPr lang="ru-RU" sz="4000" b="1" dirty="0"/>
              <a:t>Какая форма правления преобладает в странах Западной Европы?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Ответ:</a:t>
            </a:r>
            <a:endParaRPr lang="ru-RU" b="1" dirty="0">
              <a:solidFill>
                <a:srgbClr val="C00000"/>
              </a:solidFill>
            </a:endParaRPr>
          </a:p>
        </p:txBody>
      </p:sp>
      <p:sp>
        <p:nvSpPr>
          <p:cNvPr id="3" name="Содержимое 2"/>
          <p:cNvSpPr>
            <a:spLocks noGrp="1"/>
          </p:cNvSpPr>
          <p:nvPr>
            <p:ph idx="1"/>
          </p:nvPr>
        </p:nvSpPr>
        <p:spPr/>
        <p:txBody>
          <a:bodyPr>
            <a:normAutofit/>
          </a:bodyPr>
          <a:lstStyle/>
          <a:p>
            <a:r>
              <a:rPr lang="ru-RU" sz="4800" b="1" dirty="0" smtClean="0">
                <a:solidFill>
                  <a:srgbClr val="FF0000"/>
                </a:solidFill>
              </a:rPr>
              <a:t>Республиканская</a:t>
            </a:r>
            <a:endParaRPr lang="ru-RU" sz="4800"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Задание 14</a:t>
            </a:r>
            <a:endParaRPr lang="ru-RU" b="1" dirty="0">
              <a:solidFill>
                <a:srgbClr val="C00000"/>
              </a:solidFill>
            </a:endParaRPr>
          </a:p>
        </p:txBody>
      </p:sp>
      <p:sp>
        <p:nvSpPr>
          <p:cNvPr id="3" name="Содержимое 2"/>
          <p:cNvSpPr>
            <a:spLocks noGrp="1"/>
          </p:cNvSpPr>
          <p:nvPr>
            <p:ph idx="1"/>
          </p:nvPr>
        </p:nvSpPr>
        <p:spPr>
          <a:xfrm>
            <a:off x="457200" y="1196752"/>
            <a:ext cx="8229600" cy="5472608"/>
          </a:xfrm>
        </p:spPr>
        <p:txBody>
          <a:bodyPr>
            <a:normAutofit fontScale="85000" lnSpcReduction="10000"/>
          </a:bodyPr>
          <a:lstStyle/>
          <a:p>
            <a:r>
              <a:rPr lang="ru-RU" dirty="0"/>
              <a:t>Главной болевой точкой межнациональных отношений в этой стране была и остается С т </a:t>
            </a:r>
            <a:r>
              <a:rPr lang="ru-RU" dirty="0" err="1"/>
              <a:t>р</a:t>
            </a:r>
            <a:r>
              <a:rPr lang="ru-RU" dirty="0"/>
              <a:t> а </a:t>
            </a:r>
            <a:r>
              <a:rPr lang="ru-RU" dirty="0" err="1"/>
              <a:t>н</a:t>
            </a:r>
            <a:r>
              <a:rPr lang="ru-RU" dirty="0"/>
              <a:t> </a:t>
            </a:r>
            <a:r>
              <a:rPr lang="ru-RU" dirty="0" err="1"/>
              <a:t>а</a:t>
            </a:r>
            <a:r>
              <a:rPr lang="ru-RU" dirty="0"/>
              <a:t>  Б а с к о в, которая до конца  </a:t>
            </a:r>
            <a:r>
              <a:rPr lang="en-US" dirty="0"/>
              <a:t>XIX</a:t>
            </a:r>
            <a:r>
              <a:rPr lang="ru-RU" dirty="0"/>
              <a:t> в. сохраняла самостоятельность. Подавляющее большинство националистических партий требуют от правительства более широкой автономии, а то и добиваются полной независимости. Крайние националисты настаивают на образовании собственного государства под названием </a:t>
            </a:r>
            <a:r>
              <a:rPr lang="ru-RU" dirty="0" err="1"/>
              <a:t>Эускади</a:t>
            </a:r>
            <a:r>
              <a:rPr lang="ru-RU" dirty="0"/>
              <a:t>, причем не только в составе северных провинций этого государства, но и приграничной территории соседнего. Данная территория является и одной из главных «горячих точек» Европы. О какой стране идет речь?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rPr>
              <a:t>Ответ:</a:t>
            </a:r>
            <a:endParaRPr lang="ru-RU" dirty="0">
              <a:solidFill>
                <a:srgbClr val="7030A0"/>
              </a:solidFill>
            </a:endParaRPr>
          </a:p>
        </p:txBody>
      </p:sp>
      <p:pic>
        <p:nvPicPr>
          <p:cNvPr id="36866" name="Picture 2" descr="http://www.travel-bus.ru/images/cities/187/634.jpg">
            <a:hlinkClick r:id="rId2"/>
          </p:cNvPr>
          <p:cNvPicPr>
            <a:picLocks noChangeAspect="1" noChangeArrowheads="1"/>
          </p:cNvPicPr>
          <p:nvPr/>
        </p:nvPicPr>
        <p:blipFill>
          <a:blip r:embed="rId3" cstate="print"/>
          <a:srcRect/>
          <a:stretch>
            <a:fillRect/>
          </a:stretch>
        </p:blipFill>
        <p:spPr bwMode="auto">
          <a:xfrm>
            <a:off x="0" y="1268760"/>
            <a:ext cx="3995936" cy="2582299"/>
          </a:xfrm>
          <a:prstGeom prst="rect">
            <a:avLst/>
          </a:prstGeom>
          <a:noFill/>
        </p:spPr>
      </p:pic>
      <p:pic>
        <p:nvPicPr>
          <p:cNvPr id="36868" name="Picture 4" descr="http://statica2.obnovlenie.ru/foto/thumb/640x400x1/2008/02/14/6101e29eef763e54c7775a37f8441d92.jpg">
            <a:hlinkClick r:id="rId4"/>
          </p:cNvPr>
          <p:cNvPicPr>
            <a:picLocks noChangeAspect="1" noChangeArrowheads="1"/>
          </p:cNvPicPr>
          <p:nvPr/>
        </p:nvPicPr>
        <p:blipFill>
          <a:blip r:embed="rId5" cstate="print"/>
          <a:srcRect/>
          <a:stretch>
            <a:fillRect/>
          </a:stretch>
        </p:blipFill>
        <p:spPr bwMode="auto">
          <a:xfrm>
            <a:off x="5220072" y="4069059"/>
            <a:ext cx="3718587" cy="2788941"/>
          </a:xfrm>
          <a:prstGeom prst="rect">
            <a:avLst/>
          </a:prstGeom>
          <a:noFill/>
        </p:spPr>
      </p:pic>
      <p:sp>
        <p:nvSpPr>
          <p:cNvPr id="6" name="TextBox 5"/>
          <p:cNvSpPr txBox="1"/>
          <p:nvPr/>
        </p:nvSpPr>
        <p:spPr>
          <a:xfrm>
            <a:off x="4427984" y="3356992"/>
            <a:ext cx="1704313" cy="584775"/>
          </a:xfrm>
          <a:prstGeom prst="rect">
            <a:avLst/>
          </a:prstGeom>
          <a:noFill/>
        </p:spPr>
        <p:txBody>
          <a:bodyPr wrap="none" rtlCol="0">
            <a:spAutoFit/>
          </a:bodyPr>
          <a:lstStyle/>
          <a:p>
            <a:r>
              <a:rPr lang="ru-RU" sz="3200" b="1" dirty="0" smtClean="0">
                <a:solidFill>
                  <a:srgbClr val="0070C0"/>
                </a:solidFill>
              </a:rPr>
              <a:t>Испания</a:t>
            </a:r>
            <a:endParaRPr lang="ru-RU" sz="3200" b="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s323130.userapi.com/v323130699/1cfb/eQzisivFCHs.jpg">
            <a:hlinkClick r:id="rId2"/>
          </p:cNvPr>
          <p:cNvPicPr>
            <a:picLocks noChangeAspect="1" noChangeArrowheads="1"/>
          </p:cNvPicPr>
          <p:nvPr/>
        </p:nvPicPr>
        <p:blipFill>
          <a:blip r:embed="rId3" cstate="print"/>
          <a:srcRect/>
          <a:stretch>
            <a:fillRect/>
          </a:stretch>
        </p:blipFill>
        <p:spPr bwMode="auto">
          <a:xfrm>
            <a:off x="1" y="1"/>
            <a:ext cx="4152422" cy="3573015"/>
          </a:xfrm>
          <a:prstGeom prst="rect">
            <a:avLst/>
          </a:prstGeom>
          <a:noFill/>
        </p:spPr>
      </p:pic>
      <p:pic>
        <p:nvPicPr>
          <p:cNvPr id="1028" name="Picture 4" descr="http://www.treideri.lv/wp-content/uploads/griekija-650.jpg">
            <a:hlinkClick r:id="rId4"/>
          </p:cNvPr>
          <p:cNvPicPr>
            <a:picLocks noChangeAspect="1" noChangeArrowheads="1"/>
          </p:cNvPicPr>
          <p:nvPr/>
        </p:nvPicPr>
        <p:blipFill>
          <a:blip r:embed="rId5" cstate="print"/>
          <a:srcRect/>
          <a:stretch>
            <a:fillRect/>
          </a:stretch>
        </p:blipFill>
        <p:spPr bwMode="auto">
          <a:xfrm>
            <a:off x="4275760" y="0"/>
            <a:ext cx="4868240" cy="3645024"/>
          </a:xfrm>
          <a:prstGeom prst="rect">
            <a:avLst/>
          </a:prstGeom>
          <a:noFill/>
        </p:spPr>
      </p:pic>
      <p:sp>
        <p:nvSpPr>
          <p:cNvPr id="6" name="TextBox 5"/>
          <p:cNvSpPr txBox="1"/>
          <p:nvPr/>
        </p:nvSpPr>
        <p:spPr>
          <a:xfrm>
            <a:off x="1187624" y="4653136"/>
            <a:ext cx="7505082" cy="646331"/>
          </a:xfrm>
          <a:prstGeom prst="rect">
            <a:avLst/>
          </a:prstGeom>
          <a:noFill/>
        </p:spPr>
        <p:txBody>
          <a:bodyPr wrap="square" rtlCol="0">
            <a:spAutoFit/>
          </a:bodyPr>
          <a:lstStyle/>
          <a:p>
            <a:r>
              <a:rPr lang="ru-RU" sz="3600" b="1" dirty="0" smtClean="0">
                <a:solidFill>
                  <a:srgbClr val="002060"/>
                </a:solidFill>
              </a:rPr>
              <a:t>Балканский полуостров. Греция</a:t>
            </a:r>
            <a:endParaRPr lang="ru-RU" sz="3600" b="1"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solidFill>
              </a:rPr>
              <a:t>Задание 15</a:t>
            </a:r>
            <a:endParaRPr lang="ru-RU" b="1" dirty="0">
              <a:solidFill>
                <a:schemeClr val="accent6"/>
              </a:solidFill>
            </a:endParaRPr>
          </a:p>
        </p:txBody>
      </p:sp>
      <p:sp>
        <p:nvSpPr>
          <p:cNvPr id="3" name="Содержимое 2"/>
          <p:cNvSpPr>
            <a:spLocks noGrp="1"/>
          </p:cNvSpPr>
          <p:nvPr>
            <p:ph idx="1"/>
          </p:nvPr>
        </p:nvSpPr>
        <p:spPr>
          <a:xfrm>
            <a:off x="457200" y="1196752"/>
            <a:ext cx="8229600" cy="5328592"/>
          </a:xfrm>
        </p:spPr>
        <p:txBody>
          <a:bodyPr>
            <a:normAutofit fontScale="85000" lnSpcReduction="10000"/>
          </a:bodyPr>
          <a:lstStyle/>
          <a:p>
            <a:r>
              <a:rPr lang="ru-RU" dirty="0"/>
              <a:t>Сен-Готард – самый большой и современный автодорожный туннель в горах Европы. Строительство его началось в 1969 году и было закончено в 1976г., а открытие состоялось в 1980г.. Оборудован он по последнему слову техники: через определенные интервалы сделаны боковые площадки для отдыха, трасса обеспечена телефонной связью, за положением на ней «наблюдают» установленные через 250 м. телевизионные камеры, причем вся аппаратура функционирует автоматически, сообщая необходимые сведения на пульт управления. В каких горах функционирует туннель, какие страны Европы </a:t>
            </a:r>
            <a:r>
              <a:rPr lang="ru-RU" dirty="0" smtClean="0"/>
              <a:t>он соединяет?</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Ответ:</a:t>
            </a:r>
            <a:endParaRPr lang="ru-RU" b="1" dirty="0">
              <a:solidFill>
                <a:srgbClr val="FF0000"/>
              </a:solidFill>
            </a:endParaRPr>
          </a:p>
        </p:txBody>
      </p:sp>
      <p:pic>
        <p:nvPicPr>
          <p:cNvPr id="43010" name="Picture 2" descr="http://www.norpix.com/news/gallery/images/dfdbcec9e17da9e5.jpg">
            <a:hlinkClick r:id="rId2"/>
          </p:cNvPr>
          <p:cNvPicPr>
            <a:picLocks noChangeAspect="1" noChangeArrowheads="1"/>
          </p:cNvPicPr>
          <p:nvPr/>
        </p:nvPicPr>
        <p:blipFill>
          <a:blip r:embed="rId3" cstate="print"/>
          <a:srcRect/>
          <a:stretch>
            <a:fillRect/>
          </a:stretch>
        </p:blipFill>
        <p:spPr bwMode="auto">
          <a:xfrm>
            <a:off x="395536" y="1196752"/>
            <a:ext cx="3528392" cy="2952328"/>
          </a:xfrm>
          <a:prstGeom prst="rect">
            <a:avLst/>
          </a:prstGeom>
          <a:noFill/>
        </p:spPr>
      </p:pic>
      <p:pic>
        <p:nvPicPr>
          <p:cNvPr id="43012" name="Picture 4" descr="http://www.contact.az/mmedia/2012/main/091000010644.jpg">
            <a:hlinkClick r:id="rId4"/>
          </p:cNvPr>
          <p:cNvPicPr>
            <a:picLocks noChangeAspect="1" noChangeArrowheads="1"/>
          </p:cNvPicPr>
          <p:nvPr/>
        </p:nvPicPr>
        <p:blipFill>
          <a:blip r:embed="rId5" cstate="print"/>
          <a:srcRect/>
          <a:stretch>
            <a:fillRect/>
          </a:stretch>
        </p:blipFill>
        <p:spPr bwMode="auto">
          <a:xfrm>
            <a:off x="4788024" y="1268760"/>
            <a:ext cx="3810000" cy="2838450"/>
          </a:xfrm>
          <a:prstGeom prst="rect">
            <a:avLst/>
          </a:prstGeom>
          <a:noFill/>
        </p:spPr>
      </p:pic>
      <p:sp>
        <p:nvSpPr>
          <p:cNvPr id="6" name="TextBox 5"/>
          <p:cNvSpPr txBox="1"/>
          <p:nvPr/>
        </p:nvSpPr>
        <p:spPr>
          <a:xfrm>
            <a:off x="2483768" y="4941168"/>
            <a:ext cx="4387483" cy="523220"/>
          </a:xfrm>
          <a:prstGeom prst="rect">
            <a:avLst/>
          </a:prstGeom>
          <a:noFill/>
        </p:spPr>
        <p:txBody>
          <a:bodyPr wrap="none" rtlCol="0">
            <a:spAutoFit/>
          </a:bodyPr>
          <a:lstStyle/>
          <a:p>
            <a:r>
              <a:rPr lang="ru-RU" sz="2800" b="1" dirty="0" smtClean="0">
                <a:solidFill>
                  <a:srgbClr val="00B0F0"/>
                </a:solidFill>
              </a:rPr>
              <a:t>Альпы. Италия и Германия</a:t>
            </a:r>
            <a:endParaRPr lang="ru-RU" sz="2800" b="1" dirty="0">
              <a:solidFill>
                <a:srgbClr val="00B0F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F0"/>
                </a:solidFill>
              </a:rPr>
              <a:t>Задание 16</a:t>
            </a:r>
            <a:endParaRPr lang="ru-RU" b="1" dirty="0">
              <a:solidFill>
                <a:srgbClr val="00B0F0"/>
              </a:solidFill>
            </a:endParaRPr>
          </a:p>
        </p:txBody>
      </p:sp>
      <p:sp>
        <p:nvSpPr>
          <p:cNvPr id="3" name="Содержимое 2"/>
          <p:cNvSpPr>
            <a:spLocks noGrp="1"/>
          </p:cNvSpPr>
          <p:nvPr>
            <p:ph idx="1"/>
          </p:nvPr>
        </p:nvSpPr>
        <p:spPr/>
        <p:txBody>
          <a:bodyPr>
            <a:normAutofit lnSpcReduction="10000"/>
          </a:bodyPr>
          <a:lstStyle/>
          <a:p>
            <a:r>
              <a:rPr lang="ru-RU" dirty="0"/>
              <a:t>Популярным местом отдыха являются </a:t>
            </a:r>
            <a:r>
              <a:rPr lang="ru-RU" dirty="0" err="1"/>
              <a:t>Балеарские</a:t>
            </a:r>
            <a:r>
              <a:rPr lang="ru-RU" dirty="0"/>
              <a:t> острова, расположенные в 100 км. От одного из полуостровов Европы. Побывавший на главном из этих островов еще полтора века назад Фредерик Шопен написал «Жизнь здесь изумительна». Восхищаются этим местом и современные российские музыканты. Назовите остров и государство, которому принадлежит это </a:t>
            </a:r>
            <a:r>
              <a:rPr lang="ru-RU" dirty="0" smtClean="0"/>
              <a:t>райское место?</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rPr>
              <a:t>Ответ:</a:t>
            </a:r>
            <a:endParaRPr lang="ru-RU" b="1" dirty="0">
              <a:solidFill>
                <a:srgbClr val="FFC000"/>
              </a:solidFill>
            </a:endParaRPr>
          </a:p>
        </p:txBody>
      </p:sp>
      <p:sp>
        <p:nvSpPr>
          <p:cNvPr id="45057" name="Rectangle 1"/>
          <p:cNvSpPr>
            <a:spLocks noChangeArrowheads="1"/>
          </p:cNvSpPr>
          <p:nvPr/>
        </p:nvSpPr>
        <p:spPr bwMode="auto">
          <a:xfrm>
            <a:off x="0" y="1379117"/>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Остров Пальма-де-Мальорка в составе </a:t>
            </a:r>
            <a:r>
              <a:rPr kumimoji="0" lang="ru-RU" sz="2800" b="0" i="0" u="none" strike="noStrike" cap="none" normalizeH="0" baseline="0" dirty="0" err="1" smtClean="0">
                <a:ln>
                  <a:noFill/>
                </a:ln>
                <a:solidFill>
                  <a:srgbClr val="00B050"/>
                </a:solidFill>
                <a:effectLst/>
                <a:latin typeface="Arial" pitchFamily="34" charset="0"/>
                <a:ea typeface="Times New Roman" pitchFamily="18" charset="0"/>
                <a:cs typeface="Arial" pitchFamily="34" charset="0"/>
              </a:rPr>
              <a:t>Балеарских</a:t>
            </a:r>
            <a:r>
              <a:rPr kumimoji="0" lang="ru-RU" sz="28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островов, Испания</a:t>
            </a: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28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59" name="Picture 3" descr="http://www.wordtravels.com/assets/map/Spain/Puerto_Pollensa_map.jpg">
            <a:hlinkClick r:id="rId2"/>
          </p:cNvPr>
          <p:cNvPicPr>
            <a:picLocks noChangeAspect="1" noChangeArrowheads="1"/>
          </p:cNvPicPr>
          <p:nvPr/>
        </p:nvPicPr>
        <p:blipFill>
          <a:blip r:embed="rId3" cstate="print"/>
          <a:srcRect/>
          <a:stretch>
            <a:fillRect/>
          </a:stretch>
        </p:blipFill>
        <p:spPr bwMode="auto">
          <a:xfrm>
            <a:off x="0" y="2628899"/>
            <a:ext cx="4486275" cy="4229101"/>
          </a:xfrm>
          <a:prstGeom prst="rect">
            <a:avLst/>
          </a:prstGeom>
          <a:noFill/>
        </p:spPr>
      </p:pic>
      <p:pic>
        <p:nvPicPr>
          <p:cNvPr id="45061" name="Picture 5" descr="http://media.bungalow.net/housepics/31204/31204_6.jpg">
            <a:hlinkClick r:id="rId4"/>
          </p:cNvPr>
          <p:cNvPicPr>
            <a:picLocks noChangeAspect="1" noChangeArrowheads="1"/>
          </p:cNvPicPr>
          <p:nvPr/>
        </p:nvPicPr>
        <p:blipFill>
          <a:blip r:embed="rId5" cstate="print"/>
          <a:srcRect/>
          <a:stretch>
            <a:fillRect/>
          </a:stretch>
        </p:blipFill>
        <p:spPr bwMode="auto">
          <a:xfrm>
            <a:off x="4588450" y="2636912"/>
            <a:ext cx="4555550" cy="42210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Задание 17</a:t>
            </a:r>
            <a:endParaRPr lang="ru-RU" b="1" dirty="0">
              <a:solidFill>
                <a:srgbClr val="FF0000"/>
              </a:solidFill>
            </a:endParaRPr>
          </a:p>
        </p:txBody>
      </p:sp>
      <p:sp>
        <p:nvSpPr>
          <p:cNvPr id="3" name="Содержимое 2"/>
          <p:cNvSpPr>
            <a:spLocks noGrp="1"/>
          </p:cNvSpPr>
          <p:nvPr>
            <p:ph idx="1"/>
          </p:nvPr>
        </p:nvSpPr>
        <p:spPr/>
        <p:txBody>
          <a:bodyPr/>
          <a:lstStyle/>
          <a:p>
            <a:r>
              <a:rPr lang="ru-RU" sz="3600" b="1" dirty="0">
                <a:solidFill>
                  <a:srgbClr val="C00000"/>
                </a:solidFill>
              </a:rPr>
              <a:t>Назовите единственную колонию в Европе, сохранившуюся до сегодняшнего дня. </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Ответ:</a:t>
            </a:r>
            <a:endParaRPr lang="ru-RU" b="1" dirty="0">
              <a:solidFill>
                <a:schemeClr val="accent1"/>
              </a:solidFill>
            </a:endParaRPr>
          </a:p>
        </p:txBody>
      </p:sp>
      <p:pic>
        <p:nvPicPr>
          <p:cNvPr id="47106" name="Picture 2" descr="http://www.dom-monet.ru/images/gibraltar-cf.gif">
            <a:hlinkClick r:id="rId2"/>
          </p:cNvPr>
          <p:cNvPicPr>
            <a:picLocks noChangeAspect="1" noChangeArrowheads="1"/>
          </p:cNvPicPr>
          <p:nvPr/>
        </p:nvPicPr>
        <p:blipFill>
          <a:blip r:embed="rId3" cstate="print"/>
          <a:srcRect/>
          <a:stretch>
            <a:fillRect/>
          </a:stretch>
        </p:blipFill>
        <p:spPr bwMode="auto">
          <a:xfrm>
            <a:off x="0" y="1052737"/>
            <a:ext cx="4079827" cy="2952328"/>
          </a:xfrm>
          <a:prstGeom prst="rect">
            <a:avLst/>
          </a:prstGeom>
          <a:noFill/>
        </p:spPr>
      </p:pic>
      <p:pic>
        <p:nvPicPr>
          <p:cNvPr id="47108" name="Picture 4" descr="http://img4.tourbina.ru/photos.3/8/6/869700/big.photo/Gibraltar-poslednyaya.jpg">
            <a:hlinkClick r:id="rId4"/>
          </p:cNvPr>
          <p:cNvPicPr>
            <a:picLocks noChangeAspect="1" noChangeArrowheads="1"/>
          </p:cNvPicPr>
          <p:nvPr/>
        </p:nvPicPr>
        <p:blipFill>
          <a:blip r:embed="rId5" cstate="print"/>
          <a:srcRect/>
          <a:stretch>
            <a:fillRect/>
          </a:stretch>
        </p:blipFill>
        <p:spPr bwMode="auto">
          <a:xfrm>
            <a:off x="3995936" y="3284984"/>
            <a:ext cx="5148064" cy="3573016"/>
          </a:xfrm>
          <a:prstGeom prst="rect">
            <a:avLst/>
          </a:prstGeom>
          <a:noFill/>
        </p:spPr>
      </p:pic>
      <p:sp>
        <p:nvSpPr>
          <p:cNvPr id="6" name="TextBox 5"/>
          <p:cNvSpPr txBox="1"/>
          <p:nvPr/>
        </p:nvSpPr>
        <p:spPr>
          <a:xfrm>
            <a:off x="827584" y="5589240"/>
            <a:ext cx="2007473" cy="584775"/>
          </a:xfrm>
          <a:prstGeom prst="rect">
            <a:avLst/>
          </a:prstGeom>
          <a:noFill/>
        </p:spPr>
        <p:txBody>
          <a:bodyPr wrap="none" rtlCol="0">
            <a:spAutoFit/>
          </a:bodyPr>
          <a:lstStyle/>
          <a:p>
            <a:r>
              <a:rPr lang="ru-RU" sz="3200" b="1" dirty="0" smtClean="0">
                <a:solidFill>
                  <a:schemeClr val="accent2"/>
                </a:solidFill>
              </a:rPr>
              <a:t>Гибралтар</a:t>
            </a:r>
            <a:endParaRPr lang="ru-RU" sz="3200" b="1" dirty="0">
              <a:solidFill>
                <a:schemeClr val="accen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rPr>
              <a:t>Задание 18</a:t>
            </a:r>
            <a:endParaRPr lang="ru-RU" b="1" dirty="0">
              <a:solidFill>
                <a:srgbClr val="FFC000"/>
              </a:solidFill>
            </a:endParaRPr>
          </a:p>
        </p:txBody>
      </p:sp>
      <p:sp>
        <p:nvSpPr>
          <p:cNvPr id="3" name="Содержимое 2"/>
          <p:cNvSpPr>
            <a:spLocks noGrp="1"/>
          </p:cNvSpPr>
          <p:nvPr>
            <p:ph idx="1"/>
          </p:nvPr>
        </p:nvSpPr>
        <p:spPr/>
        <p:txBody>
          <a:bodyPr/>
          <a:lstStyle/>
          <a:p>
            <a:r>
              <a:rPr lang="ru-RU" b="1" dirty="0">
                <a:solidFill>
                  <a:srgbClr val="FFC000"/>
                </a:solidFill>
              </a:rPr>
              <a:t>Страна – крупнейший потребитель импортной нефти, которая в последнее время поступает в большинстве своем из России, Норвегии и Великобритании. Назовите страну и причину большого потребления нефти.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Ответ:</a:t>
            </a:r>
            <a:endParaRPr lang="ru-RU" b="1" dirty="0">
              <a:solidFill>
                <a:srgbClr val="002060"/>
              </a:solidFill>
            </a:endParaRPr>
          </a:p>
        </p:txBody>
      </p:sp>
      <p:pic>
        <p:nvPicPr>
          <p:cNvPr id="49154" name="Picture 2" descr="http://new.tlt.ru/uploads/2012/12/8b9ff1482bdd2472b52bf7838d2de4dd_x1024.jpg">
            <a:hlinkClick r:id="rId2"/>
          </p:cNvPr>
          <p:cNvPicPr>
            <a:picLocks noChangeAspect="1" noChangeArrowheads="1"/>
          </p:cNvPicPr>
          <p:nvPr/>
        </p:nvPicPr>
        <p:blipFill>
          <a:blip r:embed="rId3" cstate="print"/>
          <a:srcRect/>
          <a:stretch>
            <a:fillRect/>
          </a:stretch>
        </p:blipFill>
        <p:spPr bwMode="auto">
          <a:xfrm>
            <a:off x="0" y="1196752"/>
            <a:ext cx="5238750" cy="3848101"/>
          </a:xfrm>
          <a:prstGeom prst="rect">
            <a:avLst/>
          </a:prstGeom>
          <a:noFill/>
        </p:spPr>
      </p:pic>
      <p:pic>
        <p:nvPicPr>
          <p:cNvPr id="49156" name="Picture 4" descr="http://img.wikimart.ru/img/catalog_model/f401/4005188/1_2221_mid2.jpeg">
            <a:hlinkClick r:id="rId4"/>
          </p:cNvPr>
          <p:cNvPicPr>
            <a:picLocks noChangeAspect="1" noChangeArrowheads="1"/>
          </p:cNvPicPr>
          <p:nvPr/>
        </p:nvPicPr>
        <p:blipFill>
          <a:blip r:embed="rId5" cstate="print"/>
          <a:srcRect/>
          <a:stretch>
            <a:fillRect/>
          </a:stretch>
        </p:blipFill>
        <p:spPr bwMode="auto">
          <a:xfrm>
            <a:off x="5868144" y="1412776"/>
            <a:ext cx="2667000" cy="2667000"/>
          </a:xfrm>
          <a:prstGeom prst="rect">
            <a:avLst/>
          </a:prstGeom>
          <a:noFill/>
        </p:spPr>
      </p:pic>
      <p:sp>
        <p:nvSpPr>
          <p:cNvPr id="6" name="TextBox 5"/>
          <p:cNvSpPr txBox="1"/>
          <p:nvPr/>
        </p:nvSpPr>
        <p:spPr>
          <a:xfrm flipH="1">
            <a:off x="1809404" y="5733256"/>
            <a:ext cx="2762595" cy="584775"/>
          </a:xfrm>
          <a:prstGeom prst="rect">
            <a:avLst/>
          </a:prstGeom>
          <a:noFill/>
        </p:spPr>
        <p:txBody>
          <a:bodyPr wrap="square" rtlCol="0">
            <a:spAutoFit/>
          </a:bodyPr>
          <a:lstStyle/>
          <a:p>
            <a:r>
              <a:rPr lang="ru-RU" sz="3200" b="1" dirty="0" smtClean="0">
                <a:solidFill>
                  <a:srgbClr val="C00000"/>
                </a:solidFill>
              </a:rPr>
              <a:t>Германия</a:t>
            </a:r>
            <a:endParaRPr lang="ru-RU" sz="3200" b="1"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lumMod val="60000"/>
                    <a:lumOff val="40000"/>
                  </a:schemeClr>
                </a:solidFill>
              </a:rPr>
              <a:t>Задание 19</a:t>
            </a:r>
            <a:endParaRPr lang="ru-RU" b="1" dirty="0">
              <a:solidFill>
                <a:schemeClr val="tx2">
                  <a:lumMod val="60000"/>
                  <a:lumOff val="40000"/>
                </a:schemeClr>
              </a:solidFill>
            </a:endParaRPr>
          </a:p>
        </p:txBody>
      </p:sp>
      <p:sp>
        <p:nvSpPr>
          <p:cNvPr id="3" name="Содержимое 2"/>
          <p:cNvSpPr>
            <a:spLocks noGrp="1"/>
          </p:cNvSpPr>
          <p:nvPr>
            <p:ph idx="1"/>
          </p:nvPr>
        </p:nvSpPr>
        <p:spPr>
          <a:xfrm>
            <a:off x="457200" y="1124744"/>
            <a:ext cx="8229600" cy="5733256"/>
          </a:xfrm>
        </p:spPr>
        <p:txBody>
          <a:bodyPr>
            <a:normAutofit fontScale="92500"/>
          </a:bodyPr>
          <a:lstStyle/>
          <a:p>
            <a:r>
              <a:rPr lang="ru-RU" dirty="0"/>
              <a:t>Эта река является самой загрязненной рекой не только Европы, но и всего мира. На ее берегах живет более 25 млн. человек и находится основная часть тяжелой промышленности, ведется интенсивное земледелие, плодоводство, виноградарство. Специальная комиссия ООН, обследовавшая реку в 1980-х гг., признала ее пригодной лишь для судоходства. Воду из нее было запрещено употреблять не только для питья, но и для поливки садов и огородов. О какой реке идет речь?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rPr>
              <a:t>Ответ:</a:t>
            </a:r>
            <a:endParaRPr lang="ru-RU" b="1" dirty="0">
              <a:solidFill>
                <a:srgbClr val="FFC000"/>
              </a:solidFill>
            </a:endParaRPr>
          </a:p>
        </p:txBody>
      </p:sp>
      <p:pic>
        <p:nvPicPr>
          <p:cNvPr id="51204" name="Picture 4" descr="http://900igr.net/datas/geografija/Reka-Rejn/0003-003-Otets-Rejn.jpg">
            <a:hlinkClick r:id="rId2"/>
          </p:cNvPr>
          <p:cNvPicPr>
            <a:picLocks noChangeAspect="1" noChangeArrowheads="1"/>
          </p:cNvPicPr>
          <p:nvPr/>
        </p:nvPicPr>
        <p:blipFill>
          <a:blip r:embed="rId3" cstate="print"/>
          <a:srcRect/>
          <a:stretch>
            <a:fillRect/>
          </a:stretch>
        </p:blipFill>
        <p:spPr bwMode="auto">
          <a:xfrm>
            <a:off x="971600" y="1484784"/>
            <a:ext cx="7272808" cy="51845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Задание 2</a:t>
            </a:r>
            <a:endParaRPr lang="ru-RU" b="1" dirty="0">
              <a:solidFill>
                <a:srgbClr val="C00000"/>
              </a:solidFill>
            </a:endParaRPr>
          </a:p>
        </p:txBody>
      </p:sp>
      <p:sp>
        <p:nvSpPr>
          <p:cNvPr id="3" name="Содержимое 2"/>
          <p:cNvSpPr>
            <a:spLocks noGrp="1"/>
          </p:cNvSpPr>
          <p:nvPr>
            <p:ph idx="1"/>
          </p:nvPr>
        </p:nvSpPr>
        <p:spPr/>
        <p:txBody>
          <a:bodyPr>
            <a:normAutofit/>
          </a:bodyPr>
          <a:lstStyle/>
          <a:p>
            <a:r>
              <a:rPr lang="ru-RU" sz="3600" b="1" dirty="0">
                <a:solidFill>
                  <a:srgbClr val="00B0F0"/>
                </a:solidFill>
              </a:rPr>
              <a:t>Крупнейшая региональная организация по безопасности, в состав которой входят 56 государств Европы, Центральной Азии и Северной </a:t>
            </a:r>
            <a:r>
              <a:rPr lang="ru-RU" sz="3600" b="1" dirty="0" smtClean="0">
                <a:solidFill>
                  <a:srgbClr val="00B0F0"/>
                </a:solidFill>
              </a:rPr>
              <a:t>Америки.</a:t>
            </a:r>
            <a:endParaRPr lang="ru-RU" sz="3600" b="1" dirty="0">
              <a:solidFill>
                <a:srgbClr val="00B0F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rPr>
              <a:t>Задание 20</a:t>
            </a:r>
            <a:endParaRPr lang="ru-RU" b="1" dirty="0">
              <a:solidFill>
                <a:srgbClr val="FFC000"/>
              </a:solidFill>
            </a:endParaRPr>
          </a:p>
        </p:txBody>
      </p:sp>
      <p:sp>
        <p:nvSpPr>
          <p:cNvPr id="3" name="Содержимое 2"/>
          <p:cNvSpPr>
            <a:spLocks noGrp="1"/>
          </p:cNvSpPr>
          <p:nvPr>
            <p:ph idx="1"/>
          </p:nvPr>
        </p:nvSpPr>
        <p:spPr/>
        <p:txBody>
          <a:bodyPr>
            <a:normAutofit lnSpcReduction="10000"/>
          </a:bodyPr>
          <a:lstStyle/>
          <a:p>
            <a:r>
              <a:rPr lang="ru-RU" dirty="0"/>
              <a:t>На протяжении последних пятидесяти лет для всех государств Зарубежной Европы характерная сложная демографическая ситуация, которую выправить не в силах активно проводящаяся демографическая политика. И лишь по поводу одной страны у ученых-демографов существует благоприятный прогноз на 2050 год, где численность населения сохранится и даже увеличится. Что это за страна?</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Ответ:</a:t>
            </a:r>
            <a:endParaRPr lang="ru-RU" b="1" dirty="0">
              <a:solidFill>
                <a:srgbClr val="C00000"/>
              </a:solidFill>
            </a:endParaRPr>
          </a:p>
        </p:txBody>
      </p:sp>
      <p:pic>
        <p:nvPicPr>
          <p:cNvPr id="53252" name="Picture 4" descr="http://www.ratiss-anapa.ru/find/images/49/49_613.JPG">
            <a:hlinkClick r:id="rId2"/>
          </p:cNvPr>
          <p:cNvPicPr>
            <a:picLocks noChangeAspect="1" noChangeArrowheads="1"/>
          </p:cNvPicPr>
          <p:nvPr/>
        </p:nvPicPr>
        <p:blipFill>
          <a:blip r:embed="rId3" cstate="print"/>
          <a:srcRect/>
          <a:stretch>
            <a:fillRect/>
          </a:stretch>
        </p:blipFill>
        <p:spPr bwMode="auto">
          <a:xfrm>
            <a:off x="1331640" y="1196752"/>
            <a:ext cx="6768752" cy="53285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Ответ:</a:t>
            </a:r>
            <a:endParaRPr lang="ru-RU" b="1" dirty="0">
              <a:solidFill>
                <a:srgbClr val="FF0000"/>
              </a:solidFill>
            </a:endParaRPr>
          </a:p>
        </p:txBody>
      </p:sp>
      <p:sp>
        <p:nvSpPr>
          <p:cNvPr id="3" name="Содержимое 2"/>
          <p:cNvSpPr>
            <a:spLocks noGrp="1"/>
          </p:cNvSpPr>
          <p:nvPr>
            <p:ph idx="1"/>
          </p:nvPr>
        </p:nvSpPr>
        <p:spPr/>
        <p:txBody>
          <a:bodyPr/>
          <a:lstStyle/>
          <a:p>
            <a:pPr>
              <a:buNone/>
            </a:pPr>
            <a:endParaRPr lang="ru-RU" dirty="0"/>
          </a:p>
          <a:p>
            <a:pPr>
              <a:buNone/>
            </a:pPr>
            <a:endParaRPr lang="ru-RU" sz="4800" b="1" dirty="0"/>
          </a:p>
          <a:p>
            <a:pPr>
              <a:buNone/>
            </a:pPr>
            <a:r>
              <a:rPr lang="ru-RU" sz="4800" b="1" dirty="0" smtClean="0"/>
              <a:t>                     </a:t>
            </a:r>
            <a:r>
              <a:rPr lang="ru-RU" sz="4800" b="1" dirty="0" smtClean="0">
                <a:solidFill>
                  <a:srgbClr val="00B050"/>
                </a:solidFill>
              </a:rPr>
              <a:t>О Б С Е</a:t>
            </a:r>
            <a:endParaRPr lang="ru-RU" sz="4800" b="1" dirty="0">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3</a:t>
            </a:r>
            <a:endParaRPr lang="ru-RU" dirty="0"/>
          </a:p>
        </p:txBody>
      </p:sp>
      <p:sp>
        <p:nvSpPr>
          <p:cNvPr id="3" name="Содержимое 2"/>
          <p:cNvSpPr>
            <a:spLocks noGrp="1"/>
          </p:cNvSpPr>
          <p:nvPr>
            <p:ph idx="1"/>
          </p:nvPr>
        </p:nvSpPr>
        <p:spPr/>
        <p:txBody>
          <a:bodyPr/>
          <a:lstStyle/>
          <a:p>
            <a:r>
              <a:rPr lang="ru-RU" dirty="0">
                <a:solidFill>
                  <a:srgbClr val="FF0000"/>
                </a:solidFill>
              </a:rPr>
              <a:t>Это княжество занимает узкую полоску берега Средиземного моря. Известно под названием Ривьеры или Лазурного берега. В княжестве обосновалось 800 международных компаний и 50 банков, обеспечивающих более половины </a:t>
            </a:r>
            <a:r>
              <a:rPr lang="ru-RU" dirty="0" smtClean="0">
                <a:solidFill>
                  <a:srgbClr val="FF0000"/>
                </a:solidFill>
              </a:rPr>
              <a:t>доходов.</a:t>
            </a:r>
            <a:endParaRPr lang="ru-RU"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ru-RU" b="1" dirty="0" smtClean="0">
                <a:solidFill>
                  <a:srgbClr val="C00000"/>
                </a:solidFill>
              </a:rPr>
              <a:t>Ответ:</a:t>
            </a:r>
            <a:endParaRPr lang="ru-RU" b="1" dirty="0">
              <a:solidFill>
                <a:srgbClr val="C00000"/>
              </a:solidFill>
            </a:endParaRPr>
          </a:p>
        </p:txBody>
      </p:sp>
      <p:pic>
        <p:nvPicPr>
          <p:cNvPr id="7170" name="Picture 2" descr="http://i19.ltalk.ru/93/95/299593/32/8419632/0.jpeg">
            <a:hlinkClick r:id="rId2"/>
          </p:cNvPr>
          <p:cNvPicPr>
            <a:picLocks noChangeAspect="1" noChangeArrowheads="1"/>
          </p:cNvPicPr>
          <p:nvPr/>
        </p:nvPicPr>
        <p:blipFill>
          <a:blip r:embed="rId3" cstate="print"/>
          <a:srcRect/>
          <a:stretch>
            <a:fillRect/>
          </a:stretch>
        </p:blipFill>
        <p:spPr bwMode="auto">
          <a:xfrm>
            <a:off x="0" y="1321735"/>
            <a:ext cx="4355976" cy="3043369"/>
          </a:xfrm>
          <a:prstGeom prst="rect">
            <a:avLst/>
          </a:prstGeom>
          <a:noFill/>
        </p:spPr>
      </p:pic>
      <p:pic>
        <p:nvPicPr>
          <p:cNvPr id="7172" name="Picture 4" descr="http://rnns.ru/uploads/posts/2011-05/thumbs/1306620624_monako.jpg">
            <a:hlinkClick r:id="rId4"/>
          </p:cNvPr>
          <p:cNvPicPr>
            <a:picLocks noChangeAspect="1" noChangeArrowheads="1"/>
          </p:cNvPicPr>
          <p:nvPr/>
        </p:nvPicPr>
        <p:blipFill>
          <a:blip r:embed="rId5" cstate="print"/>
          <a:srcRect/>
          <a:stretch>
            <a:fillRect/>
          </a:stretch>
        </p:blipFill>
        <p:spPr bwMode="auto">
          <a:xfrm>
            <a:off x="4594574" y="1268760"/>
            <a:ext cx="4549426" cy="3168352"/>
          </a:xfrm>
          <a:prstGeom prst="rect">
            <a:avLst/>
          </a:prstGeom>
          <a:noFill/>
        </p:spPr>
      </p:pic>
      <p:sp>
        <p:nvSpPr>
          <p:cNvPr id="6" name="TextBox 5"/>
          <p:cNvSpPr txBox="1"/>
          <p:nvPr/>
        </p:nvSpPr>
        <p:spPr>
          <a:xfrm flipH="1">
            <a:off x="2843808" y="5373216"/>
            <a:ext cx="2880320" cy="584775"/>
          </a:xfrm>
          <a:prstGeom prst="rect">
            <a:avLst/>
          </a:prstGeom>
          <a:noFill/>
        </p:spPr>
        <p:txBody>
          <a:bodyPr wrap="square" rtlCol="0">
            <a:spAutoFit/>
          </a:bodyPr>
          <a:lstStyle/>
          <a:p>
            <a:r>
              <a:rPr lang="ru-RU" sz="3200" b="1" dirty="0" smtClean="0">
                <a:solidFill>
                  <a:srgbClr val="00B050"/>
                </a:solidFill>
              </a:rPr>
              <a:t>Монако</a:t>
            </a:r>
            <a:endParaRPr lang="ru-RU" sz="3200" b="1" dirty="0">
              <a:solidFill>
                <a:srgbClr val="00B05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Задание 4</a:t>
            </a:r>
            <a:endParaRPr lang="ru-RU" b="1" dirty="0">
              <a:solidFill>
                <a:schemeClr val="accent1"/>
              </a:solidFill>
            </a:endParaRPr>
          </a:p>
        </p:txBody>
      </p:sp>
      <p:sp>
        <p:nvSpPr>
          <p:cNvPr id="3" name="Содержимое 2"/>
          <p:cNvSpPr>
            <a:spLocks noGrp="1"/>
          </p:cNvSpPr>
          <p:nvPr>
            <p:ph idx="1"/>
          </p:nvPr>
        </p:nvSpPr>
        <p:spPr/>
        <p:txBody>
          <a:bodyPr>
            <a:normAutofit/>
          </a:bodyPr>
          <a:lstStyle/>
          <a:p>
            <a:r>
              <a:rPr lang="ru-RU" sz="4000" b="1" dirty="0">
                <a:solidFill>
                  <a:srgbClr val="002060"/>
                </a:solidFill>
              </a:rPr>
              <a:t>Какая из стран Зарубежной Европы является родиной гольфа, футбола, тенниса?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Ответ:</a:t>
            </a:r>
            <a:endParaRPr lang="ru-RU" b="1" dirty="0">
              <a:solidFill>
                <a:srgbClr val="002060"/>
              </a:solidFill>
            </a:endParaRPr>
          </a:p>
        </p:txBody>
      </p:sp>
      <p:pic>
        <p:nvPicPr>
          <p:cNvPr id="11266" name="Picture 2" descr="http://www.spravka08.ru/find/images/35/35_39512.JPG">
            <a:hlinkClick r:id="rId2"/>
          </p:cNvPr>
          <p:cNvPicPr>
            <a:picLocks noChangeAspect="1" noChangeArrowheads="1"/>
          </p:cNvPicPr>
          <p:nvPr/>
        </p:nvPicPr>
        <p:blipFill>
          <a:blip r:embed="rId3" cstate="print"/>
          <a:srcRect/>
          <a:stretch>
            <a:fillRect/>
          </a:stretch>
        </p:blipFill>
        <p:spPr bwMode="auto">
          <a:xfrm>
            <a:off x="1619672" y="1196752"/>
            <a:ext cx="5638800" cy="4229101"/>
          </a:xfrm>
          <a:prstGeom prst="rect">
            <a:avLst/>
          </a:prstGeom>
          <a:noFill/>
        </p:spPr>
      </p:pic>
      <p:sp>
        <p:nvSpPr>
          <p:cNvPr id="5" name="TextBox 4"/>
          <p:cNvSpPr txBox="1"/>
          <p:nvPr/>
        </p:nvSpPr>
        <p:spPr>
          <a:xfrm>
            <a:off x="2915816" y="5949280"/>
            <a:ext cx="3167085" cy="584775"/>
          </a:xfrm>
          <a:prstGeom prst="rect">
            <a:avLst/>
          </a:prstGeom>
          <a:noFill/>
        </p:spPr>
        <p:txBody>
          <a:bodyPr wrap="none" rtlCol="0">
            <a:spAutoFit/>
          </a:bodyPr>
          <a:lstStyle/>
          <a:p>
            <a:r>
              <a:rPr lang="ru-RU" sz="3200" b="1" dirty="0" smtClean="0">
                <a:solidFill>
                  <a:srgbClr val="00B050"/>
                </a:solidFill>
              </a:rPr>
              <a:t>Великобритания</a:t>
            </a:r>
            <a:endParaRPr lang="ru-RU" sz="3200" b="1" dirty="0">
              <a:solidFill>
                <a:srgbClr val="00B05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1016</Words>
  <Application>Microsoft Office PowerPoint</Application>
  <PresentationFormat>Экран (4:3)</PresentationFormat>
  <Paragraphs>84</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Известная и неизвестная Европа</vt:lpstr>
      <vt:lpstr>Задание 1</vt:lpstr>
      <vt:lpstr>Слайд 3</vt:lpstr>
      <vt:lpstr>Задание 2</vt:lpstr>
      <vt:lpstr>Ответ:</vt:lpstr>
      <vt:lpstr>Задание 3</vt:lpstr>
      <vt:lpstr>Ответ:</vt:lpstr>
      <vt:lpstr>Задание 4</vt:lpstr>
      <vt:lpstr>Ответ:</vt:lpstr>
      <vt:lpstr>Задание 5</vt:lpstr>
      <vt:lpstr>Ответ:</vt:lpstr>
      <vt:lpstr>Задание 6</vt:lpstr>
      <vt:lpstr>Ответ:</vt:lpstr>
      <vt:lpstr>Задание 7</vt:lpstr>
      <vt:lpstr>Ответ:</vt:lpstr>
      <vt:lpstr>Задание 8</vt:lpstr>
      <vt:lpstr>Ответ:</vt:lpstr>
      <vt:lpstr>Задание 9</vt:lpstr>
      <vt:lpstr>Ответ:</vt:lpstr>
      <vt:lpstr>Задание 10</vt:lpstr>
      <vt:lpstr>Ответ:</vt:lpstr>
      <vt:lpstr>Задание 11</vt:lpstr>
      <vt:lpstr>Ответ:</vt:lpstr>
      <vt:lpstr>Задание 12</vt:lpstr>
      <vt:lpstr>Ответ:</vt:lpstr>
      <vt:lpstr>Задание 13</vt:lpstr>
      <vt:lpstr>Ответ:</vt:lpstr>
      <vt:lpstr>Задание 14</vt:lpstr>
      <vt:lpstr>Ответ:</vt:lpstr>
      <vt:lpstr>Задание 15</vt:lpstr>
      <vt:lpstr>Ответ:</vt:lpstr>
      <vt:lpstr>Задание 16</vt:lpstr>
      <vt:lpstr>Ответ:</vt:lpstr>
      <vt:lpstr>Задание 17</vt:lpstr>
      <vt:lpstr>Ответ:</vt:lpstr>
      <vt:lpstr>Задание 18</vt:lpstr>
      <vt:lpstr>Ответ:</vt:lpstr>
      <vt:lpstr>Задание 19</vt:lpstr>
      <vt:lpstr>Ответ:</vt:lpstr>
      <vt:lpstr>Задание 20</vt:lpstr>
      <vt:lpstr>Ответ:</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Известная и неизвестная Европа</dc:title>
  <dc:creator>Пользователь</dc:creator>
  <cp:lastModifiedBy>Пользователь</cp:lastModifiedBy>
  <cp:revision>8</cp:revision>
  <dcterms:created xsi:type="dcterms:W3CDTF">2013-11-04T13:36:16Z</dcterms:created>
  <dcterms:modified xsi:type="dcterms:W3CDTF">2013-12-01T15:27:47Z</dcterms:modified>
</cp:coreProperties>
</file>