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-33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07.03.2015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4.jpeg"/><Relationship Id="rId4" Type="http://schemas.openxmlformats.org/officeDocument/2006/relationships/image" Target="../media/image6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612572" y="620688"/>
            <a:ext cx="6419304" cy="1470025"/>
          </a:xfrm>
        </p:spPr>
        <p:txBody>
          <a:bodyPr>
            <a:normAutofit fontScale="90000"/>
          </a:bodyPr>
          <a:lstStyle/>
          <a:p>
            <a:pPr>
              <a:spcBef>
                <a:spcPts val="1200"/>
              </a:spcBef>
            </a:pPr>
            <a:r>
              <a:rPr lang="ru-RU" sz="4000" b="1" dirty="0"/>
              <a:t>Экологический </a:t>
            </a:r>
            <a:r>
              <a:rPr lang="ru-RU" sz="4000" b="1" dirty="0" smtClean="0"/>
              <a:t>проект</a:t>
            </a: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1300" b="1" i="1" dirty="0" smtClean="0"/>
              <a:t/>
            </a:r>
            <a:br>
              <a:rPr lang="ru-RU" sz="1300" b="1" i="1" dirty="0" smtClean="0"/>
            </a:br>
            <a:r>
              <a:rPr lang="ru-RU" sz="3600" b="1" i="1" dirty="0" smtClean="0"/>
              <a:t>«Изучение </a:t>
            </a:r>
            <a:r>
              <a:rPr lang="ru-RU" sz="3600" b="1" i="1" dirty="0"/>
              <a:t>экологического состояния озера </a:t>
            </a:r>
            <a:r>
              <a:rPr lang="ru-RU" sz="3600" b="1" i="1" dirty="0" smtClean="0"/>
              <a:t>Острочинное</a:t>
            </a:r>
            <a:br>
              <a:rPr lang="ru-RU" sz="3600" b="1" i="1" dirty="0" smtClean="0"/>
            </a:br>
            <a:r>
              <a:rPr lang="ru-RU" sz="3600" b="1" i="1" dirty="0" smtClean="0"/>
              <a:t>и </a:t>
            </a:r>
            <a:r>
              <a:rPr lang="ru-RU" sz="3600" b="1" i="1" dirty="0"/>
              <a:t>его прибрежной </a:t>
            </a:r>
            <a:r>
              <a:rPr lang="ru-RU" sz="3600" b="1" i="1" dirty="0" smtClean="0"/>
              <a:t>зоны»</a:t>
            </a:r>
            <a:endParaRPr lang="ru-RU" sz="3600" b="1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094683" y="3212976"/>
            <a:ext cx="4752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200" b="1" dirty="0" smtClean="0"/>
          </a:p>
          <a:p>
            <a:r>
              <a:rPr lang="ru-RU" sz="2400" b="1" i="1" dirty="0" smtClean="0"/>
              <a:t>Руководитель</a:t>
            </a:r>
            <a:r>
              <a:rPr lang="ru-RU" sz="2400" b="1" dirty="0" smtClean="0"/>
              <a:t> </a:t>
            </a:r>
            <a:r>
              <a:rPr lang="ru-RU" sz="2400" b="1" i="1" dirty="0" smtClean="0"/>
              <a:t>проекта</a:t>
            </a:r>
            <a:r>
              <a:rPr lang="ru-RU" sz="2400" b="1" dirty="0" smtClean="0"/>
              <a:t>:</a:t>
            </a:r>
          </a:p>
          <a:p>
            <a:r>
              <a:rPr lang="ru-RU" sz="2000" b="1" dirty="0" smtClean="0"/>
              <a:t>Большакова Елена Ивановна,</a:t>
            </a:r>
          </a:p>
          <a:p>
            <a:r>
              <a:rPr lang="ru-RU" sz="2000" b="1" dirty="0" smtClean="0"/>
              <a:t>педагог МОУДОД «Киришский ДДЮТ»</a:t>
            </a:r>
            <a:endParaRPr lang="ru-RU" sz="2000" b="1" dirty="0"/>
          </a:p>
          <a:p>
            <a:endParaRPr lang="ru-RU" sz="1200" b="1" dirty="0"/>
          </a:p>
        </p:txBody>
      </p:sp>
      <p:pic>
        <p:nvPicPr>
          <p:cNvPr id="1026" name="Picture 2" descr="E:\лена\ДОКУМЕНТЫ\АТТЕСТАЦИЯ\аттестационная папка Большаковой Е.И\2014 год на высшую категорию\сердце отдаю детям 2015\эмблема объединения юные экологи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32656"/>
            <a:ext cx="2328863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544009" y="6157393"/>
            <a:ext cx="103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b="1" dirty="0" smtClean="0"/>
              <a:t>2014 </a:t>
            </a:r>
            <a:r>
              <a:rPr lang="ru-RU" b="1" dirty="0"/>
              <a:t>год</a:t>
            </a:r>
          </a:p>
        </p:txBody>
      </p:sp>
      <p:pic>
        <p:nvPicPr>
          <p:cNvPr id="5" name="Picture 2" descr="C:\Documents and Settings\Senyakin_A_S\Рабочий стол\Рисунок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68960"/>
            <a:ext cx="3486150" cy="2559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38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prstClr val="black"/>
                </a:solidFill>
              </a:rPr>
              <a:t>Исследование качества снегового покрова в поселке Будогощь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097513" y="4233222"/>
            <a:ext cx="17406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Отбор проб снега</a:t>
            </a:r>
            <a:endParaRPr lang="ru-RU" sz="1600" b="1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54923" y="1248638"/>
            <a:ext cx="914441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Основной </a:t>
            </a:r>
            <a:r>
              <a:rPr lang="ru-RU" sz="2400" b="1" i="1" dirty="0" smtClean="0"/>
              <a:t>метод </a:t>
            </a:r>
            <a:r>
              <a:rPr lang="ru-RU" sz="2400" b="1" i="1" dirty="0"/>
              <a:t>исследования</a:t>
            </a:r>
            <a:r>
              <a:rPr lang="ru-RU" sz="2400" dirty="0"/>
              <a:t> </a:t>
            </a:r>
            <a:r>
              <a:rPr lang="ru-RU" sz="2400" dirty="0" smtClean="0"/>
              <a:t>- качественный </a:t>
            </a:r>
            <a:r>
              <a:rPr lang="ru-RU" sz="2400" dirty="0"/>
              <a:t>анализ талой воды.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60232" y="2491569"/>
            <a:ext cx="23891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Запись полученных данных на пробной площадке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4923" y="5207507"/>
            <a:ext cx="39410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altLang="ru-RU" sz="1600" b="1" dirty="0"/>
              <a:t>Качественный анализ талой воды</a:t>
            </a:r>
            <a:br>
              <a:rPr lang="ru-RU" altLang="ru-RU" sz="1600" b="1" dirty="0"/>
            </a:br>
            <a:r>
              <a:rPr lang="ru-RU" altLang="ru-RU" sz="1600" b="1" dirty="0"/>
              <a:t>в школьном кабинете химии Будогощской школы</a:t>
            </a:r>
            <a:endParaRPr lang="ru-RU" sz="1600" dirty="0"/>
          </a:p>
        </p:txBody>
      </p:sp>
      <p:pic>
        <p:nvPicPr>
          <p:cNvPr id="8194" name="Picture 2" descr="C:\Documents and Settings\Senyakin_A_S\Рабочий стол\Рисунок3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1710741"/>
            <a:ext cx="2073275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Documents and Settings\Senyakin_A_S\Рабочий стол\Рисунок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466" y="1807522"/>
            <a:ext cx="1731963" cy="2425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C:\Documents and Settings\Senyakin_A_S\Рабочий стол\Рисунок3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5382" y="1698924"/>
            <a:ext cx="1974850" cy="23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C:\Documents and Settings\Senyakin_A_S\Рабочий стол\Рисунок3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5913" y="4173586"/>
            <a:ext cx="1987550" cy="2535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C:\Documents and Settings\Senyakin_A_S\Рабочий стол\Рисунок39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983" y="4206922"/>
            <a:ext cx="2843213" cy="2468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65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78098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Изучение влияния </a:t>
            </a:r>
            <a:r>
              <a:rPr lang="ru-RU" sz="2800" b="1" i="1" dirty="0"/>
              <a:t>различных условий на свойства </a:t>
            </a:r>
            <a:r>
              <a:rPr lang="ru-RU" sz="2800" b="1" i="1" dirty="0" smtClean="0"/>
              <a:t>снежного покрова в посёлке Будогощь</a:t>
            </a:r>
            <a:endParaRPr lang="ru-RU" sz="28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3207460" y="2033351"/>
            <a:ext cx="21721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Определение влажности снега</a:t>
            </a:r>
            <a:endParaRPr lang="ru-RU" sz="1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5521123" y="3539633"/>
            <a:ext cx="2663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Запись полученных данных в полевой бланк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2313399" y="5041196"/>
            <a:ext cx="198011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Измерение мощности снега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020230" y="6113193"/>
            <a:ext cx="2663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Определение замусоренности снега</a:t>
            </a:r>
            <a:endParaRPr lang="ru-RU" sz="16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6852688" y="6152726"/>
            <a:ext cx="2112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Определение цвета снега</a:t>
            </a:r>
            <a:endParaRPr lang="ru-RU" sz="1600" b="1" dirty="0"/>
          </a:p>
        </p:txBody>
      </p:sp>
      <p:pic>
        <p:nvPicPr>
          <p:cNvPr id="9218" name="Picture 2" descr="C:\Documents and Settings\Senyakin_A_S\Рабочий стол\Рисунок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3" y="1301294"/>
            <a:ext cx="2941637" cy="2633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C:\Documents and Settings\Senyakin_A_S\Рабочий стол\Рисунок4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9572" y="1170831"/>
            <a:ext cx="3084513" cy="2309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C:\Documents and Settings\Senyakin_A_S\Рабочий стол\Рисунок4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033" y="4068344"/>
            <a:ext cx="2011363" cy="2530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C:\Documents and Settings\Senyakin_A_S\Рабочий стол\Рисунок4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5196" y="4241448"/>
            <a:ext cx="2382837" cy="1878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C:\Documents and Settings\Senyakin_A_S\Рабочий стол\Рисунок4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355" y="4153009"/>
            <a:ext cx="2487613" cy="186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0860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0020" y="176443"/>
            <a:ext cx="8229600" cy="1020309"/>
          </a:xfrm>
        </p:spPr>
        <p:txBody>
          <a:bodyPr>
            <a:normAutofit/>
          </a:bodyPr>
          <a:lstStyle/>
          <a:p>
            <a:r>
              <a:rPr lang="ru-RU" sz="2800" b="1" i="1" dirty="0"/>
              <a:t>Изучение первоцветов прибрежной зоны озера Острочинное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71988" y="6117277"/>
            <a:ext cx="26631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Запись полученных данных в полевой бланк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145553" y="6133124"/>
            <a:ext cx="27580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Определение </a:t>
            </a:r>
            <a:r>
              <a:rPr lang="ru-RU" sz="1600" b="1" dirty="0" err="1" smtClean="0"/>
              <a:t>фенофазы</a:t>
            </a:r>
            <a:r>
              <a:rPr lang="ru-RU" sz="1600" b="1" dirty="0" smtClean="0"/>
              <a:t> (стадии развития) растений</a:t>
            </a:r>
            <a:endParaRPr lang="ru-RU" sz="1600" b="1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79094" y="1628800"/>
            <a:ext cx="469696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/>
              <a:t>Методы</a:t>
            </a:r>
            <a:r>
              <a:rPr lang="ru-RU" sz="2400" dirty="0" smtClean="0"/>
              <a:t> </a:t>
            </a:r>
            <a:r>
              <a:rPr lang="ru-RU" sz="2400" b="1" i="1" dirty="0" smtClean="0"/>
              <a:t>исследования</a:t>
            </a:r>
            <a:r>
              <a:rPr lang="ru-RU" sz="2400" dirty="0" smtClean="0"/>
              <a:t>: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effectLst/>
              </a:rPr>
              <a:t>Описание,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/>
              <a:t>Фотосъемка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ru-RU" sz="2400" dirty="0" smtClean="0">
                <a:effectLst/>
              </a:rPr>
              <a:t>Работа с определителем.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ru-RU" sz="2400" dirty="0">
              <a:effectLst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20836" y="3488453"/>
            <a:ext cx="400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/>
              <a:t>Учащиеся 3-4 классов Будогощской школы</a:t>
            </a:r>
          </a:p>
        </p:txBody>
      </p:sp>
      <p:pic>
        <p:nvPicPr>
          <p:cNvPr id="10242" name="Picture 2" descr="C:\Documents and Settings\Senyakin_A_S\Рабочий стол\Рисунок4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421083"/>
            <a:ext cx="3444875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3" name="Picture 3" descr="C:\Documents and Settings\Senyakin_A_S\Рабочий стол\Рисунок4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2076" y="4005064"/>
            <a:ext cx="3011487" cy="2255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C:\Documents and Settings\Senyakin_A_S\Рабочий стол\Рисунок4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9188" y="1180192"/>
            <a:ext cx="3254375" cy="238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302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544" y="188640"/>
            <a:ext cx="8229600" cy="936104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Изучение осенних грибов соснового бора в окрестностях поселка Будогощь</a:t>
            </a:r>
            <a:endParaRPr lang="ru-RU" sz="3200" b="1" i="1" dirty="0"/>
          </a:p>
        </p:txBody>
      </p:sp>
      <p:sp>
        <p:nvSpPr>
          <p:cNvPr id="8" name="Прямоугольник 4"/>
          <p:cNvSpPr>
            <a:spLocks noChangeArrowheads="1"/>
          </p:cNvSpPr>
          <p:nvPr/>
        </p:nvSpPr>
        <p:spPr bwMode="auto">
          <a:xfrm>
            <a:off x="188605" y="1361571"/>
            <a:ext cx="8539399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60363" indent="-360363"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marL="0" indent="0" eaLnBrk="1" hangingPunct="1">
              <a:spcBef>
                <a:spcPct val="0"/>
              </a:spcBef>
              <a:buNone/>
            </a:pPr>
            <a:r>
              <a:rPr lang="ru-RU" altLang="ru-RU" sz="2400" b="1" i="1" dirty="0" smtClean="0"/>
              <a:t>Методы исследования: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Описание</a:t>
            </a:r>
            <a:r>
              <a:rPr lang="ru-RU" altLang="ru-RU" sz="2400" dirty="0"/>
              <a:t>,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2400" dirty="0"/>
              <a:t>Подсчёт грибов,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Фотосъёмка,</a:t>
            </a:r>
          </a:p>
          <a:p>
            <a:pPr eaLnBrk="1" hangingPunct="1"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ru-RU" altLang="ru-RU" sz="2400" dirty="0" smtClean="0"/>
              <a:t>Работа с атласом-определителем.</a:t>
            </a:r>
            <a:endParaRPr lang="ru-RU" alt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5802883" y="5052917"/>
            <a:ext cx="30243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Определение грибов и запись полученных данных в полевой дневник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666536" y="6350226"/>
            <a:ext cx="38164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Определение и подсчет грибов</a:t>
            </a:r>
            <a:endParaRPr lang="ru-RU" sz="1600" b="1" dirty="0"/>
          </a:p>
        </p:txBody>
      </p:sp>
      <p:pic>
        <p:nvPicPr>
          <p:cNvPr id="11266" name="Picture 2" descr="C:\Documents and Settings\Senyakin_A_S\Рабочий стол\Рисунок4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360" y="3514599"/>
            <a:ext cx="3657600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Documents and Settings\Senyakin_A_S\Рабочий стол\Рисунок4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883" y="1285780"/>
            <a:ext cx="2830513" cy="3767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31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4495" y="116632"/>
            <a:ext cx="8229600" cy="706090"/>
          </a:xfrm>
        </p:spPr>
        <p:txBody>
          <a:bodyPr>
            <a:noAutofit/>
          </a:bodyPr>
          <a:lstStyle/>
          <a:p>
            <a:r>
              <a:rPr lang="ru-RU" sz="2800" b="1" i="1" dirty="0"/>
              <a:t>Оценка качества воздуха в поселке Будогощь методом лихеноиндикации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31086" y="1052736"/>
            <a:ext cx="54210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Основной </a:t>
            </a:r>
            <a:r>
              <a:rPr lang="ru-RU" sz="2400" b="1" i="1" dirty="0"/>
              <a:t>метод </a:t>
            </a:r>
            <a:r>
              <a:rPr lang="ru-RU" sz="2400" b="1" i="1" dirty="0" smtClean="0"/>
              <a:t>исследования</a:t>
            </a:r>
            <a:r>
              <a:rPr lang="ru-RU" sz="2400" dirty="0" smtClean="0"/>
              <a:t> – определение среднего проективного покрытия лишайниками </a:t>
            </a:r>
            <a:r>
              <a:rPr lang="ru-RU" sz="2400" dirty="0"/>
              <a:t>и </a:t>
            </a:r>
            <a:r>
              <a:rPr lang="ru-RU" sz="2400" dirty="0" smtClean="0"/>
              <a:t>подсчет видов. 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158783" y="6034119"/>
            <a:ext cx="2571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Определение видов лишайников 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2941603" y="4669435"/>
            <a:ext cx="28545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Определение транспортной нагрузки 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607931" y="5840868"/>
            <a:ext cx="334033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Определение средней площади покрытия лишайниками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704339" y="3284984"/>
            <a:ext cx="34396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Измерение диаметра ствола сосны и запись данных в дневник</a:t>
            </a:r>
            <a:endParaRPr lang="ru-RU" sz="1600" b="1" dirty="0"/>
          </a:p>
        </p:txBody>
      </p:sp>
      <p:pic>
        <p:nvPicPr>
          <p:cNvPr id="12290" name="Picture 2" descr="C:\Documents and Settings\Senyakin_A_S\Рабочий стол\Рисунок5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86" y="3869759"/>
            <a:ext cx="2606675" cy="21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C:\Documents and Settings\Senyakin_A_S\Рабочий стол\Рисунок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0731" y="2509455"/>
            <a:ext cx="2846387" cy="2133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Documents and Settings\Senyakin_A_S\Рабочий стол\Рисунок5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4228" y="1052736"/>
            <a:ext cx="2900363" cy="2166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Documents and Settings\Senyakin_A_S\Рабочий стол\Рисунок5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4100369"/>
            <a:ext cx="2078037" cy="2547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40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i="1" dirty="0"/>
              <a:t>Изучение первоцветов прибрежной зоны озера Острочинное</a:t>
            </a:r>
            <a:endParaRPr lang="ru-RU" sz="2800" dirty="0"/>
          </a:p>
        </p:txBody>
      </p:sp>
      <p:sp>
        <p:nvSpPr>
          <p:cNvPr id="5" name="TextBox 4"/>
          <p:cNvSpPr txBox="1"/>
          <p:nvPr/>
        </p:nvSpPr>
        <p:spPr>
          <a:xfrm>
            <a:off x="235260" y="3913854"/>
            <a:ext cx="3368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Учащиеся 3 «А» класса Будогощской школы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894084" y="5751747"/>
            <a:ext cx="48300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Определение и описание раннецветущих растений;</a:t>
            </a:r>
          </a:p>
          <a:p>
            <a:r>
              <a:rPr lang="ru-RU" sz="1600" b="1" dirty="0" smtClean="0"/>
              <a:t>Занесение данных в полевой дневник</a:t>
            </a:r>
            <a:endParaRPr lang="ru-RU" sz="1600" b="1" dirty="0"/>
          </a:p>
        </p:txBody>
      </p:sp>
      <p:pic>
        <p:nvPicPr>
          <p:cNvPr id="13314" name="Picture 2" descr="C:\Documents and Settings\Senyakin_A_S\Рабочий стол\Рисунок5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735" y="1353217"/>
            <a:ext cx="3402013" cy="2560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5" name="Picture 3" descr="C:\Documents and Settings\Senyakin_A_S\Рабочий стол\Рисунок5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3748" y="2423617"/>
            <a:ext cx="2835275" cy="3219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C:\Documents and Settings\Senyakin_A_S\Рабочий стол\Рисунок56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4961" y="2564904"/>
            <a:ext cx="2189163" cy="3078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7" name="Picture 5" descr="C:\Documents and Settings\Senyakin_A_S\Рабочий стол\Рисунок5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60" y="4708525"/>
            <a:ext cx="2859087" cy="2054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295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70609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Изучение макрозообентоса озера Острочинное</a:t>
            </a:r>
            <a:endParaRPr lang="ru-RU" sz="2800" b="1" i="1" dirty="0"/>
          </a:p>
        </p:txBody>
      </p:sp>
      <p:sp>
        <p:nvSpPr>
          <p:cNvPr id="4" name="TextBox 3"/>
          <p:cNvSpPr txBox="1"/>
          <p:nvPr/>
        </p:nvSpPr>
        <p:spPr>
          <a:xfrm>
            <a:off x="682002" y="3314541"/>
            <a:ext cx="29063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Учащиеся 5 класса Будогощской школы</a:t>
            </a:r>
            <a:endParaRPr lang="ru-RU" sz="16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4584139" y="3390970"/>
            <a:ext cx="367673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Взятие проб </a:t>
            </a:r>
            <a:r>
              <a:rPr lang="ru-RU" sz="1600" b="1" dirty="0" smtClean="0"/>
              <a:t>макрозообентоса</a:t>
            </a:r>
            <a:endParaRPr lang="ru-RU" sz="1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323528" y="6177929"/>
            <a:ext cx="12987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ru-RU" sz="1600" b="1" dirty="0"/>
              <a:t>Разбор проб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6422508" y="5181441"/>
            <a:ext cx="2603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Запись полученных данных в </a:t>
            </a:r>
            <a:r>
              <a:rPr lang="ru-RU" sz="1600" b="1" dirty="0" smtClean="0"/>
              <a:t>полевой дневник</a:t>
            </a:r>
            <a:endParaRPr lang="ru-RU" sz="1600" b="1" dirty="0"/>
          </a:p>
        </p:txBody>
      </p:sp>
      <p:pic>
        <p:nvPicPr>
          <p:cNvPr id="14338" name="Picture 2" descr="C:\Documents and Settings\Senyakin_A_S\Рабочий стол\Рисунок5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476" y="899954"/>
            <a:ext cx="2876550" cy="24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39" name="Picture 3" descr="C:\Documents and Settings\Senyakin_A_S\Рабочий стол\Рисунок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363" y="875816"/>
            <a:ext cx="3219450" cy="24145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0" name="Picture 4" descr="C:\Documents and Settings\Senyakin_A_S\Рабочий стол\Рисунок6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3701" y="4138740"/>
            <a:ext cx="1938337" cy="2657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1" name="Picture 5" descr="C:\Documents and Settings\Senyakin_A_S\Рабочий стол\Рисунок61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9858" y="4138740"/>
            <a:ext cx="2152650" cy="2670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826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282" y="116632"/>
            <a:ext cx="9036496" cy="576064"/>
          </a:xfrm>
        </p:spPr>
        <p:txBody>
          <a:bodyPr>
            <a:normAutofit/>
          </a:bodyPr>
          <a:lstStyle/>
          <a:p>
            <a:pPr lvl="0">
              <a:spcBef>
                <a:spcPts val="0"/>
              </a:spcBef>
            </a:pPr>
            <a:r>
              <a:rPr lang="ru-RU" sz="2600" b="1" dirty="0">
                <a:solidFill>
                  <a:prstClr val="black"/>
                </a:solidFill>
              </a:rPr>
              <a:t>Выступления воспитанников объединения «Юные экологи</a:t>
            </a:r>
            <a:r>
              <a:rPr lang="ru-RU" sz="2600" b="1" dirty="0" smtClean="0">
                <a:solidFill>
                  <a:prstClr val="black"/>
                </a:solidFill>
              </a:rPr>
              <a:t>»</a:t>
            </a:r>
            <a:endParaRPr lang="ru-RU" sz="2600" dirty="0"/>
          </a:p>
        </p:txBody>
      </p:sp>
      <p:sp>
        <p:nvSpPr>
          <p:cNvPr id="8" name="TextBox 7"/>
          <p:cNvSpPr txBox="1"/>
          <p:nvPr/>
        </p:nvSpPr>
        <p:spPr>
          <a:xfrm>
            <a:off x="440741" y="5834001"/>
            <a:ext cx="354407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Павлова Ирина и Гелогаева </a:t>
            </a:r>
            <a:r>
              <a:rPr lang="ru-RU" sz="1600" b="1" dirty="0" smtClean="0"/>
              <a:t> Аминат</a:t>
            </a:r>
            <a:endParaRPr lang="ru-RU" sz="1600" b="1" dirty="0"/>
          </a:p>
          <a:p>
            <a:pPr algn="ctr"/>
            <a:r>
              <a:rPr lang="ru-RU" sz="1600" b="1" dirty="0" smtClean="0"/>
              <a:t>Конференция «Первые </a:t>
            </a:r>
            <a:r>
              <a:rPr lang="ru-RU" sz="1600" b="1" dirty="0"/>
              <a:t>шаги </a:t>
            </a:r>
            <a:r>
              <a:rPr lang="ru-RU" sz="1600" b="1" dirty="0" smtClean="0"/>
              <a:t>естествоиспытателя»,  2014</a:t>
            </a:r>
            <a:endParaRPr lang="ru-RU" sz="16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377344" y="2630374"/>
            <a:ext cx="34764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Герасимов Евгений</a:t>
            </a:r>
            <a:endParaRPr lang="ru-RU" sz="1600" b="1" dirty="0"/>
          </a:p>
          <a:p>
            <a:pPr algn="ctr"/>
            <a:r>
              <a:rPr lang="ru-RU" sz="1600" b="1" dirty="0" smtClean="0"/>
              <a:t>Конференция «День охраны биоразнообразия»,  2014</a:t>
            </a:r>
            <a:endParaRPr lang="ru-RU" sz="16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355976" y="2814027"/>
            <a:ext cx="443430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Вдовина Анна и </a:t>
            </a:r>
            <a:r>
              <a:rPr lang="ru-RU" sz="1600" b="1" dirty="0"/>
              <a:t>Шульженко </a:t>
            </a:r>
            <a:r>
              <a:rPr lang="ru-RU" sz="1600" b="1" dirty="0" smtClean="0"/>
              <a:t>Дарья,</a:t>
            </a:r>
          </a:p>
          <a:p>
            <a:pPr algn="ctr"/>
            <a:r>
              <a:rPr lang="ru-RU" sz="1600" b="1" dirty="0" smtClean="0"/>
              <a:t>Конкурс в области биологии и экологии,  2013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592908" y="5957113"/>
            <a:ext cx="39604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Павлова Алина и Шульженко </a:t>
            </a:r>
            <a:r>
              <a:rPr lang="ru-RU" sz="1600" b="1" dirty="0" smtClean="0"/>
              <a:t>Дарья,</a:t>
            </a:r>
          </a:p>
          <a:p>
            <a:pPr algn="ctr"/>
            <a:r>
              <a:rPr lang="ru-RU" sz="1600" b="1" dirty="0" smtClean="0"/>
              <a:t>Биос-олимпиада</a:t>
            </a:r>
            <a:r>
              <a:rPr lang="ru-RU" sz="1600" b="1" dirty="0"/>
              <a:t>, </a:t>
            </a:r>
            <a:r>
              <a:rPr lang="ru-RU" sz="1600" b="1" dirty="0" smtClean="0"/>
              <a:t> 2013</a:t>
            </a:r>
            <a:endParaRPr lang="ru-RU" sz="1600" b="1" dirty="0"/>
          </a:p>
        </p:txBody>
      </p:sp>
      <p:pic>
        <p:nvPicPr>
          <p:cNvPr id="15362" name="Picture 2" descr="C:\Documents and Settings\Senyakin_A_S\Рабочий стол\Рисунок6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435" y="714086"/>
            <a:ext cx="2682875" cy="194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3" name="Picture 3" descr="C:\Documents and Settings\Senyakin_A_S\Рабочий стол\Рисунок6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704240"/>
            <a:ext cx="2474913" cy="21097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C:\Documents and Settings\Senyakin_A_S\Рабочий стол\Рисунок6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774277"/>
            <a:ext cx="2825750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5" name="Picture 5" descr="C:\Documents and Settings\Senyakin_A_S\Рабочий стол\Рисунок65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3797206"/>
            <a:ext cx="2665413" cy="212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2187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3650" y="129681"/>
            <a:ext cx="9036497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/>
              <a:t>Участие в региональном проекте «Исследователь природы»</a:t>
            </a:r>
            <a:endParaRPr lang="ru-RU" sz="2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202700" y="6341873"/>
            <a:ext cx="428396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Капустина </a:t>
            </a:r>
            <a:r>
              <a:rPr lang="ru-RU" sz="1600" b="1" dirty="0" smtClean="0"/>
              <a:t>Дарья, 2014</a:t>
            </a:r>
            <a:endParaRPr lang="ru-RU" sz="16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86667" y="3149491"/>
            <a:ext cx="44476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/>
              <a:t>Сафронова Ирина и Артамонова </a:t>
            </a:r>
            <a:r>
              <a:rPr lang="ru-RU" sz="1600" b="1" dirty="0" smtClean="0"/>
              <a:t>Ксения, 2013</a:t>
            </a:r>
            <a:endParaRPr lang="ru-RU" sz="1600" b="1" dirty="0"/>
          </a:p>
        </p:txBody>
      </p:sp>
      <p:sp>
        <p:nvSpPr>
          <p:cNvPr id="16" name="TextBox 15"/>
          <p:cNvSpPr txBox="1"/>
          <p:nvPr/>
        </p:nvSpPr>
        <p:spPr>
          <a:xfrm>
            <a:off x="206195" y="3171873"/>
            <a:ext cx="38744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 smtClean="0"/>
              <a:t>Шульженко Дарья и Вдовина Анна, 2013</a:t>
            </a:r>
            <a:endParaRPr lang="ru-RU" sz="1600" b="1" dirty="0"/>
          </a:p>
        </p:txBody>
      </p:sp>
      <p:sp>
        <p:nvSpPr>
          <p:cNvPr id="18" name="TextBox 17"/>
          <p:cNvSpPr txBox="1"/>
          <p:nvPr/>
        </p:nvSpPr>
        <p:spPr>
          <a:xfrm>
            <a:off x="4932040" y="6218762"/>
            <a:ext cx="3942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/>
              <a:t> </a:t>
            </a:r>
            <a:r>
              <a:rPr lang="ru-RU" sz="1600" b="1" dirty="0" smtClean="0"/>
              <a:t>Павлова Ирина, Капустина Дарья и Сафронова Ирина, 2013</a:t>
            </a:r>
            <a:endParaRPr lang="ru-RU" sz="1600" b="1" dirty="0"/>
          </a:p>
        </p:txBody>
      </p:sp>
      <p:pic>
        <p:nvPicPr>
          <p:cNvPr id="16386" name="Picture 2" descr="C:\Documents and Settings\Senyakin_A_S\Рабочий стол\Рисунок6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716" y="720773"/>
            <a:ext cx="2882900" cy="245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7" name="Picture 3" descr="C:\Documents and Settings\Senyakin_A_S\Рабочий стол\Рисунок6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59392"/>
            <a:ext cx="3314700" cy="2479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8" name="Picture 4" descr="C:\Documents and Settings\Senyakin_A_S\Рабочий стол\Рисунок6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051" y="3763438"/>
            <a:ext cx="3243263" cy="2544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89" name="Picture 5" descr="C:\Documents and Settings\Senyakin_A_S\Рабочий стол\Рисунок6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664475"/>
            <a:ext cx="3241675" cy="2554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957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Заголовок 1"/>
          <p:cNvSpPr>
            <a:spLocks noGrp="1"/>
          </p:cNvSpPr>
          <p:nvPr>
            <p:ph type="title"/>
          </p:nvPr>
        </p:nvSpPr>
        <p:spPr>
          <a:xfrm>
            <a:off x="611188" y="188913"/>
            <a:ext cx="8229600" cy="1143000"/>
          </a:xfrm>
        </p:spPr>
        <p:txBody>
          <a:bodyPr>
            <a:normAutofit/>
          </a:bodyPr>
          <a:lstStyle/>
          <a:p>
            <a:r>
              <a:rPr lang="ru-RU" sz="3600" b="1" i="1" dirty="0" smtClean="0">
                <a:cs typeface="Times New Roman" pitchFamily="18" charset="0"/>
              </a:rPr>
              <a:t>Спасибо за внимание!</a:t>
            </a:r>
          </a:p>
        </p:txBody>
      </p:sp>
      <p:pic>
        <p:nvPicPr>
          <p:cNvPr id="17410" name="Picture 2" descr="C:\Documents and Settings\Senyakin_A_S\Рабочий стол\Рисунок70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2950" y="1600200"/>
            <a:ext cx="6458099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4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6632"/>
            <a:ext cx="8964488" cy="1143000"/>
          </a:xfrm>
        </p:spPr>
        <p:txBody>
          <a:bodyPr>
            <a:noAutofit/>
          </a:bodyPr>
          <a:lstStyle/>
          <a:p>
            <a:r>
              <a:rPr lang="ru-RU" sz="3100" b="1" i="1" dirty="0" smtClean="0"/>
              <a:t>Участники проекта – воспитанники объединения «Юные экологи» Киришского ДДЮТ</a:t>
            </a:r>
            <a:endParaRPr lang="ru-RU" sz="31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439253" y="4083642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Учащиеся 5-6 классов Будогощской школы</a:t>
            </a:r>
            <a:endParaRPr lang="ru-RU" sz="2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356630" y="5784406"/>
            <a:ext cx="2664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Учащиеся 10 класса Будогощской школы</a:t>
            </a:r>
            <a:endParaRPr lang="ru-RU" sz="20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5896991" y="4083642"/>
            <a:ext cx="29291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/>
              <a:t>Учащиеся 4 «А» класса Будогощской школы</a:t>
            </a:r>
            <a:endParaRPr lang="ru-RU" sz="2000" b="1" dirty="0"/>
          </a:p>
        </p:txBody>
      </p:sp>
      <p:pic>
        <p:nvPicPr>
          <p:cNvPr id="2050" name="Picture 2" descr="C:\Documents and Settings\Senyakin_A_S\Рабочий стол\Рисунок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4526" y="1459179"/>
            <a:ext cx="319405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Documents and Settings\Senyakin_A_S\Рабочий стол\Рисунок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07" y="1597291"/>
            <a:ext cx="3189287" cy="2462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Documents and Settings\Senyakin_A_S\Рабочий стол\Рисунок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299" y="2980260"/>
            <a:ext cx="2382837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960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3" y="188640"/>
            <a:ext cx="8491567" cy="778098"/>
          </a:xfrm>
        </p:spPr>
        <p:txBody>
          <a:bodyPr>
            <a:noAutofit/>
          </a:bodyPr>
          <a:lstStyle/>
          <a:p>
            <a:r>
              <a:rPr lang="ru-RU" sz="3200" b="1" i="1" dirty="0" smtClean="0"/>
              <a:t>Актуальность и причины создания проекта</a:t>
            </a:r>
            <a:endParaRPr lang="ru-RU" sz="3200" b="1" i="1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98316" y="3256945"/>
            <a:ext cx="223333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err="1"/>
              <a:t>Обугленность</a:t>
            </a:r>
            <a:r>
              <a:rPr lang="ru-RU" sz="1600" b="1" dirty="0"/>
              <a:t> стволов </a:t>
            </a:r>
            <a:r>
              <a:rPr lang="ru-RU" sz="1600" b="1" dirty="0" smtClean="0"/>
              <a:t>сосен</a:t>
            </a:r>
            <a:endParaRPr lang="ru-RU" sz="16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2817316" y="3231521"/>
            <a:ext cx="250003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Необорудованное место для костра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283056" y="6311025"/>
            <a:ext cx="207640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Место рыбной ловли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5962716" y="3421271"/>
            <a:ext cx="30150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Хозяйственная деятельность людей (стирка)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3789843" y="6187915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sz="1600" b="1" dirty="0"/>
              <a:t>Загрязненность береговой части озера Острочинное </a:t>
            </a:r>
            <a:r>
              <a:rPr lang="ru-RU" sz="1600" b="1" dirty="0" smtClean="0"/>
              <a:t>бытовым мусором</a:t>
            </a:r>
            <a:endParaRPr lang="ru-RU" sz="1600" b="1" dirty="0"/>
          </a:p>
        </p:txBody>
      </p:sp>
      <p:pic>
        <p:nvPicPr>
          <p:cNvPr id="3075" name="Picture 3" descr="C:\Documents and Settings\Senyakin_A_S\Рабочий стол\Рисунок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7316" y="1067758"/>
            <a:ext cx="2735263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Documents and Settings\Senyakin_A_S\Рабочий стол\Рисунок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5843" y="990600"/>
            <a:ext cx="24384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Documents and Settings\Senyakin_A_S\Рабочий стол\Рисунок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2868" y="3920329"/>
            <a:ext cx="2136775" cy="2452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Documents and Settings\Senyakin_A_S\Рабочий стол\Рисунок1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680" y="4098130"/>
            <a:ext cx="3108325" cy="2097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973" y="986746"/>
            <a:ext cx="1758166" cy="22091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9827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06090"/>
          </a:xfrm>
        </p:spPr>
        <p:txBody>
          <a:bodyPr>
            <a:normAutofit/>
          </a:bodyPr>
          <a:lstStyle/>
          <a:p>
            <a:r>
              <a:rPr lang="ru-RU" sz="4000" b="1" i="1" dirty="0" smtClean="0"/>
              <a:t>Цель и задачи проекта</a:t>
            </a:r>
            <a:endParaRPr lang="ru-RU" sz="4000" b="1" i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3528" y="2276872"/>
            <a:ext cx="8424936" cy="4320480"/>
          </a:xfrm>
        </p:spPr>
        <p:txBody>
          <a:bodyPr>
            <a:normAutofit fontScale="62500" lnSpcReduction="20000"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5100" b="1" dirty="0"/>
              <a:t>Задачи: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4000" dirty="0"/>
              <a:t>Создание инициативной команды воспитанников и планирование работы.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4000" dirty="0"/>
              <a:t>Проведение бесед, экскурсий и практикумов на объекте исследования.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4000" dirty="0"/>
              <a:t>Написание исследовательских работ.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4000" dirty="0"/>
              <a:t>Представление результатов работы на конференциях, конкурсах и олимпиадах.</a:t>
            </a:r>
          </a:p>
          <a:p>
            <a:pPr lvl="0" algn="just">
              <a:lnSpc>
                <a:spcPct val="115000"/>
              </a:lnSpc>
              <a:buFont typeface="Wingdings" panose="05000000000000000000" pitchFamily="2" charset="2"/>
              <a:buChar char="v"/>
            </a:pPr>
            <a:r>
              <a:rPr lang="ru-RU" sz="4000" dirty="0"/>
              <a:t>Организация природоохранных мероприятий в прибрежной зоне озера.</a:t>
            </a:r>
          </a:p>
          <a:p>
            <a:pPr marL="0" lvl="0" indent="0" algn="just">
              <a:lnSpc>
                <a:spcPct val="115000"/>
              </a:lnSpc>
              <a:buNone/>
            </a:pPr>
            <a:endParaRPr lang="ru-RU" dirty="0">
              <a:latin typeface="+mj-lt"/>
              <a:ea typeface="Calibri"/>
              <a:cs typeface="Times New Roman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12387" y="1124744"/>
            <a:ext cx="87849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 smtClean="0"/>
              <a:t>Цель - </a:t>
            </a:r>
            <a:r>
              <a:rPr lang="ru-RU" sz="2800" dirty="0" smtClean="0"/>
              <a:t>исследование </a:t>
            </a:r>
            <a:r>
              <a:rPr lang="ru-RU" sz="2800" dirty="0"/>
              <a:t>экологического состояния озера Острочинное и его прибрежной зоны.</a:t>
            </a:r>
          </a:p>
        </p:txBody>
      </p:sp>
    </p:spTree>
    <p:extLst>
      <p:ext uri="{BB962C8B-B14F-4D97-AF65-F5344CB8AC3E}">
        <p14:creationId xmlns:p14="http://schemas.microsoft.com/office/powerpoint/2010/main" val="397157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8318" y="242139"/>
            <a:ext cx="4702696" cy="634082"/>
          </a:xfrm>
        </p:spPr>
        <p:txBody>
          <a:bodyPr>
            <a:noAutofit/>
          </a:bodyPr>
          <a:lstStyle/>
          <a:p>
            <a:r>
              <a:rPr lang="ru-RU" sz="4000" b="1" i="1" dirty="0" smtClean="0"/>
              <a:t>Методы работы</a:t>
            </a:r>
            <a:endParaRPr lang="ru-RU" sz="4000" b="1" i="1" dirty="0"/>
          </a:p>
        </p:txBody>
      </p:sp>
      <p:sp>
        <p:nvSpPr>
          <p:cNvPr id="6" name="TextBox 5"/>
          <p:cNvSpPr txBox="1"/>
          <p:nvPr/>
        </p:nvSpPr>
        <p:spPr>
          <a:xfrm>
            <a:off x="2414249" y="6104422"/>
            <a:ext cx="207018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Заполнение полевых дневников</a:t>
            </a:r>
            <a:endParaRPr lang="ru-RU" sz="16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1416804" y="3039284"/>
            <a:ext cx="20585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Игровые программы</a:t>
            </a:r>
            <a:endParaRPr lang="ru-RU" sz="16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7474027" y="4935532"/>
            <a:ext cx="18988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Уборка </a:t>
            </a:r>
            <a:r>
              <a:rPr lang="ru-RU" sz="1600" b="1" dirty="0" smtClean="0"/>
              <a:t>исследуемой территории учениками </a:t>
            </a:r>
            <a:r>
              <a:rPr lang="ru-RU" sz="1600" b="1" dirty="0"/>
              <a:t>Будогощской школы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596336" y="3195417"/>
            <a:ext cx="1654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Подготовка докладов</a:t>
            </a:r>
            <a:endParaRPr lang="ru-RU" sz="16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7596336" y="1369695"/>
            <a:ext cx="109215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Экскурсия</a:t>
            </a:r>
            <a:endParaRPr lang="ru-RU" sz="16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462499" y="6166638"/>
            <a:ext cx="116448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Практикум</a:t>
            </a:r>
            <a:endParaRPr lang="ru-RU" sz="1600" b="1" dirty="0"/>
          </a:p>
        </p:txBody>
      </p:sp>
      <p:pic>
        <p:nvPicPr>
          <p:cNvPr id="4098" name="Picture 2" descr="C:\Documents and Settings\Senyakin_A_S\Рабочий стол\Рисунок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376" y="4542473"/>
            <a:ext cx="2395537" cy="2163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Documents and Settings\Senyakin_A_S\Рабочий стол\Рисунок1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9" y="996424"/>
            <a:ext cx="2352675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Documents and Settings\Senyakin_A_S\Рабочий стол\Рисунок1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2791" y="1051113"/>
            <a:ext cx="2305050" cy="187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Documents and Settings\Senyakin_A_S\Рабочий стол\Рисунок1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1463" y="178276"/>
            <a:ext cx="2571750" cy="2382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C:\Documents and Settings\Senyakin_A_S\Рабочий стол\Рисунок1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762" y="2555147"/>
            <a:ext cx="2798763" cy="1865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3" name="Picture 7" descr="C:\Documents and Settings\Senyakin_A_S\Рабочий стол\Рисунок17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929" y="3760985"/>
            <a:ext cx="1933575" cy="2314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C:\Documents and Settings\Senyakin_A_S\Рабочий стол\Рисунок16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643" y="3830834"/>
            <a:ext cx="2403475" cy="2174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380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648072"/>
          </a:xfrm>
        </p:spPr>
        <p:txBody>
          <a:bodyPr>
            <a:normAutofit/>
          </a:bodyPr>
          <a:lstStyle/>
          <a:p>
            <a:r>
              <a:rPr lang="ru-RU" sz="3600" b="1" i="1" dirty="0" smtClean="0"/>
              <a:t>Наши партнеры</a:t>
            </a:r>
            <a:endParaRPr lang="ru-RU" sz="3600" b="1" i="1" dirty="0"/>
          </a:p>
        </p:txBody>
      </p:sp>
      <p:sp>
        <p:nvSpPr>
          <p:cNvPr id="3" name="TextBox 2"/>
          <p:cNvSpPr txBox="1"/>
          <p:nvPr/>
        </p:nvSpPr>
        <p:spPr>
          <a:xfrm>
            <a:off x="256238" y="3232442"/>
            <a:ext cx="24901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Объединение «Аквамир»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17322" y="6439287"/>
            <a:ext cx="207332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Объединение «Чиж»</a:t>
            </a:r>
            <a:endParaRPr lang="ru-RU" sz="16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4319576" y="2559716"/>
            <a:ext cx="37794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/>
              <a:t>Учащиеся начальных классов КСОШ №2</a:t>
            </a:r>
            <a:endParaRPr lang="ru-RU" sz="16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399895" y="5445224"/>
            <a:ext cx="27562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b="1" dirty="0" smtClean="0"/>
              <a:t>В гостях у Пчевжинского школьного лесничества</a:t>
            </a:r>
            <a:endParaRPr lang="ru-RU" sz="1600" b="1" dirty="0"/>
          </a:p>
        </p:txBody>
      </p:sp>
      <p:pic>
        <p:nvPicPr>
          <p:cNvPr id="5122" name="Picture 2" descr="C:\Documents and Settings\Senyakin_A_S\Рабочий стол\Рисунок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7952" y="4852204"/>
            <a:ext cx="2341563" cy="1925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Documents and Settings\Senyakin_A_S\Рабочий стол\Рисунок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322" y="3734187"/>
            <a:ext cx="2087563" cy="270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C:\Documents and Settings\Senyakin_A_S\Рабочий стол\Рисунок2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996951"/>
            <a:ext cx="3040063" cy="2384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Documents and Settings\Senyakin_A_S\Рабочий стол\Рисунок2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4303" y="2996952"/>
            <a:ext cx="2328863" cy="1743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Documents and Settings\Senyakin_A_S\Рабочий стол\Рисунок20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786479"/>
            <a:ext cx="2249487" cy="1755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 descr="C:\Documents and Settings\Senyakin_A_S\Рабочий стол\Рисунок18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508" y="946047"/>
            <a:ext cx="2474913" cy="2249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C:\Documents and Settings\Senyakin_A_S\Рабочий стол\Рисунок19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0542" y="786479"/>
            <a:ext cx="3883025" cy="17732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51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424" y="116632"/>
            <a:ext cx="8229600" cy="922114"/>
          </a:xfrm>
        </p:spPr>
        <p:txBody>
          <a:bodyPr>
            <a:noAutofit/>
          </a:bodyPr>
          <a:lstStyle/>
          <a:p>
            <a:r>
              <a:rPr lang="ru-RU" sz="3200" b="1" dirty="0"/>
              <a:t>Учебно-исследовательские работы, выполненные в рамках проекта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84784"/>
            <a:ext cx="8568952" cy="3816424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Геоботаническая индикация экологических условий прибрежной зоны озера Острочинное, 2011 г.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Оценка </a:t>
            </a:r>
            <a:r>
              <a:rPr lang="ru-RU" sz="2000" dirty="0"/>
              <a:t>экологического состояния озера Острочинное </a:t>
            </a:r>
            <a:r>
              <a:rPr lang="ru-RU" sz="2000" dirty="0" smtClean="0"/>
              <a:t>по составу макрофитов </a:t>
            </a:r>
            <a:r>
              <a:rPr lang="ru-RU" sz="2000" dirty="0"/>
              <a:t>и макрозообентоса, 2012 г. </a:t>
            </a:r>
            <a:endParaRPr lang="ru-RU" sz="20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/>
              <a:t>Исследование качества снегового покрова в </a:t>
            </a:r>
            <a:r>
              <a:rPr lang="ru-RU" sz="2000" dirty="0" smtClean="0"/>
              <a:t>поселке Будогощь, 2013 г.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Влияние </a:t>
            </a:r>
            <a:r>
              <a:rPr lang="ru-RU" sz="2000" dirty="0"/>
              <a:t>различных условий на свойства снежного покрова в городе Кириши и посёлке </a:t>
            </a:r>
            <a:r>
              <a:rPr lang="ru-RU" sz="2000" dirty="0" smtClean="0"/>
              <a:t>Будогощь, 2013 г.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Первоцветы прибрежной зоны озера Острочинное, 2013 г.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Осенние </a:t>
            </a:r>
            <a:r>
              <a:rPr lang="ru-RU" sz="2000" dirty="0"/>
              <a:t>грибы соснового </a:t>
            </a:r>
            <a:r>
              <a:rPr lang="ru-RU" sz="2000" dirty="0" smtClean="0"/>
              <a:t>бора поселка Будогощь, 2013 г.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ru-RU" sz="2000" dirty="0" smtClean="0"/>
              <a:t>Оценка качества воздуха в поселке Будогощь методом лихеноиндикации, 2014 </a:t>
            </a:r>
            <a:r>
              <a:rPr lang="ru-RU" sz="2000" dirty="0"/>
              <a:t>г</a:t>
            </a:r>
            <a:r>
              <a:rPr lang="ru-RU" sz="2000" dirty="0" smtClean="0"/>
              <a:t>.</a:t>
            </a:r>
          </a:p>
          <a:p>
            <a:pPr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000" dirty="0"/>
          </a:p>
          <a:p>
            <a:pPr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0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/>
          </a:p>
          <a:p>
            <a:pPr>
              <a:buFont typeface="Wingdings" panose="05000000000000000000" pitchFamily="2" charset="2"/>
              <a:buChar char="v"/>
            </a:pPr>
            <a:endParaRPr lang="ru-RU" sz="2400" dirty="0" smtClean="0"/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900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8860" y="142568"/>
            <a:ext cx="8229600" cy="838160"/>
          </a:xfrm>
        </p:spPr>
        <p:txBody>
          <a:bodyPr>
            <a:noAutofit/>
          </a:bodyPr>
          <a:lstStyle/>
          <a:p>
            <a:r>
              <a:rPr lang="ru-RU" sz="2800" b="1" i="1" dirty="0" smtClean="0"/>
              <a:t>Геоботаническая индикация экологических условий прибрежной зоны озера Острочинное</a:t>
            </a:r>
            <a:endParaRPr lang="ru-RU" sz="28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9179" y="1141774"/>
            <a:ext cx="8616726" cy="1324723"/>
          </a:xfrm>
        </p:spPr>
        <p:txBody>
          <a:bodyPr>
            <a:normAutofit fontScale="47500" lnSpcReduction="20000"/>
          </a:bodyPr>
          <a:lstStyle/>
          <a:p>
            <a:pPr marL="0" indent="0" algn="just">
              <a:buFont typeface="Arial" charset="0"/>
              <a:buNone/>
            </a:pPr>
            <a:r>
              <a:rPr lang="ru-RU" sz="5100" b="1" i="1" dirty="0" smtClean="0">
                <a:latin typeface="+mj-lt"/>
                <a:cs typeface="Times New Roman" pitchFamily="18" charset="0"/>
              </a:rPr>
              <a:t>Метод </a:t>
            </a:r>
            <a:r>
              <a:rPr lang="ru-RU" sz="5100" b="1" i="1" dirty="0">
                <a:latin typeface="+mj-lt"/>
                <a:cs typeface="Times New Roman" pitchFamily="18" charset="0"/>
              </a:rPr>
              <a:t>геоботанической индикации </a:t>
            </a:r>
            <a:r>
              <a:rPr lang="ru-RU" sz="5100" dirty="0" smtClean="0">
                <a:latin typeface="+mj-lt"/>
                <a:cs typeface="Times New Roman" pitchFamily="18" charset="0"/>
              </a:rPr>
              <a:t>- описание </a:t>
            </a:r>
            <a:r>
              <a:rPr lang="ru-RU" sz="5100" dirty="0">
                <a:latin typeface="+mj-lt"/>
                <a:cs typeface="Times New Roman" pitchFamily="18" charset="0"/>
              </a:rPr>
              <a:t>флористического состава прибрежной зоны озера Острочинное и определение экологических условий объекта по растениям-индикаторам</a:t>
            </a:r>
            <a:r>
              <a:rPr lang="ru-RU" sz="5100" dirty="0" smtClean="0">
                <a:latin typeface="+mj-lt"/>
                <a:cs typeface="Times New Roman" pitchFamily="18" charset="0"/>
              </a:rPr>
              <a:t>.</a:t>
            </a:r>
            <a:endParaRPr lang="ru-RU" sz="5100" dirty="0">
              <a:latin typeface="+mj-lt"/>
            </a:endParaRPr>
          </a:p>
          <a:p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6670248" y="2767729"/>
            <a:ext cx="2476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Измерение диаметра ствола сосны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5402710"/>
            <a:ext cx="2304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 smtClean="0"/>
              <a:t>Закладка учетной площадки</a:t>
            </a:r>
            <a:endParaRPr lang="ru-RU" sz="16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6506200" y="5043354"/>
            <a:ext cx="26406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/>
              <a:t>Описание фитоценоза по типовому бланку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237363" y="5393108"/>
            <a:ext cx="2399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Измерение высоты склона с помощью нивелира</a:t>
            </a:r>
          </a:p>
        </p:txBody>
      </p:sp>
      <p:pic>
        <p:nvPicPr>
          <p:cNvPr id="6146" name="Picture 2" descr="C:\Documents and Settings\Senyakin_A_S\Рабочий стол\Рисунок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78" y="2595886"/>
            <a:ext cx="1993900" cy="273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Documents and Settings\Senyakin_A_S\Рабочий стол\Рисунок2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6962" y="2610173"/>
            <a:ext cx="2000250" cy="2716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Documents and Settings\Senyakin_A_S\Рабочий стол\Рисунок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5528" y="2151560"/>
            <a:ext cx="2511425" cy="2401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Documents and Settings\Senyakin_A_S\Рабочий стол\Рисунок2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235" y="4437112"/>
            <a:ext cx="1878013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235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3106" y="188640"/>
            <a:ext cx="8917788" cy="948499"/>
          </a:xfrm>
        </p:spPr>
        <p:txBody>
          <a:bodyPr>
            <a:noAutofit/>
          </a:bodyPr>
          <a:lstStyle/>
          <a:p>
            <a:r>
              <a:rPr lang="ru-RU" sz="2800" b="1" i="1" dirty="0"/>
              <a:t>Оценка экологического состояния озера Острочинное по составу макрофитов и макрозообентоса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79511" y="1340768"/>
            <a:ext cx="86740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Bef>
                <a:spcPts val="1800"/>
              </a:spcBef>
              <a:spcAft>
                <a:spcPts val="600"/>
              </a:spcAft>
            </a:pPr>
            <a:r>
              <a:rPr lang="ru-RU" sz="2400" b="1" i="1" dirty="0">
                <a:latin typeface="+mj-lt"/>
                <a:cs typeface="Times New Roman" pitchFamily="18" charset="0"/>
              </a:rPr>
              <a:t>Метод исследования </a:t>
            </a:r>
            <a:r>
              <a:rPr lang="ru-RU" sz="2400" dirty="0">
                <a:latin typeface="+mj-lt"/>
                <a:cs typeface="Times New Roman" pitchFamily="18" charset="0"/>
              </a:rPr>
              <a:t>- биоиндикация </a:t>
            </a:r>
            <a:r>
              <a:rPr lang="ru-RU" sz="2400" dirty="0" smtClean="0">
                <a:latin typeface="+mj-lt"/>
                <a:cs typeface="Times New Roman" pitchFamily="18" charset="0"/>
              </a:rPr>
              <a:t>водоёма </a:t>
            </a:r>
            <a:r>
              <a:rPr lang="ru-RU" sz="2400" dirty="0">
                <a:latin typeface="+mj-lt"/>
                <a:cs typeface="Times New Roman" pitchFamily="18" charset="0"/>
              </a:rPr>
              <a:t>по видовому составу макрозообентоса и макрофитов.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2865267" y="4009182"/>
            <a:ext cx="30498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Определение прозрачности воды с помощью диска </a:t>
            </a:r>
            <a:r>
              <a:rPr lang="ru-RU" sz="1600" b="1" dirty="0" err="1"/>
              <a:t>Секки</a:t>
            </a:r>
            <a:endParaRPr lang="ru-RU" sz="1600" b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224768" y="3913331"/>
            <a:ext cx="22786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Определение температуры воды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00192" y="4297873"/>
            <a:ext cx="2771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/>
              <a:t>Взятие проб макрозообентоса с помощью скребка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24506" y="6417024"/>
            <a:ext cx="12987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/>
              <a:t>Разбор проб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169620" y="6148049"/>
            <a:ext cx="28821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/>
              <a:t>Запись полученных данных в полевые бланки</a:t>
            </a:r>
          </a:p>
        </p:txBody>
      </p:sp>
      <p:pic>
        <p:nvPicPr>
          <p:cNvPr id="7170" name="Picture 2" descr="C:\Documents and Settings\Senyakin_A_S\Рабочий стол\Рисунок3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313" y="2210545"/>
            <a:ext cx="2078037" cy="1798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Documents and Settings\Senyakin_A_S\Рабочий стол\Рисунок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0520" y="2088307"/>
            <a:ext cx="2803525" cy="1920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Documents and Settings\Senyakin_A_S\Рабочий стол\Рисунок3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026179"/>
            <a:ext cx="2366963" cy="225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3" name="Picture 5" descr="C:\Documents and Settings\Senyakin_A_S\Рабочий стол\Рисунок3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1" y="4556125"/>
            <a:ext cx="2474913" cy="1858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C:\Documents and Settings\Senyakin_A_S\Рабочий стол\Рисунок3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7781" y="4804541"/>
            <a:ext cx="2603500" cy="1951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814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662</Words>
  <Application>Microsoft Office PowerPoint</Application>
  <PresentationFormat>Экран (4:3)</PresentationFormat>
  <Paragraphs>120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Экологический проект  «Изучение экологического состояния озера Острочинное и его прибрежной зоны»</vt:lpstr>
      <vt:lpstr>Участники проекта – воспитанники объединения «Юные экологи» Киришского ДДЮТ</vt:lpstr>
      <vt:lpstr>Актуальность и причины создания проекта</vt:lpstr>
      <vt:lpstr>Цель и задачи проекта</vt:lpstr>
      <vt:lpstr>Методы работы</vt:lpstr>
      <vt:lpstr>Наши партнеры</vt:lpstr>
      <vt:lpstr>Учебно-исследовательские работы, выполненные в рамках проекта</vt:lpstr>
      <vt:lpstr>Геоботаническая индикация экологических условий прибрежной зоны озера Острочинное</vt:lpstr>
      <vt:lpstr>Оценка экологического состояния озера Острочинное по составу макрофитов и макрозообентоса</vt:lpstr>
      <vt:lpstr>Исследование качества снегового покрова в поселке Будогощь</vt:lpstr>
      <vt:lpstr>Изучение влияния различных условий на свойства снежного покрова в посёлке Будогощь</vt:lpstr>
      <vt:lpstr>Изучение первоцветов прибрежной зоны озера Острочинное</vt:lpstr>
      <vt:lpstr>Изучение осенних грибов соснового бора в окрестностях поселка Будогощь</vt:lpstr>
      <vt:lpstr>Оценка качества воздуха в поселке Будогощь методом лихеноиндикации</vt:lpstr>
      <vt:lpstr>Изучение первоцветов прибрежной зоны озера Острочинное</vt:lpstr>
      <vt:lpstr>Изучение макрозообентоса озера Острочинное</vt:lpstr>
      <vt:lpstr>Выступления воспитанников объединения «Юные экологи»</vt:lpstr>
      <vt:lpstr>Презентация PowerPoint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 проект  «Изучение экологического состояния озера Острочинное и его прибрежной зоны»</dc:title>
  <cp:lastModifiedBy>Senyakin_A_S</cp:lastModifiedBy>
  <cp:revision>17</cp:revision>
  <dcterms:modified xsi:type="dcterms:W3CDTF">2015-03-07T11:13:07Z</dcterms:modified>
</cp:coreProperties>
</file>