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89" r:id="rId4"/>
    <p:sldId id="290" r:id="rId5"/>
    <p:sldId id="291" r:id="rId6"/>
    <p:sldId id="292" r:id="rId7"/>
    <p:sldId id="294" r:id="rId8"/>
    <p:sldId id="296" r:id="rId9"/>
    <p:sldId id="297" r:id="rId10"/>
    <p:sldId id="298" r:id="rId11"/>
    <p:sldId id="299" r:id="rId12"/>
    <p:sldId id="301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D3BE-C01B-45A1-8065-A8C2BC163A19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EBD6-47B1-4350-86CF-9E1B2D0BF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0" y="260649"/>
            <a:ext cx="8626012" cy="63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1722" y="2132856"/>
            <a:ext cx="7772400" cy="1470025"/>
          </a:xfrm>
        </p:spPr>
        <p:txBody>
          <a:bodyPr/>
          <a:lstStyle/>
          <a:p>
            <a:r>
              <a:rPr lang="ru-RU" sz="4000" b="1" dirty="0">
                <a:solidFill>
                  <a:srgbClr val="006600"/>
                </a:solidFill>
                <a:latin typeface="Georgia" pitchFamily="18" charset="0"/>
              </a:rPr>
              <a:t>Портрет </a:t>
            </a:r>
            <a:br>
              <a:rPr lang="ru-RU" sz="4000" b="1" dirty="0">
                <a:solidFill>
                  <a:srgbClr val="006600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006600"/>
                </a:solidFill>
                <a:latin typeface="Georgia" pitchFamily="18" charset="0"/>
              </a:rPr>
              <a:t>педагога-эколога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400800" cy="1752600"/>
          </a:xfrm>
        </p:spPr>
        <p:txBody>
          <a:bodyPr>
            <a:normAutofit/>
          </a:bodyPr>
          <a:lstStyle/>
          <a:p>
            <a:pPr lvl="0" algn="r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i="1" dirty="0" err="1">
                <a:solidFill>
                  <a:srgbClr val="006600"/>
                </a:solidFill>
                <a:latin typeface="Georgia" pitchFamily="18" charset="0"/>
              </a:rPr>
              <a:t>Францева</a:t>
            </a:r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  <a:latin typeface="Georgia" pitchFamily="18" charset="0"/>
              </a:rPr>
              <a:t>Татьяна Владимировна,                                                                                      </a:t>
            </a:r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учитель биологии </a:t>
            </a:r>
            <a:r>
              <a:rPr lang="ru-RU" sz="2000" b="1" i="1" dirty="0" smtClean="0">
                <a:solidFill>
                  <a:srgbClr val="006600"/>
                </a:solidFill>
                <a:latin typeface="Georgia" pitchFamily="18" charset="0"/>
              </a:rPr>
              <a:t>МБУСОШ № 48                                                                         г</a:t>
            </a:r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. </a:t>
            </a:r>
            <a:r>
              <a:rPr lang="ru-RU" sz="2000" b="1" i="1" dirty="0" smtClean="0">
                <a:solidFill>
                  <a:srgbClr val="006600"/>
                </a:solidFill>
                <a:latin typeface="Georgia" pitchFamily="18" charset="0"/>
              </a:rPr>
              <a:t>Нижнеудинска Иркутской области</a:t>
            </a:r>
          </a:p>
          <a:p>
            <a:pPr lvl="0" algn="r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lang="ru-RU" sz="2000" b="1" i="1" dirty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6152" y="6131022"/>
            <a:ext cx="1324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val="37037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Сегодня как никогда актуальны слова классика отечественной методики биологии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Н. М. Верзилина:     </a:t>
            </a:r>
            <a:r>
              <a:rPr lang="ru-RU" sz="16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«…Как может учащийся охранять природу, не зная ее, не полюбив ее, когда он не держал в руках ни одного растения, не выращивал их».</a:t>
            </a:r>
            <a:br>
              <a:rPr lang="ru-RU" sz="16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Своей обязанностью считаю  поддержание проекта «Зеленая школа», в рамках которого проводится озеленение школы и прилегающей к ней территории.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 «Зеленая школа»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9218" name="Picture 2" descr="C:\Users\Дом\Desktop\Новая папка\SAM_19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374995"/>
            <a:ext cx="4051175" cy="3038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Постоянно сотрудничаю с МОУ ДОД Станция юных натуралистов: участвуем в конкурсах, муниципальных праздниках-выставках «Урожай», акциях, конференциях «Исследователь природы».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Сотрудничество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10242" name="Picture 2" descr="C:\Users\Дом\Desktop\Новая папка\CIMG1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260957" cy="3195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Летний экологический лагерь – 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    это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возможность общения и 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     работы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со 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специалистами:  научными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работниками Байкальского музея СО РАН, Лимнологического института, сотрудниками ООО 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«</a:t>
            </a:r>
            <a:r>
              <a:rPr lang="ru-RU" sz="16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БайкалЭкосеть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»; </a:t>
            </a:r>
            <a:endParaRPr lang="ru-RU" sz="16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lvl="0">
              <a:defRPr/>
            </a:pP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участие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в Байкальском экологическом форуме.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2" descr="P103017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835879"/>
            <a:ext cx="4005634" cy="3531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Экологический лагерь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Экологическое воспитание – процесс сложный и длительный, конкретные его результаты могут быть заметны только по прошествии времени. Пройдут годы, у каждого ребенка будет свой особый путь на земле.  Но я верю, что они возьмут с собой в дорогу по жизни совет героя Антуана де Сент-Экзюпери из «Маленького принца»: «</a:t>
            </a:r>
            <a:r>
              <a:rPr lang="ru-RU" sz="16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Встал поутру, умылся, привел себя в порядок – и сразу же приведи в порядок свою планету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».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42" y="1555580"/>
            <a:ext cx="40544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  <a:t>ФГОС определяет целью современного биологического образования  подготовку биологически 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  <a:t>экологически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  <a:t> грамотной личности.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  <a:t>Понятие грамотности включает активное владение экологическим знанием, отражающим современное состояние биосферы, и умением принимать решение и действовать, добиваясь положительного эффекта в соответствии с этим знанием.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itchFamily="18" charset="0"/>
                <a:ea typeface="+mj-ea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C:\Users\Дом\Desktop\Новая папка\SDC127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54" y="3246245"/>
            <a:ext cx="4084100" cy="306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Цель  работы - формирование и развитие экологического мышления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. </a:t>
            </a:r>
            <a:endParaRPr lang="ru-RU" sz="16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lvl="0">
              <a:defRPr/>
            </a:pP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Сегодняшний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день диктует необходимость не только экологических знаний, но и способности экспериментирования, самостоятельного переноса знаний для решения новой  проблемы, предвидение возможных последствий принимаемых решений.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D:\Мои документы\Мои рисунки\Францева Т.В\1 шт DSC01691-1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63" y="3573016"/>
            <a:ext cx="4288832" cy="285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Цель работы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9" y="263359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Задачи работы:</a:t>
            </a:r>
            <a:br>
              <a:rPr lang="ru-R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- вовлечение учащихся       в процесс самостоятельного поиска, «открытие» новых знаний;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- акцентирование внимания школьников на практической значимости получаемых 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знаний      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и умений;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- обеспечение разнообразия учебного труда учеников.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 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Задачи работы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Дом\Desktop\Новая папка\DSC023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37" y="3068960"/>
            <a:ext cx="4466366" cy="3347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5855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Эффективно выполнять поставленные задачи позволяет технология проектного обучения, стимулирующая познавательный интерес.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В практике своей работы  использую разные виды проектов: информационные, исследовательские, продуктивные, практико-ориентированные.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Проектное обучение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Дом\Desktop\Новая папка\SAM_01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77796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Работа над исследовательскими проектами нацеливает ребят на глубокое изучение проблемы и защиту собственных путей ее решения.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Такие проекты имеют структуру, приближенную к подлинным научным исследованиям и позволяют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ученикам получать «живые знания».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Исследовательские проекты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Дом\Desktop\Новая папка\DSCN05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88" y="3239341"/>
            <a:ext cx="4208077" cy="3156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Осознание значимости бережного отношения к собственному здоровью  и организму – один из аспектов развития экологического мышления.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Творческий проект – игра, викторина, конкурс - воздействует на чувства школьников, их сознание, взгляды и представления о здоровом образе жизни.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Творческие проекты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Дом\Desktop\Новая папка\DSC026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37" y="3394351"/>
            <a:ext cx="4037673" cy="3028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Еще одним примером практико-ориентированного проекта является участие в международном образовательном проекте «Всемирный день Исследования воды».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Программа направлена на повышение общественной осведомленности 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о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проблемах воды и вовлечение школьников в охрану водных ресурсов.  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Практические проекты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7170" name="Picture 2" descr="C:\Users\Дом\Desktop\Новая папка\SAM_08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2004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15109"/>
            <a:ext cx="8833226" cy="1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" y="6525344"/>
            <a:ext cx="8834437" cy="2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263" y="3371256"/>
            <a:ext cx="6392395" cy="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2" y="263359"/>
            <a:ext cx="1714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58"/>
            <a:ext cx="8490595" cy="62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72816"/>
            <a:ext cx="37444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Ценность практико-ориентированных проектов в том и заключается, что ребята на конкретном местном материале убеждаются в теоретических положениях, могут критически отобрать все факты «за» и «против», из многообразия причин выделить главную. </a:t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/>
            </a:r>
            <a:b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Практические проекты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8194" name="Picture 2" descr="C:\Users\Дом\Desktop\Новая папка\20140707_1717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97" y="3284984"/>
            <a:ext cx="4164947" cy="312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Портрет  педагога-эколога</vt:lpstr>
      <vt:lpstr>Презентация PowerPoint</vt:lpstr>
      <vt:lpstr>Цель работы</vt:lpstr>
      <vt:lpstr>Задачи работы</vt:lpstr>
      <vt:lpstr>Проектное обучение</vt:lpstr>
      <vt:lpstr>Исследовательские проекты</vt:lpstr>
      <vt:lpstr>Творческие проекты</vt:lpstr>
      <vt:lpstr>Практические проекты</vt:lpstr>
      <vt:lpstr>Практические проекты</vt:lpstr>
      <vt:lpstr> «Зеленая школа»</vt:lpstr>
      <vt:lpstr>Сотрудничество</vt:lpstr>
      <vt:lpstr>Экологический лагерь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Францева Т.В.</dc:creator>
  <cp:lastModifiedBy>Дом</cp:lastModifiedBy>
  <cp:revision>33</cp:revision>
  <dcterms:created xsi:type="dcterms:W3CDTF">2015-02-09T14:43:13Z</dcterms:created>
  <dcterms:modified xsi:type="dcterms:W3CDTF">2015-03-13T14:16:00Z</dcterms:modified>
</cp:coreProperties>
</file>