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5" r:id="rId3"/>
    <p:sldId id="258" r:id="rId4"/>
    <p:sldId id="259" r:id="rId5"/>
    <p:sldId id="261" r:id="rId6"/>
    <p:sldId id="262" r:id="rId7"/>
    <p:sldId id="263" r:id="rId8"/>
    <p:sldId id="284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70" r:id="rId17"/>
    <p:sldId id="287" r:id="rId18"/>
    <p:sldId id="274" r:id="rId19"/>
    <p:sldId id="288" r:id="rId20"/>
    <p:sldId id="275" r:id="rId21"/>
    <p:sldId id="289" r:id="rId22"/>
    <p:sldId id="273" r:id="rId23"/>
    <p:sldId id="276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9491A-F2F4-428D-868F-0391C4CA751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71E3-E385-41C4-931D-FDD53FF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70E75-C5FD-4074-A21B-8B7F77E74B1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9EB1C3F-5D3C-4D0D-9F3E-35E799912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F0D4F-7EA8-4C62-A62E-A7F974ABE32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hyperlink" Target="http://go.mail.ru/frame.html?imgurl=http://www.photo-techart.ru/files/thumbnail/48846eede4.jpg&amp;pageurl=http://www.photo.techart.ru/photo/19/86/&amp;id=50065015&amp;iid=8&amp;imgwidth=115&amp;imgheight=170&amp;imgsize=17165&amp;images_links=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wmf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ru.wikipedia.org/wiki/%D0%92%D0%BE%D0%BB%D1%8C%D1%84%D1%80%D0%B0%D0%BC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2%D0%B5%D1%8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u.wikipedia.org/wiki/%D0%9F%D1%80%D0%BE%D0%B2%D0%BE%D0%B4%D0%BD%D0%B8%D0%B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wikipedia/commons/thumb/3/32/Kompaktleuchtstofflampe.jpeg/180px-Kompaktleuchtstofflampe.jpeg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thumb/c/c4/Elektronstarterp.jpg/200px-Elektronstarterp.jpg" TargetMode="External"/><Relationship Id="rId5" Type="http://schemas.openxmlformats.org/officeDocument/2006/relationships/image" Target="../media/image43.jpeg"/><Relationship Id="rId4" Type="http://schemas.openxmlformats.org/officeDocument/2006/relationships/image" Target="http://upload.wikimedia.org/wikipedia/commons/thumb/1/19/Energiesparlampe_01a.jpg/200px-Energiesparlampe_01a.jpg" TargetMode="External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7\&#1056;&#1072;&#1073;&#1086;&#1095;&#1080;&#1081;%20&#1089;&#1090;&#1086;&#1083;\&#1076;&#1083;&#1103;%20&#1085;&#1072;&#1091;%20&#1087;&#1088;&#1072;&#1082;&#1090;%20&#1082;&#1086;&#1085;&#1092;&#1077;&#1088;%20&#1083;&#1072;&#1084;&#1087;&#1086;&#1095;&#1082;&#1080;\&#1069;&#1085;&#1077;&#1088;&#1075;&#1086;&#1089;&#1073;&#1077;&#1088;&#1077;&#1078;&#1077;&#1085;&#1080;&#1077;%20&#1079;&#1072;%20&#1089;&#1095;&#1077;&#1090;%20&#1079;&#1076;&#1086;&#1088;&#1086;&#1074;&#1100;&#1103;___%20%20NoNaMe.files\d55f900b60b7cccf6f3b29ba960.gi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www.test.org.ua/uploads/symbol_energy.jpg" TargetMode="External"/><Relationship Id="rId7" Type="http://schemas.openxmlformats.org/officeDocument/2006/relationships/image" Target="http://www.test.org.ua/uploads/lamps_011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http://www.test.org.ua/uploads/symbols_03.JPG" TargetMode="Externa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70-%D0%B5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880_%D0%B3%D0%BE%D0%B4" TargetMode="External"/><Relationship Id="rId5" Type="http://schemas.openxmlformats.org/officeDocument/2006/relationships/hyperlink" Target="http://ru.wikipedia.org/wiki/1879_%D0%B3%D0%BE%D0%B4" TargetMode="External"/><Relationship Id="rId4" Type="http://schemas.openxmlformats.org/officeDocument/2006/relationships/hyperlink" Target="http://ru.wikipedia.org/wiki/%D0%A2%D0%BE%D0%BC%D0%B0%D1%81_%D0%AD%D0%B4%D0%B8%D1%81%D0%BE%D0%B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ru.wikipedia.org/wiki/11_%D0%B8%D1%8E%D0%BB%D1%8F" TargetMode="External"/><Relationship Id="rId7" Type="http://schemas.openxmlformats.org/officeDocument/2006/relationships/hyperlink" Target="http://ru.wikipedia.org/wiki/%D0%A3%D0%B3%D0%BE%D0%BB%D1%8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0%D1%82%D0%B5%D0%BD%D1%82" TargetMode="External"/><Relationship Id="rId5" Type="http://schemas.openxmlformats.org/officeDocument/2006/relationships/hyperlink" Target="http://ru.wikipedia.org/wiki/%D0%9B%D0%BE%D0%B4%D1%8B%D0%B3%D0%B8%D0%BD,_%D0%90%D0%BB%D0%B5%D0%BA%D1%81%D0%B0%D0%BD%D0%B4%D1%80_%D0%9D%D0%B8%D0%BA%D0%BE%D0%BB%D0%B0%D0%B5%D0%B2%D0%B8%D1%87" TargetMode="External"/><Relationship Id="rId4" Type="http://schemas.openxmlformats.org/officeDocument/2006/relationships/hyperlink" Target="http://ru.wikipedia.org/wiki/1874_%D0%B3%D0%BE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71480"/>
            <a:ext cx="8501122" cy="2277547"/>
          </a:xfrm>
          <a:prstGeom prst="rect">
            <a:avLst/>
          </a:prstGeom>
          <a:scene3d>
            <a:camera prst="perspectiveBelow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Электрическая лампа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накаливания. Энергосберегающая лампа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6419" t="10274" r="25146" b="10469"/>
          <a:stretch>
            <a:fillRect/>
          </a:stretch>
        </p:blipFill>
        <p:spPr bwMode="auto">
          <a:xfrm rot="3599017">
            <a:off x="1345757" y="2713770"/>
            <a:ext cx="2934663" cy="48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kampusbank.com/image/cache/data/japon%20pazar%C4%B1/tasarruflu%20ampul-500x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522370">
            <a:off x="6105020" y="2688045"/>
            <a:ext cx="1958977" cy="438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560" y="4725144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Остающаяся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проблема с быстрым испарением нити в вакууме была решена американским учёным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Ирвингом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Ленгмюром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1909 г. Он придумал наполнять колбы ламп инертным газом, что существенно увеличило время жизни ламп.</a:t>
            </a:r>
          </a:p>
        </p:txBody>
      </p:sp>
      <p:pic>
        <p:nvPicPr>
          <p:cNvPr id="3" name="Рисунок 2" descr="ЛЕНГМЮР Ирвин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2285" y="243452"/>
            <a:ext cx="4148187" cy="3473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24128" y="3501008"/>
            <a:ext cx="25922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Ирвинг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Ленгмюр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2670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Свеча Яблочкова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0" y="692696"/>
            <a:ext cx="5943600" cy="236220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Свеча Яблочкова — один из вариантов электрической угольной дуговой лампы, изобретённый в 1876 году Павлом Яблочковым.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Она состоит их двух угольных блоков, разделённых инертным материалом. На верхнем конце закреплена перемычка из тонкой проволоки или угольной пасты. Конструкция собрана и закреплена вертикально на изолированном основании.</a:t>
            </a:r>
          </a:p>
        </p:txBody>
      </p:sp>
      <p:pic>
        <p:nvPicPr>
          <p:cNvPr id="4" name="Рисунок 3" descr="b_svecha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49410" y="4149080"/>
            <a:ext cx="1794590" cy="240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28" y="4941168"/>
            <a:ext cx="5943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Дуга начинала гореть, постепенно съедая электроды и разделительный гипсовый слой.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Преимуществом конструкции было отсутствие необходимости в механизме, поддерживающего расстояние между электродами для горения дуги. Электродов хватало примерно на 2 часа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qbloch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3096344" cy="3676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99592" y="4437112"/>
            <a:ext cx="2057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П.Н. Яблочков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00px-Виртуальная_виньетка_Ртищево._Свеча_Яблочков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0152" y="3933056"/>
            <a:ext cx="144416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2" descr="http://im8-tub.mail.ru/i?id=50065015&amp;tov=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4000500"/>
            <a:ext cx="16478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2" descr="j04040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866111" y="776907"/>
            <a:ext cx="1661806" cy="196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20" descr="http://im0-tub.yandex.net/i?id=83056955&amp;tov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095091"/>
            <a:ext cx="1728801" cy="2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22" descr="http://im7-tub.yandex.net/i?id=17531732&amp;tov=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000504"/>
            <a:ext cx="1500198" cy="244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26" descr="http://im5-tub.yandex.net/i?id=5600201&amp;tov=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5" y="4000500"/>
            <a:ext cx="15811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28" descr="http://im2-tub.yandex.net/i?id=902753&amp;tov=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571480"/>
            <a:ext cx="1240512" cy="144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30" descr="http://im2-tub.yandex.net/i?id=12469203&amp;tov=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2357430"/>
            <a:ext cx="1500170" cy="147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32" descr="http://im5-tub.yandex.net/i?id=98708624&amp;tov=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166790"/>
            <a:ext cx="2533655" cy="346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34" descr="http://im3-tub.yandex.net/i?id=40038845&amp;tov=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38" y="4000500"/>
            <a:ext cx="157162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8" descr="http://im7-tub.yandex.net/i?id=103394509&amp;tov=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620177">
            <a:off x="4407153" y="1894997"/>
            <a:ext cx="1272472" cy="210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Прямоугольник 7"/>
          <p:cNvSpPr>
            <a:spLocks noChangeArrowheads="1"/>
          </p:cNvSpPr>
          <p:nvPr/>
        </p:nvSpPr>
        <p:spPr bwMode="auto">
          <a:xfrm>
            <a:off x="0" y="0"/>
            <a:ext cx="56503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</a:rPr>
              <a:t>Виды электрических </a:t>
            </a:r>
          </a:p>
          <a:p>
            <a:pPr algn="ctr"/>
            <a:r>
              <a:rPr lang="ru-RU" sz="4000" b="1" dirty="0" smtClean="0">
                <a:solidFill>
                  <a:srgbClr val="000000"/>
                </a:solidFill>
              </a:rPr>
              <a:t>ламп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47114" name="Picture 24" descr="http://im8-tub.yandex.net/i?id=34230289&amp;tov=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1938" y="4000500"/>
            <a:ext cx="1566862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Принцип действия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05064"/>
            <a:ext cx="8784976" cy="2294384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лампе накаливания используется эффект нагревания проводника (нити накаливания) при протекании через него электрического тока (тепловое действие тока). Для получения видимого излучения необходимо, чтобы температура была порядка нескольких тысяч градусов, в идеале 5770 K (температура поверхности Солнца). Часть потребляемой электрической энергии лампа накаливания преобразует в излучение, часть уходит в результате процессов теплопроводности и конвекции.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510fac24da809d515bd82d111454b4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268760"/>
            <a:ext cx="4176464" cy="261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08" y="500042"/>
            <a:ext cx="8229600" cy="1143000"/>
          </a:xfrm>
        </p:spPr>
        <p:txBody>
          <a:bodyPr/>
          <a:lstStyle/>
          <a:p>
            <a:pPr eaLnBrk="1" hangingPunct="1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Принцип действия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Н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142984"/>
            <a:ext cx="3904595" cy="4834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48" y="2071678"/>
            <a:ext cx="46719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доля  излучения приходится на инфракрасный диапазон. В качестве нити накаливания используется вольфрам. В обычном воздухе при таких температурах вольфрам мгновенно превратился бы в оксид. По этой причине вольфрамовая нить защищена стеклянной колбой, заполненной нейтральным газом (обычно аргоном).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 flipH="1">
            <a:off x="4643438" y="2000250"/>
            <a:ext cx="4071937" cy="44180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dirty="0" smtClean="0"/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качестве тела накала в настоящее время используется в основном спираль из сплавов на основе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Вольфрам"/>
              </a:rPr>
              <a:t>вольфрама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</p:txBody>
      </p:sp>
      <p:pic>
        <p:nvPicPr>
          <p:cNvPr id="1026" name="Picture 2" descr="D:\Физика\W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2910" y="1571612"/>
            <a:ext cx="3710583" cy="494744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000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4149080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пользоваться светильником, если неисправны его отдельные части или в проводе нарушен изоляционный слой.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мокрыми руками включать и выключать светильники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заменять электрическую лампу и протирать светорассеиватепи (плафоны) при включенном в сеть светильнике.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применять самодельные светорассеиватели из легковоспламеняющихся материалов — это может вызвать пожар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Правила техники безопасности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3212976"/>
            <a:ext cx="3600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140968"/>
            <a:ext cx="3600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169961">
            <a:off x="3564000" y="3007368"/>
            <a:ext cx="192311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852936"/>
            <a:ext cx="5040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такое энергосберегающие лампы?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Энергосберега́ющая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ла́мпа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это электрическая лампа, обладающая существенно большей светоотдачей (соотношением между световым потоком и потребляемой мощностью), например в сравнении с обычными лампами накаливания. Энергосберегающими лампами принято называть люминесцентные лампы которые входят в обширную категорию газоразрядных источников света(хотя это не правильно, так как энергосберегающие лампы могут основываться и на других физических принципах).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4354513" y="402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1861" name="Рисунок 74" descr="Энергосберегающая ламп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09775"/>
            <a:ext cx="8064500" cy="3290888"/>
          </a:xfrm>
          <a:prstGeom prst="rect">
            <a:avLst/>
          </a:prstGeom>
          <a:noFill/>
        </p:spPr>
      </p:pic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250825" y="642918"/>
            <a:ext cx="82502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i="1"/>
              <a:t>Компактная люминесцентная лампа</a:t>
            </a:r>
          </a:p>
          <a:p>
            <a:pPr algn="ctr"/>
            <a:r>
              <a:rPr lang="ru-RU" sz="2400" i="1"/>
              <a:t> (энергосберегающая)</a:t>
            </a:r>
          </a:p>
        </p:txBody>
      </p:sp>
      <p:pic>
        <p:nvPicPr>
          <p:cNvPr id="7" name="Рисунок 74" descr="Энергосберегающая ламп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8064500" cy="329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Энергосберегающие лампы состоят 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колбы, наполненной парами ртути и аргоном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 пускорегулирующего устройства (стартера).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внутреннюю поверхность колбы нанесено специальное вещество, называемое люминофор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214290"/>
            <a:ext cx="19796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85725"/>
            <a:ext cx="33147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изика\460093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493255"/>
            <a:ext cx="4246807" cy="40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5"/>
          <p:cNvSpPr>
            <a:spLocks noGrp="1"/>
          </p:cNvSpPr>
          <p:nvPr>
            <p:ph sz="quarter" idx="2"/>
          </p:nvPr>
        </p:nvSpPr>
        <p:spPr>
          <a:xfrm>
            <a:off x="0" y="357166"/>
            <a:ext cx="8858250" cy="292895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Лампа накаливания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электрический источник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Свет"/>
              </a:rPr>
              <a:t>света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котором тело накала (тугоплавкий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Проводник"/>
              </a:rPr>
              <a:t>проводник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помещённое в прозрачный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вакуумированный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сосуд, нагревается до высокой температуры за счёт протекания через него электрического тока, в результате чего излучает видимый свет.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Принцип действия 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люминесцентных ламп(энергосберегающая)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Люминесцентные лампы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представляют собой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газоразрядные ртутные лампы низкого давления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них под воздействием электричества в парах ртути образуется невидимое ультрафиолетовое излучение. Нанесённый на внутреннюю сторону колбы лампы люминофор преобразует это излучение в видимый свет. Подбирая тип люминофора можно изменять цвет свечения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люминесцентных ламп.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428604"/>
            <a:ext cx="4471990" cy="5697559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 действием высокого напряжения в лампе происходит движение электронов. Столкновение электронов с атомами ртути образует невидимое ультрафиолетовое излучение, которое, проходя через люминофор, преобразуется в видимый свет.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95036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809" y="0"/>
            <a:ext cx="9331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4338"/>
            <a:ext cx="9144000" cy="1195413"/>
          </a:xfrm>
        </p:spPr>
        <p:txBody>
          <a:bodyPr/>
          <a:lstStyle/>
          <a:p>
            <a:pPr algn="ctr"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Плюсы и минусы энергосберегающих ламп</a:t>
            </a:r>
          </a:p>
        </p:txBody>
      </p:sp>
      <p:graphicFrame>
        <p:nvGraphicFramePr>
          <p:cNvPr id="63529" name="Group 41"/>
          <p:cNvGraphicFramePr>
            <a:graphicFrameLocks noGrp="1"/>
          </p:cNvGraphicFramePr>
          <p:nvPr>
            <p:ph idx="1"/>
          </p:nvPr>
        </p:nvGraphicFramePr>
        <p:xfrm>
          <a:off x="323850" y="1341438"/>
          <a:ext cx="8497888" cy="5375275"/>
        </p:xfrm>
        <a:graphic>
          <a:graphicData uri="http://schemas.openxmlformats.org/drawingml/2006/table">
            <a:tbl>
              <a:tblPr/>
              <a:tblGrid>
                <a:gridCol w="4249738"/>
                <a:gridCol w="424815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«+» энергосберегающих ламп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«-» 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энергосберегающих ламп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1)большой срок службы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2)низкое потребление электроэнергии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заводская гарантия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3)расположенная в цоколе аппаратура устраняет стробоскопический эффект и обеспечивает стабильный световой поток при пульсациях напряжения питания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4)допускается использование энергосберегающих ламп там, где есть ограничения температуры, так как эти лампы практически не нагреваются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5)положительно влияют на экологию, ведь для производства и транспортировки электроэнергии требуются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невозобновляемые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природные ресурсы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6)световая отдача не зависит от напряжения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1)высокая стоимость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2)отрицательное воздействие на организм человека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3)отрицательное воздействие на  экологию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трубке содержатся пары ртути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4)необходимость в инфраструктуре по сбору и утилизации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5)"холодный", "безжизненный", "неуютный" спектр излучения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6)большие размеры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7)долгий запуск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8)наличие электронных пускорегулирующих устройств, создающих помехи в электросети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9)чувствительность к жаре и морозу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10)низкочастотный гул (50 Гц)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11)не могут работать при постоянном токе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ультрафиолетовое излучение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6" name="Picture 14" descr="lamps_02_269x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452563"/>
            <a:ext cx="30241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2" name="Picture 10" descr="http://upload.wikimedia.org/wikipedia/commons/thumb/1/19/Energiesparlampe_01a.jpg/200px-Energiesparlampe_01a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50825" y="1489075"/>
            <a:ext cx="3390900" cy="2371725"/>
          </a:xfrm>
          <a:prstGeom prst="rect">
            <a:avLst/>
          </a:prstGeom>
          <a:noFill/>
        </p:spPr>
      </p:pic>
      <p:pic>
        <p:nvPicPr>
          <p:cNvPr id="120838" name="Picture 6" descr="http://upload.wikimedia.org/wikipedia/commons/thumb/c/c4/Elektronstarterp.jpg/200px-Elektronstarterp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724525" y="3756025"/>
            <a:ext cx="3097213" cy="2765425"/>
          </a:xfrm>
          <a:prstGeom prst="rect">
            <a:avLst/>
          </a:prstGeom>
          <a:noFill/>
        </p:spPr>
      </p:pic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732213" y="431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0840" name="Picture 8" descr="http://upload.wikimedia.org/wikipedia/commons/thumb/3/32/Kompaktleuchtstofflampe.jpeg/180px-Kompaktleuchtstofflampe.jpe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250825" y="3910013"/>
            <a:ext cx="3384550" cy="2543175"/>
          </a:xfrm>
          <a:prstGeom prst="rect">
            <a:avLst/>
          </a:prstGeom>
          <a:noFill/>
        </p:spPr>
      </p:pic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170815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250825" y="14288"/>
            <a:ext cx="7561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i="1"/>
              <a:t>Компактная люминесцентная лампа</a:t>
            </a:r>
          </a:p>
          <a:p>
            <a:pPr algn="ctr"/>
            <a:r>
              <a:rPr lang="ru-RU" sz="2400" i="1"/>
              <a:t> (энергосберегающая)</a:t>
            </a:r>
          </a:p>
        </p:txBody>
      </p:sp>
      <p:pic>
        <p:nvPicPr>
          <p:cNvPr id="120845" name="Picture 13" descr="Энергосберегающие лампочки могут нанести вред здоровью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2368550"/>
            <a:ext cx="352901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обрез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856932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-214337"/>
            <a:ext cx="8229600" cy="100013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КАКУЮ ЖЕ ВЫБРАТЬ???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8043890" cy="157163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Виды энергосберегающих лампочек</a:t>
            </a:r>
          </a:p>
        </p:txBody>
      </p:sp>
      <p:graphicFrame>
        <p:nvGraphicFramePr>
          <p:cNvPr id="35108" name="Group 292"/>
          <p:cNvGraphicFramePr>
            <a:graphicFrameLocks noGrp="1"/>
          </p:cNvGraphicFramePr>
          <p:nvPr>
            <p:ph sz="quarter" idx="3"/>
          </p:nvPr>
        </p:nvGraphicFramePr>
        <p:xfrm>
          <a:off x="500063" y="1428736"/>
          <a:ext cx="7927975" cy="2214577"/>
        </p:xfrm>
        <a:graphic>
          <a:graphicData uri="http://schemas.openxmlformats.org/drawingml/2006/table">
            <a:tbl>
              <a:tblPr/>
              <a:tblGrid>
                <a:gridCol w="4786346"/>
                <a:gridCol w="3141629"/>
              </a:tblGrid>
              <a:tr h="1118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Энергосберегающие лампы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рефлекторы - это компактные люминесцентные лампы акцентного освещения. Колба таких ламп повторяет форму стандартных рефлекторных ламп накаливания.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6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Энергосберегающие лампы 2U - это компактные люминесцентные лампы, колбы которых состоят из двух U - образных люминесцентных трубок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206" name="Picture 289" descr="SV-44422-11_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25" y="2643182"/>
            <a:ext cx="14287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Group 32"/>
          <p:cNvGraphicFramePr>
            <a:graphicFrameLocks noGrp="1"/>
          </p:cNvGraphicFramePr>
          <p:nvPr/>
        </p:nvGraphicFramePr>
        <p:xfrm>
          <a:off x="500063" y="3786190"/>
          <a:ext cx="7929618" cy="2786082"/>
        </p:xfrm>
        <a:graphic>
          <a:graphicData uri="http://schemas.openxmlformats.org/drawingml/2006/table">
            <a:tbl>
              <a:tblPr/>
              <a:tblGrid>
                <a:gridCol w="4763578"/>
                <a:gridCol w="3166040"/>
              </a:tblGrid>
              <a:tr h="896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Энергосберегающие лампы 3U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это компактные люминесцентные лампы, колбы которых состоят из трех U - образных люминесцентных трубок.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7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Энергосберегающие лампы 4U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это компактные люминесцентные лампы, колбы которых состоят из четырех U - образных люминесцентных трубок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Энергосберегающие лампы SH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это компактные люминесцентные лампы, колбы которых представляют собой спираль.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221" name="Picture 24" descr="3U_E27_220V_15W_2700K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25" y="3929066"/>
            <a:ext cx="1357313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29" descr="0a05c48da852e4b02787aeaa76c212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4714884"/>
            <a:ext cx="107156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3" descr="60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5643578"/>
            <a:ext cx="18526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24" descr="reflector-r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63" y="1500174"/>
            <a:ext cx="12795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4354513" y="402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571472" y="357166"/>
            <a:ext cx="75612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Компактная люминесцентная лампа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(энергосберегающая)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417888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886" name="Picture 6" descr="картинка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11188" y="1452563"/>
            <a:ext cx="8064500" cy="515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7" y="2714620"/>
          <a:ext cx="8358245" cy="3643338"/>
        </p:xfrm>
        <a:graphic>
          <a:graphicData uri="http://schemas.openxmlformats.org/drawingml/2006/table">
            <a:tbl>
              <a:tblPr/>
              <a:tblGrid>
                <a:gridCol w="2948162"/>
                <a:gridCol w="2477685"/>
                <a:gridCol w="2932398"/>
              </a:tblGrid>
              <a:tr h="513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9" marR="30259" marT="30259" marB="30259">
                    <a:lnL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9" marR="30259" marT="30259" marB="30259">
                    <a:lnL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9" marR="30259" marT="30259" marB="30259">
                    <a:lnL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 данном изображении вы видите ту минимальную информацию, которая должна быть на лампе. Все протестированные лампочки действительно имеют класс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энергоэффективности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А. Обязательно должна быть указана мощность, световой поток и длительность горения</a:t>
                      </a:r>
                    </a:p>
                  </a:txBody>
                  <a:tcPr marL="30259" marR="30259" marT="30259" marB="30259">
                    <a:lnL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наличие этого символа означает запрет на использование энергосберегающих лампочек в приборах, регулирующих силу света, так называемых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диммерах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259" marR="30259" marT="30259" marB="30259">
                    <a:lnL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это изображение означает, что лампочку необходимо вкручивать держа за пластиковую часть, и ни в коем случае за колбу!</a:t>
                      </a:r>
                    </a:p>
                  </a:txBody>
                  <a:tcPr marL="30259" marR="30259" marT="30259" marB="30259">
                    <a:lnL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6195" name="Picture 3" descr="http://www.test.org.ua/uploads/symbol_energy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71472" y="785794"/>
            <a:ext cx="2214578" cy="1928826"/>
          </a:xfrm>
          <a:prstGeom prst="rect">
            <a:avLst/>
          </a:prstGeom>
          <a:noFill/>
        </p:spPr>
      </p:pic>
      <p:pic>
        <p:nvPicPr>
          <p:cNvPr id="136194" name="Picture 2" descr="http://www.test.org.ua/uploads/symbols_03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714744" y="785794"/>
            <a:ext cx="1714512" cy="1643074"/>
          </a:xfrm>
          <a:prstGeom prst="rect">
            <a:avLst/>
          </a:prstGeom>
          <a:noFill/>
        </p:spPr>
      </p:pic>
      <p:pic>
        <p:nvPicPr>
          <p:cNvPr id="136193" name="Picture 1" descr="http://www.test.org.ua/uploads/lamps_011.jpg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6072198" y="785794"/>
            <a:ext cx="242889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6" cy="685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rot="10800000" flipV="1">
            <a:off x="3786182" y="1571612"/>
            <a:ext cx="571504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3143240" y="1928802"/>
            <a:ext cx="1214446" cy="214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3071802" y="2500306"/>
            <a:ext cx="1000132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2714612" y="3071810"/>
            <a:ext cx="107157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3707904" y="908720"/>
            <a:ext cx="576064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2987824" y="4797152"/>
            <a:ext cx="648072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2771800" y="5517232"/>
            <a:ext cx="792088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1403648" y="5157192"/>
            <a:ext cx="864096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V="1">
            <a:off x="2591780" y="6057292"/>
            <a:ext cx="36004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76056" y="1886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076056" y="83671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076056" y="141277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3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076056" y="19888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4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076056" y="256490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5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076056" y="321297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6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076056" y="37890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7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76056" y="436510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8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076056" y="494116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9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076056" y="5517232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076056" y="6165304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11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24128" y="188640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Стеклянная колба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4128" y="908720"/>
            <a:ext cx="2115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Инертный газ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4128" y="1484784"/>
            <a:ext cx="309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Вольфрамовая нить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1988840"/>
            <a:ext cx="1836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Электрод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+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24128" y="2636912"/>
            <a:ext cx="1746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Электрод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24128" y="3212976"/>
            <a:ext cx="2364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Усы поддержки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24128" y="3861048"/>
            <a:ext cx="3103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Стеклянная лопатка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6136" y="4437112"/>
            <a:ext cx="2523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Боковой контакт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0152" y="4941168"/>
            <a:ext cx="162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Изолятор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56176" y="5517232"/>
            <a:ext cx="1311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Цоколь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2160" y="6165304"/>
            <a:ext cx="329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Центральный контакт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43275" y="620688"/>
            <a:ext cx="5800725" cy="3048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MO" sz="2000" b="1" i="1" dirty="0" smtClean="0">
                <a:latin typeface="Times New Roman" pitchFamily="18" charset="0"/>
                <a:cs typeface="Times New Roman" pitchFamily="18" charset="0"/>
              </a:rPr>
              <a:t>Колба.1 </a:t>
            </a:r>
          </a:p>
          <a:p>
            <a:pPr algn="ctr" eaLnBrk="1" hangingPunct="1">
              <a:buFont typeface="Arial" charset="0"/>
              <a:buNone/>
            </a:pPr>
            <a:r>
              <a:rPr lang="ru-MO" sz="2000" dirty="0" smtClean="0">
                <a:latin typeface="Times New Roman" pitchFamily="18" charset="0"/>
                <a:cs typeface="Times New Roman" pitchFamily="18" charset="0"/>
              </a:rPr>
              <a:t>Стеклянная колба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ограждает  нить накала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от сгорания в окружающей среде.</a:t>
            </a:r>
          </a:p>
          <a:p>
            <a:pPr eaLnBrk="1" hangingPunct="1">
              <a:buFont typeface="Arial" charset="0"/>
              <a:buNone/>
            </a:pPr>
            <a:r>
              <a:rPr lang="ru-MO" sz="2000" b="1" i="1" dirty="0" smtClean="0">
                <a:latin typeface="Times New Roman" pitchFamily="18" charset="0"/>
                <a:cs typeface="Times New Roman" pitchFamily="18" charset="0"/>
              </a:rPr>
              <a:t>Нить накала.3</a:t>
            </a:r>
          </a:p>
          <a:p>
            <a:pPr algn="ctr" eaLnBrk="1" hangingPunct="1">
              <a:buFont typeface="Arial" charset="0"/>
              <a:buNone/>
            </a:pPr>
            <a:r>
              <a:rPr lang="ru-MO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MO" sz="2000" dirty="0" smtClean="0">
                <a:latin typeface="Times New Roman" pitchFamily="18" charset="0"/>
                <a:cs typeface="Times New Roman" pitchFamily="18" charset="0"/>
              </a:rPr>
              <a:t>Пропуская через себя ток,     посредством термического действия тока, нагревается и излучает свет.</a:t>
            </a:r>
          </a:p>
          <a:p>
            <a:pPr eaLnBrk="1" hangingPunct="1">
              <a:buFont typeface="Arial" charset="0"/>
              <a:buNone/>
            </a:pPr>
            <a:r>
              <a:rPr lang="ru-MO" sz="2000" b="1" i="1" dirty="0" smtClean="0">
                <a:latin typeface="Times New Roman" pitchFamily="18" charset="0"/>
                <a:cs typeface="Times New Roman" pitchFamily="18" charset="0"/>
              </a:rPr>
              <a:t>Цоколь.9</a:t>
            </a:r>
          </a:p>
          <a:p>
            <a:pPr algn="ctr" eaLnBrk="1" hangingPunct="1">
              <a:buFont typeface="Arial" charset="0"/>
              <a:buNone/>
            </a:pPr>
            <a:r>
              <a:rPr lang="ru-MO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MO" sz="2000" dirty="0" smtClean="0">
                <a:latin typeface="Times New Roman" pitchFamily="18" charset="0"/>
                <a:cs typeface="Times New Roman" pitchFamily="18" charset="0"/>
              </a:rPr>
              <a:t>Позволяет лампе держаться в патроне, имея при этом контакт .</a:t>
            </a:r>
          </a:p>
        </p:txBody>
      </p:sp>
      <p:pic>
        <p:nvPicPr>
          <p:cNvPr id="4" name="Рисунок 3" descr="ЛампаН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381000"/>
            <a:ext cx="31242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596" y="4429132"/>
            <a:ext cx="81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MO" sz="2000" b="1" i="1" dirty="0">
                <a:latin typeface="Times New Roman" pitchFamily="18" charset="0"/>
                <a:cs typeface="Times New Roman" pitchFamily="18" charset="0"/>
              </a:rPr>
              <a:t>Предохранитель.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того, чтобы разомкнуть цепь при возгорании дуги и не допустить перегрузки питающей цепи, в конструкции лампы предусмотрен плавкий предохранитель. Он представляет собой отрезок тонкой проволоки и расположен в цоколе лампы накаливания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68000" y="75600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39752" y="155679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4000" y="331200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мпа деларю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620688"/>
            <a:ext cx="3703641" cy="1800200"/>
          </a:xfrm>
          <a:prstGeom prst="snip2DiagRect">
            <a:avLst>
              <a:gd name="adj1" fmla="val 1315"/>
              <a:gd name="adj2" fmla="val 2850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3491880" y="404664"/>
            <a:ext cx="5486400" cy="1676400"/>
          </a:xfrm>
          <a:prstGeom prst="rect">
            <a:avLst/>
          </a:prstGeom>
        </p:spPr>
        <p:txBody>
          <a:bodyPr/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1809 году англичанин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Деларю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строит первую лампу накаливания (с платиновой спиралью)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В 1838 году бельгиец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Жобар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изобретает угольную лампу накаливания.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520" y="3645024"/>
            <a:ext cx="55446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1854 году немец Генрих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Гёбель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разработал первую «современную» лампу: обугленную бамбуковую нить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вакуумированном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сосуде. В последующие 5 лет он разработал то, что многие называют первой практичной лампой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нрих Гёбель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564904"/>
            <a:ext cx="3059833" cy="3362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6165304"/>
            <a:ext cx="28083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itchFamily="34" charset="0"/>
              </a:rPr>
              <a:t>Генрих </a:t>
            </a:r>
            <a:r>
              <a:rPr lang="ru-RU" sz="2000" dirty="0" err="1" smtClean="0">
                <a:latin typeface="Arial Black" pitchFamily="34" charset="0"/>
              </a:rPr>
              <a:t>Гёбель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132856"/>
            <a:ext cx="245131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Лампа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Деларю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786182" y="3786190"/>
            <a:ext cx="5155474" cy="2657484"/>
          </a:xfrm>
          <a:prstGeom prst="rect">
            <a:avLst/>
          </a:prstGeom>
        </p:spPr>
        <p:txBody>
          <a:bodyPr/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Английский изобретатель Джозеф Вильсон Сван получил в 1878 г. патент на лампу с угольным волокном, которое находилось в разреженной кислородной атмосфере, что позволяло получать очень яркий свет.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Джозеф Вильсон Сван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261539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2910" y="785794"/>
            <a:ext cx="2232248" cy="46166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25000"/>
                  <a:satMod val="125000"/>
                </a:sysClr>
              </a:gs>
              <a:gs pos="40000">
                <a:sysClr val="windowText" lastClr="000000">
                  <a:tint val="55000"/>
                  <a:satMod val="130000"/>
                </a:sysClr>
              </a:gs>
              <a:gs pos="50000">
                <a:sysClr val="windowText" lastClr="000000">
                  <a:tint val="59000"/>
                  <a:satMod val="130000"/>
                </a:sysClr>
              </a:gs>
              <a:gs pos="65000">
                <a:sysClr val="windowText" lastClr="000000">
                  <a:tint val="55000"/>
                  <a:satMod val="130000"/>
                </a:sysClr>
              </a:gs>
              <a:gs pos="100000">
                <a:sysClr val="windowText" lastClr="000000">
                  <a:tint val="20000"/>
                  <a:satMod val="125000"/>
                </a:sysClr>
              </a:gs>
            </a:gsLst>
            <a:lin ang="5400000" scaled="0"/>
          </a:gradFill>
          <a:ln w="12000" cap="flat" cmpd="sng" algn="ctr">
            <a:solidFill>
              <a:sysClr val="windowText" lastClr="000000"/>
            </a:solidFill>
            <a:prstDash val="solid"/>
          </a:ln>
          <a:effectLst>
            <a:glow rad="63500">
              <a:sysClr val="windowText" lastClr="000000">
                <a:alpha val="45000"/>
                <a:satMod val="120000"/>
              </a:sys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Джозеф Сван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52"/>
            <a:ext cx="3168352" cy="342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4678" cy="503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5072074"/>
            <a:ext cx="284956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/>
              <a:t>Томас </a:t>
            </a:r>
            <a:r>
              <a:rPr lang="ru-RU" sz="2000" b="1" dirty="0" err="1" smtClean="0"/>
              <a:t>Альва</a:t>
            </a:r>
            <a:r>
              <a:rPr lang="ru-RU" sz="2000" b="1" dirty="0" smtClean="0"/>
              <a:t> Эдисон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0"/>
            <a:ext cx="56436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второй половине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tooltip="1870-е"/>
              </a:rPr>
              <a:t>1870-х годов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американский изобретатель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tooltip="Томас Эдисон"/>
              </a:rPr>
              <a:t>Томас Эдисон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проводит исследовательскую работу, в которой он пробует в качестве нити различные металлы.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 tooltip="1879 год"/>
              </a:rPr>
              <a:t>1879 году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он патентует лампу с платиновой нитью.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6" tooltip="1880 год"/>
              </a:rPr>
              <a:t>1880 году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он возвращается к угольному волокну и создаёт лампу с временем жизни 40 часов. Одновременно Эдисон изобрёл патрон, цоколь и выключатель.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336" y="4470738"/>
            <a:ext cx="1259632" cy="238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Несмотря на столь непродолжительное время жизни его лампы вытесняют использовавшееся до тех пор газовое освещение.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642938" y="642938"/>
            <a:ext cx="7286625" cy="5668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Основным элементом первой лампы был тонкий угольный стержень, нагреваемый током до температуры, при температуре, при которой он начинался светиться. Стержень размещался под стеклянным колпаком</a:t>
            </a:r>
          </a:p>
        </p:txBody>
      </p:sp>
      <p:pic>
        <p:nvPicPr>
          <p:cNvPr id="6146" name="Picture 2" descr="D:\Физика\3f3fa136a0d8b7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57422" y="3286124"/>
            <a:ext cx="4572032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2701534" cy="418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509120"/>
            <a:ext cx="300114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Александр Николаевич </a:t>
            </a:r>
          </a:p>
          <a:p>
            <a:pPr algn="ctr"/>
            <a:r>
              <a:rPr lang="ru-RU" b="1" dirty="0" smtClean="0"/>
              <a:t>Лодыгин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32656"/>
            <a:ext cx="5423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tooltip="11 июля"/>
              </a:rPr>
              <a:t>11 июля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tooltip="1874 год"/>
              </a:rPr>
              <a:t>1874 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российский инженер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 tooltip="Лодыгин, Александр Николаевич"/>
              </a:rPr>
              <a:t>Александр Николаевич Лодыгин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получил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6" tooltip="Патент"/>
              </a:rPr>
              <a:t>патент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номером 1619 на нитевую лампу.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качестве нити накала он использовал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7" tooltip="Уголь"/>
              </a:rPr>
              <a:t>угольный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стержень, помещённый в вакуумированный сосуд.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834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1890-х годах Лодыгин изобретает несколько типов ламп с металлическими нитями накала.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733800"/>
            <a:ext cx="2894459" cy="297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1103</Words>
  <PresentationFormat>Экран (4:3)</PresentationFormat>
  <Paragraphs>117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Свеча Яблочкова </vt:lpstr>
      <vt:lpstr>Слайд 12</vt:lpstr>
      <vt:lpstr>Принцип действия</vt:lpstr>
      <vt:lpstr>Принцип действия</vt:lpstr>
      <vt:lpstr>Слайд 15</vt:lpstr>
      <vt:lpstr>Слайд 16</vt:lpstr>
      <vt:lpstr>Что такое энергосберегающие лампы?</vt:lpstr>
      <vt:lpstr>Слайд 18</vt:lpstr>
      <vt:lpstr>Слайд 19</vt:lpstr>
      <vt:lpstr>Принцип действия  люминесцентных ламп(энергосберегающая)</vt:lpstr>
      <vt:lpstr>Слайд 21</vt:lpstr>
      <vt:lpstr>Слайд 22</vt:lpstr>
      <vt:lpstr> Плюсы и минусы энергосберегающих ламп</vt:lpstr>
      <vt:lpstr>Слайд 24</vt:lpstr>
      <vt:lpstr> КАКУЮ ЖЕ ВЫБРАТЬ???</vt:lpstr>
      <vt:lpstr>Виды энергосберегающих лампочек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9</cp:revision>
  <dcterms:modified xsi:type="dcterms:W3CDTF">2014-03-09T10:23:05Z</dcterms:modified>
</cp:coreProperties>
</file>