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71" r:id="rId5"/>
    <p:sldId id="264" r:id="rId6"/>
    <p:sldId id="272" r:id="rId7"/>
    <p:sldId id="285" r:id="rId8"/>
    <p:sldId id="286" r:id="rId9"/>
    <p:sldId id="288" r:id="rId10"/>
    <p:sldId id="265" r:id="rId11"/>
    <p:sldId id="266" r:id="rId12"/>
    <p:sldId id="258" r:id="rId13"/>
    <p:sldId id="259" r:id="rId14"/>
    <p:sldId id="267" r:id="rId15"/>
    <p:sldId id="287" r:id="rId16"/>
    <p:sldId id="289" r:id="rId17"/>
    <p:sldId id="268" r:id="rId18"/>
    <p:sldId id="292" r:id="rId19"/>
    <p:sldId id="290" r:id="rId20"/>
    <p:sldId id="291" r:id="rId21"/>
    <p:sldId id="261" r:id="rId22"/>
    <p:sldId id="278" r:id="rId23"/>
    <p:sldId id="295" r:id="rId24"/>
    <p:sldId id="296" r:id="rId25"/>
    <p:sldId id="269" r:id="rId26"/>
    <p:sldId id="262" r:id="rId27"/>
    <p:sldId id="280" r:id="rId28"/>
    <p:sldId id="270" r:id="rId29"/>
    <p:sldId id="284" r:id="rId30"/>
    <p:sldId id="283" r:id="rId31"/>
    <p:sldId id="281" r:id="rId32"/>
    <p:sldId id="298" r:id="rId33"/>
    <p:sldId id="26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66FFFF"/>
    <a:srgbClr val="CC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FD791-E2C4-42C6-B5E3-FCD7521B16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C773-D035-4AEE-8F51-0CF952BDF0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7E10C-9B1D-46CC-9977-F539E8ABD5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2814A-3D6E-408E-A712-2C8C059AD1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E4EAD-C17F-404F-8FA5-B95D1099CF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B47B-A5F1-451C-87E7-9CE3619EBE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10797-8D3B-4148-87FD-375F088000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32451-F1C9-46DC-A4E7-4143C8BE34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A40D5-EAB0-44C4-A19B-94DDC01D6C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FB9AD-27A6-46F2-BE51-2CED75D6BE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B1F13-F681-48C8-AD5D-7583425795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EE1D82-C537-4380-A728-7E6A97669C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1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0.jpeg"/><Relationship Id="rId9" Type="http://schemas.openxmlformats.org/officeDocument/2006/relationships/image" Target="../media/image32.jpeg"/><Relationship Id="rId1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B049"/>
            </a:gs>
            <a:gs pos="8999">
              <a:srgbClr val="B43E85"/>
            </a:gs>
            <a:gs pos="15500">
              <a:srgbClr val="C50849"/>
            </a:gs>
            <a:gs pos="16500">
              <a:srgbClr val="F952A0"/>
            </a:gs>
            <a:gs pos="18500">
              <a:srgbClr val="FEE7F2"/>
            </a:gs>
            <a:gs pos="39500">
              <a:srgbClr val="F8B049"/>
            </a:gs>
            <a:gs pos="43500">
              <a:srgbClr val="F8B049"/>
            </a:gs>
            <a:gs pos="50000">
              <a:srgbClr val="FC9FCB"/>
            </a:gs>
            <a:gs pos="56500">
              <a:srgbClr val="F8B049"/>
            </a:gs>
            <a:gs pos="60501">
              <a:srgbClr val="F8B049"/>
            </a:gs>
            <a:gs pos="81500">
              <a:srgbClr val="FEE7F2"/>
            </a:gs>
            <a:gs pos="83500">
              <a:srgbClr val="F952A0"/>
            </a:gs>
            <a:gs pos="84500">
              <a:srgbClr val="C50849"/>
            </a:gs>
            <a:gs pos="91001">
              <a:srgbClr val="B43E85"/>
            </a:gs>
            <a:gs pos="100000">
              <a:srgbClr val="F8B0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9750" y="2492375"/>
            <a:ext cx="7848600" cy="2054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Гидросфера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20669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Конкурс 3</a:t>
            </a: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489825" cy="4249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Географическая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эстафета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20669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Конкурс 4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489825" cy="381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Картография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971550" y="170021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476375" y="335756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700338" y="501332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995738" y="12684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292725" y="515778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516688" y="2997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740650" y="98107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4109" name="Freeform 13"/>
          <p:cNvSpPr>
            <a:spLocks/>
          </p:cNvSpPr>
          <p:nvPr/>
        </p:nvSpPr>
        <p:spPr bwMode="auto">
          <a:xfrm>
            <a:off x="755650" y="1125538"/>
            <a:ext cx="7993063" cy="4764087"/>
          </a:xfrm>
          <a:custGeom>
            <a:avLst/>
            <a:gdLst/>
            <a:ahLst/>
            <a:cxnLst>
              <a:cxn ang="0">
                <a:pos x="0" y="514"/>
              </a:cxn>
              <a:cxn ang="0">
                <a:pos x="544" y="424"/>
              </a:cxn>
              <a:cxn ang="0">
                <a:pos x="816" y="2420"/>
              </a:cxn>
              <a:cxn ang="0">
                <a:pos x="1723" y="2556"/>
              </a:cxn>
              <a:cxn ang="0">
                <a:pos x="1950" y="333"/>
              </a:cxn>
              <a:cxn ang="0">
                <a:pos x="2086" y="1512"/>
              </a:cxn>
              <a:cxn ang="0">
                <a:pos x="2222" y="378"/>
              </a:cxn>
              <a:cxn ang="0">
                <a:pos x="2494" y="2646"/>
              </a:cxn>
              <a:cxn ang="0">
                <a:pos x="3492" y="2510"/>
              </a:cxn>
              <a:cxn ang="0">
                <a:pos x="3628" y="378"/>
              </a:cxn>
              <a:cxn ang="0">
                <a:pos x="4898" y="242"/>
              </a:cxn>
            </a:cxnLst>
            <a:rect l="0" t="0" r="r" b="b"/>
            <a:pathLst>
              <a:path w="4898" h="3001">
                <a:moveTo>
                  <a:pt x="0" y="514"/>
                </a:moveTo>
                <a:cubicBezTo>
                  <a:pt x="204" y="310"/>
                  <a:pt x="408" y="106"/>
                  <a:pt x="544" y="424"/>
                </a:cubicBezTo>
                <a:cubicBezTo>
                  <a:pt x="680" y="742"/>
                  <a:pt x="619" y="2065"/>
                  <a:pt x="816" y="2420"/>
                </a:cubicBezTo>
                <a:cubicBezTo>
                  <a:pt x="1013" y="2775"/>
                  <a:pt x="1534" y="2904"/>
                  <a:pt x="1723" y="2556"/>
                </a:cubicBezTo>
                <a:cubicBezTo>
                  <a:pt x="1912" y="2208"/>
                  <a:pt x="1890" y="507"/>
                  <a:pt x="1950" y="333"/>
                </a:cubicBezTo>
                <a:cubicBezTo>
                  <a:pt x="2010" y="159"/>
                  <a:pt x="2041" y="1505"/>
                  <a:pt x="2086" y="1512"/>
                </a:cubicBezTo>
                <a:cubicBezTo>
                  <a:pt x="2131" y="1519"/>
                  <a:pt x="2154" y="189"/>
                  <a:pt x="2222" y="378"/>
                </a:cubicBezTo>
                <a:cubicBezTo>
                  <a:pt x="2290" y="567"/>
                  <a:pt x="2282" y="2291"/>
                  <a:pt x="2494" y="2646"/>
                </a:cubicBezTo>
                <a:cubicBezTo>
                  <a:pt x="2706" y="3001"/>
                  <a:pt x="3303" y="2888"/>
                  <a:pt x="3492" y="2510"/>
                </a:cubicBezTo>
                <a:cubicBezTo>
                  <a:pt x="3681" y="2132"/>
                  <a:pt x="3394" y="756"/>
                  <a:pt x="3628" y="378"/>
                </a:cubicBezTo>
                <a:cubicBezTo>
                  <a:pt x="3862" y="0"/>
                  <a:pt x="4686" y="265"/>
                  <a:pt x="4898" y="24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480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  <p:bldP spid="4105" grpId="0"/>
      <p:bldP spid="4106" grpId="0"/>
      <p:bldP spid="4107" grpId="0"/>
      <p:bldP spid="41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reeform 5"/>
          <p:cNvSpPr>
            <a:spLocks/>
          </p:cNvSpPr>
          <p:nvPr/>
        </p:nvSpPr>
        <p:spPr bwMode="auto">
          <a:xfrm>
            <a:off x="755650" y="188913"/>
            <a:ext cx="7669213" cy="6661150"/>
          </a:xfrm>
          <a:custGeom>
            <a:avLst/>
            <a:gdLst/>
            <a:ahLst/>
            <a:cxnLst>
              <a:cxn ang="0">
                <a:pos x="0" y="938"/>
              </a:cxn>
              <a:cxn ang="0">
                <a:pos x="454" y="938"/>
              </a:cxn>
              <a:cxn ang="0">
                <a:pos x="635" y="484"/>
              </a:cxn>
              <a:cxn ang="0">
                <a:pos x="907" y="3841"/>
              </a:cxn>
              <a:cxn ang="0">
                <a:pos x="998" y="2616"/>
              </a:cxn>
              <a:cxn ang="0">
                <a:pos x="1814" y="2435"/>
              </a:cxn>
              <a:cxn ang="0">
                <a:pos x="2086" y="1573"/>
              </a:cxn>
              <a:cxn ang="0">
                <a:pos x="2268" y="2072"/>
              </a:cxn>
              <a:cxn ang="0">
                <a:pos x="2404" y="1573"/>
              </a:cxn>
              <a:cxn ang="0">
                <a:pos x="2585" y="2888"/>
              </a:cxn>
              <a:cxn ang="0">
                <a:pos x="3810" y="3070"/>
              </a:cxn>
              <a:cxn ang="0">
                <a:pos x="3856" y="1346"/>
              </a:cxn>
              <a:cxn ang="0">
                <a:pos x="4672" y="938"/>
              </a:cxn>
              <a:cxn ang="0">
                <a:pos x="4808" y="892"/>
              </a:cxn>
            </a:cxnLst>
            <a:rect l="0" t="0" r="r" b="b"/>
            <a:pathLst>
              <a:path w="4831" h="4196">
                <a:moveTo>
                  <a:pt x="0" y="938"/>
                </a:moveTo>
                <a:cubicBezTo>
                  <a:pt x="174" y="976"/>
                  <a:pt x="348" y="1014"/>
                  <a:pt x="454" y="938"/>
                </a:cubicBezTo>
                <a:cubicBezTo>
                  <a:pt x="560" y="862"/>
                  <a:pt x="560" y="0"/>
                  <a:pt x="635" y="484"/>
                </a:cubicBezTo>
                <a:cubicBezTo>
                  <a:pt x="710" y="968"/>
                  <a:pt x="847" y="3486"/>
                  <a:pt x="907" y="3841"/>
                </a:cubicBezTo>
                <a:cubicBezTo>
                  <a:pt x="967" y="4196"/>
                  <a:pt x="847" y="2850"/>
                  <a:pt x="998" y="2616"/>
                </a:cubicBezTo>
                <a:cubicBezTo>
                  <a:pt x="1149" y="2382"/>
                  <a:pt x="1633" y="2609"/>
                  <a:pt x="1814" y="2435"/>
                </a:cubicBezTo>
                <a:cubicBezTo>
                  <a:pt x="1995" y="2261"/>
                  <a:pt x="2010" y="1633"/>
                  <a:pt x="2086" y="1573"/>
                </a:cubicBezTo>
                <a:cubicBezTo>
                  <a:pt x="2162" y="1513"/>
                  <a:pt x="2215" y="2072"/>
                  <a:pt x="2268" y="2072"/>
                </a:cubicBezTo>
                <a:cubicBezTo>
                  <a:pt x="2321" y="2072"/>
                  <a:pt x="2351" y="1437"/>
                  <a:pt x="2404" y="1573"/>
                </a:cubicBezTo>
                <a:cubicBezTo>
                  <a:pt x="2457" y="1709"/>
                  <a:pt x="2351" y="2639"/>
                  <a:pt x="2585" y="2888"/>
                </a:cubicBezTo>
                <a:cubicBezTo>
                  <a:pt x="2819" y="3137"/>
                  <a:pt x="3598" y="3327"/>
                  <a:pt x="3810" y="3070"/>
                </a:cubicBezTo>
                <a:cubicBezTo>
                  <a:pt x="4022" y="2813"/>
                  <a:pt x="3712" y="1701"/>
                  <a:pt x="3856" y="1346"/>
                </a:cubicBezTo>
                <a:cubicBezTo>
                  <a:pt x="4000" y="991"/>
                  <a:pt x="4513" y="1014"/>
                  <a:pt x="4672" y="938"/>
                </a:cubicBezTo>
                <a:cubicBezTo>
                  <a:pt x="4831" y="862"/>
                  <a:pt x="4819" y="877"/>
                  <a:pt x="4808" y="8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331913" y="62071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835150" y="616585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771775" y="37163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067175" y="23495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795963" y="4797425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804025" y="2997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7740650" y="13414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5133" name="WordArt 13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396081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/>
      <p:bldP spid="5127" grpId="0"/>
      <p:bldP spid="5128" grpId="0"/>
      <p:bldP spid="5129" grpId="0"/>
      <p:bldP spid="5130" grpId="0"/>
      <p:bldP spid="5131" grpId="0"/>
      <p:bldP spid="51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20669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Конкурс 5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489825" cy="309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Знатоки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240087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5651500" y="260350"/>
            <a:ext cx="237648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450056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50825" y="981075"/>
            <a:ext cx="3887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1</a:t>
            </a:r>
            <a:r>
              <a:rPr lang="ru-RU" sz="2400"/>
              <a:t>. Какие виды движения вод в океане вы знаете?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643438" y="981075"/>
            <a:ext cx="432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1</a:t>
            </a:r>
            <a:r>
              <a:rPr lang="ru-RU" sz="2400"/>
              <a:t>. Почему возникают приливы и отливы?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50825" y="1989138"/>
            <a:ext cx="403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2</a:t>
            </a:r>
            <a:r>
              <a:rPr lang="ru-RU" sz="2400"/>
              <a:t>. Где наблюдаются самые высокие приливы на Земле?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643438" y="2060575"/>
            <a:ext cx="4500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2</a:t>
            </a:r>
            <a:r>
              <a:rPr lang="ru-RU" sz="2400"/>
              <a:t>. В чем отличие внутренних морей от окраинных?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79388" y="3429000"/>
            <a:ext cx="4103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3</a:t>
            </a:r>
            <a:r>
              <a:rPr lang="ru-RU" sz="2400"/>
              <a:t>. Какие воды называются межпластовыми?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643438" y="3429000"/>
            <a:ext cx="4500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3</a:t>
            </a:r>
            <a:r>
              <a:rPr lang="ru-RU" sz="2400"/>
              <a:t>. На какие виды делятся ледники?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79388" y="4652963"/>
            <a:ext cx="4176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4</a:t>
            </a:r>
            <a:r>
              <a:rPr lang="ru-RU" sz="2400"/>
              <a:t>. Что называется речной системой. Из каких частей она состоит?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572000" y="4652963"/>
            <a:ext cx="4319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4</a:t>
            </a:r>
            <a:r>
              <a:rPr lang="ru-RU" sz="2400"/>
              <a:t>. Как определить правый и левый приток реки?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3" grpId="1"/>
      <p:bldP spid="34824" grpId="0"/>
      <p:bldP spid="34824" grpId="1"/>
      <p:bldP spid="34825" grpId="0"/>
      <p:bldP spid="34825" grpId="1"/>
      <p:bldP spid="34826" grpId="0"/>
      <p:bldP spid="34826" grpId="1"/>
      <p:bldP spid="34827" grpId="0"/>
      <p:bldP spid="34827" grpId="1"/>
      <p:bldP spid="34828" grpId="0"/>
      <p:bldP spid="34828" grpId="1"/>
      <p:bldP spid="34829" grpId="0"/>
      <p:bldP spid="34829" grpId="1"/>
      <p:bldP spid="34830" grpId="0"/>
      <p:bldP spid="348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240087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5651500" y="260350"/>
            <a:ext cx="237648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50056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0825" y="1125538"/>
            <a:ext cx="3887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5</a:t>
            </a:r>
            <a:r>
              <a:rPr lang="ru-RU" sz="2400"/>
              <a:t>. Что такое соленость? В чем она измеряется?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752975" y="1125538"/>
            <a:ext cx="406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5</a:t>
            </a:r>
            <a:r>
              <a:rPr lang="ru-RU" sz="2400"/>
              <a:t>. Что такое речной бассейн? Речной водораздел?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50825" y="2636838"/>
            <a:ext cx="4175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6</a:t>
            </a:r>
            <a:r>
              <a:rPr lang="ru-RU" sz="2400"/>
              <a:t>. Что такое цунами? В каком океане они чаще всего возникают?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4643438" y="2636838"/>
            <a:ext cx="432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6</a:t>
            </a:r>
            <a:r>
              <a:rPr lang="ru-RU" sz="2400"/>
              <a:t>. Какое холодное течение самое мощное?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50825" y="4437063"/>
            <a:ext cx="4032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7</a:t>
            </a:r>
            <a:r>
              <a:rPr lang="ru-RU" sz="2400"/>
              <a:t>. Какому географическому объекту соотносят эти цифры – </a:t>
            </a:r>
            <a:r>
              <a:rPr lang="ru-RU" sz="2400" b="1">
                <a:solidFill>
                  <a:schemeClr val="accent2"/>
                </a:solidFill>
              </a:rPr>
              <a:t>11022 м</a:t>
            </a:r>
            <a:r>
              <a:rPr lang="ru-RU" sz="2400"/>
              <a:t> и </a:t>
            </a:r>
            <a:r>
              <a:rPr lang="ru-RU" sz="2400" b="1">
                <a:solidFill>
                  <a:schemeClr val="accent2"/>
                </a:solidFill>
              </a:rPr>
              <a:t>35</a:t>
            </a:r>
            <a:r>
              <a:rPr lang="ru-RU" sz="2400" b="1">
                <a:solidFill>
                  <a:schemeClr val="accent2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‰</a:t>
            </a:r>
            <a:r>
              <a:rPr lang="ru-RU" sz="2400"/>
              <a:t>?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643438" y="4437063"/>
            <a:ext cx="4175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7</a:t>
            </a:r>
            <a:r>
              <a:rPr lang="ru-RU" sz="2400"/>
              <a:t>. Какому географическому объекту соотносят эти цифры - </a:t>
            </a:r>
            <a:r>
              <a:rPr lang="ru-RU" sz="2400" b="1">
                <a:solidFill>
                  <a:schemeClr val="accent2"/>
                </a:solidFill>
              </a:rPr>
              <a:t>–2</a:t>
            </a:r>
            <a:r>
              <a:rPr lang="en-US" sz="2400" b="1">
                <a:solidFill>
                  <a:schemeClr val="accent2"/>
                </a:solidFill>
                <a:cs typeface="Arial" charset="0"/>
              </a:rPr>
              <a:t>º</a:t>
            </a:r>
            <a:r>
              <a:rPr lang="ru-RU" sz="2400" b="1">
                <a:solidFill>
                  <a:schemeClr val="accent2"/>
                </a:solidFill>
                <a:cs typeface="Arial" charset="0"/>
              </a:rPr>
              <a:t>С</a:t>
            </a:r>
            <a:r>
              <a:rPr lang="ru-RU" sz="2400">
                <a:cs typeface="Arial" charset="0"/>
              </a:rPr>
              <a:t> и </a:t>
            </a:r>
            <a:r>
              <a:rPr lang="ru-RU" sz="2400" b="1">
                <a:solidFill>
                  <a:schemeClr val="accent2"/>
                </a:solidFill>
                <a:cs typeface="Arial" charset="0"/>
              </a:rPr>
              <a:t>1620 м</a:t>
            </a:r>
            <a:r>
              <a:rPr lang="ru-RU" sz="2400">
                <a:cs typeface="Arial" charset="0"/>
              </a:rPr>
              <a:t>?</a:t>
            </a:r>
            <a:endParaRPr lang="en-US" sz="2400">
              <a:cs typeface="Arial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1" grpId="1"/>
      <p:bldP spid="36872" grpId="0"/>
      <p:bldP spid="36872" grpId="1"/>
      <p:bldP spid="36873" grpId="0"/>
      <p:bldP spid="36873" grpId="1"/>
      <p:bldP spid="36874" grpId="0"/>
      <p:bldP spid="36874" grpId="1"/>
      <p:bldP spid="36875" grpId="0"/>
      <p:bldP spid="36875" grpId="1"/>
      <p:bldP spid="36876" grpId="0"/>
      <p:bldP spid="3687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20669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Конкурс 6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489825" cy="3241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Капитанский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240087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5651500" y="260350"/>
            <a:ext cx="237648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50056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68313" y="1628775"/>
            <a:ext cx="3743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1</a:t>
            </a:r>
            <a:r>
              <a:rPr lang="ru-RU" sz="2400"/>
              <a:t>. Что значит искусственная река? Приведи примеры.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716463" y="1628775"/>
            <a:ext cx="3887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1</a:t>
            </a:r>
            <a:r>
              <a:rPr lang="ru-RU" sz="2400"/>
              <a:t>. Что значит искусственный водоем? Приведи примеры.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3" grpId="1"/>
      <p:bldP spid="39944" grpId="0"/>
      <p:bldP spid="3994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2</a:t>
            </a:r>
            <a:r>
              <a:rPr lang="ru-RU" sz="2400"/>
              <a:t>. Что изображено на рисунке? Что обозначено цифрами?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1187450" y="2565400"/>
            <a:ext cx="6553200" cy="3816350"/>
            <a:chOff x="748" y="1706"/>
            <a:chExt cx="4083" cy="2374"/>
          </a:xfrm>
        </p:grpSpPr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292" y="2886"/>
              <a:ext cx="36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7895" name="Text Box 7"/>
            <p:cNvSpPr txBox="1">
              <a:spLocks noChangeArrowheads="1"/>
            </p:cNvSpPr>
            <p:nvPr/>
          </p:nvSpPr>
          <p:spPr bwMode="auto">
            <a:xfrm>
              <a:off x="2154" y="3113"/>
              <a:ext cx="363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7896" name="Text Box 8"/>
            <p:cNvSpPr txBox="1">
              <a:spLocks noChangeArrowheads="1"/>
            </p:cNvSpPr>
            <p:nvPr/>
          </p:nvSpPr>
          <p:spPr bwMode="auto">
            <a:xfrm>
              <a:off x="3288" y="3521"/>
              <a:ext cx="36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3833" y="2568"/>
              <a:ext cx="363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4105" y="1888"/>
              <a:ext cx="36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8</a:t>
              </a:r>
            </a:p>
          </p:txBody>
        </p:sp>
        <p:sp>
          <p:nvSpPr>
            <p:cNvPr id="37899" name="Text Box 11"/>
            <p:cNvSpPr txBox="1">
              <a:spLocks noChangeArrowheads="1"/>
            </p:cNvSpPr>
            <p:nvPr/>
          </p:nvSpPr>
          <p:spPr bwMode="auto">
            <a:xfrm>
              <a:off x="3107" y="2614"/>
              <a:ext cx="36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6</a:t>
              </a:r>
            </a:p>
          </p:txBody>
        </p:sp>
        <p:pic>
          <p:nvPicPr>
            <p:cNvPr id="37900" name="Picture 1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8" y="1706"/>
              <a:ext cx="4083" cy="2374"/>
            </a:xfrm>
            <a:prstGeom prst="rect">
              <a:avLst/>
            </a:prstGeom>
            <a:noFill/>
          </p:spPr>
        </p:pic>
        <p:sp>
          <p:nvSpPr>
            <p:cNvPr id="37901" name="Text Box 13"/>
            <p:cNvSpPr txBox="1">
              <a:spLocks noChangeArrowheads="1"/>
            </p:cNvSpPr>
            <p:nvPr/>
          </p:nvSpPr>
          <p:spPr bwMode="auto">
            <a:xfrm>
              <a:off x="1111" y="2568"/>
              <a:ext cx="363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7902" name="Text Box 14"/>
            <p:cNvSpPr txBox="1">
              <a:spLocks noChangeArrowheads="1"/>
            </p:cNvSpPr>
            <p:nvPr/>
          </p:nvSpPr>
          <p:spPr bwMode="auto">
            <a:xfrm>
              <a:off x="4105" y="3612"/>
              <a:ext cx="363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4</a:t>
              </a:r>
            </a:p>
          </p:txBody>
        </p:sp>
      </p:grpSp>
      <p:sp>
        <p:nvSpPr>
          <p:cNvPr id="37903" name="WordArt 15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480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1979613" y="620713"/>
            <a:ext cx="5113337" cy="1368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Эпиграф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55650" y="1844675"/>
            <a:ext cx="74882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Boyarsky" pitchFamily="33" charset="0"/>
              </a:rPr>
              <a:t>  Вода! У тебя нет ни вкуса, ни цвета, ни запаха; тебя невозможно описать; тобой наслаждаются, не ведая, что ты такое!.. Нельзя сказать, что ты необходима для жизни: ты сама жизнь. Ты наполняешь нас радостью, которую не объяснишь нашими чувствами… Ты самое большое богатство на свете!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9750" y="1268413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2</a:t>
            </a:r>
            <a:r>
              <a:rPr lang="ru-RU" sz="2400"/>
              <a:t>. Что изображено на рисунке? Что обозначено цифрами?</a:t>
            </a:r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1619250" y="2708275"/>
            <a:ext cx="6121400" cy="3457575"/>
            <a:chOff x="1020" y="1706"/>
            <a:chExt cx="3856" cy="2178"/>
          </a:xfrm>
        </p:grpSpPr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026" y="1706"/>
              <a:ext cx="3850" cy="217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auto">
            <a:xfrm>
              <a:off x="1020" y="2545"/>
              <a:ext cx="3850" cy="1120"/>
            </a:xfrm>
            <a:custGeom>
              <a:avLst/>
              <a:gdLst/>
              <a:ahLst/>
              <a:cxnLst>
                <a:cxn ang="0">
                  <a:pos x="0" y="699"/>
                </a:cxn>
                <a:cxn ang="0">
                  <a:pos x="165" y="690"/>
                </a:cxn>
                <a:cxn ang="0">
                  <a:pos x="192" y="662"/>
                </a:cxn>
                <a:cxn ang="0">
                  <a:pos x="247" y="626"/>
                </a:cxn>
                <a:cxn ang="0">
                  <a:pos x="284" y="580"/>
                </a:cxn>
                <a:cxn ang="0">
                  <a:pos x="320" y="534"/>
                </a:cxn>
                <a:cxn ang="0">
                  <a:pos x="329" y="507"/>
                </a:cxn>
                <a:cxn ang="0">
                  <a:pos x="348" y="489"/>
                </a:cxn>
                <a:cxn ang="0">
                  <a:pos x="375" y="406"/>
                </a:cxn>
                <a:cxn ang="0">
                  <a:pos x="412" y="342"/>
                </a:cxn>
                <a:cxn ang="0">
                  <a:pos x="421" y="315"/>
                </a:cxn>
                <a:cxn ang="0">
                  <a:pos x="430" y="278"/>
                </a:cxn>
                <a:cxn ang="0">
                  <a:pos x="448" y="251"/>
                </a:cxn>
                <a:cxn ang="0">
                  <a:pos x="567" y="59"/>
                </a:cxn>
                <a:cxn ang="0">
                  <a:pos x="750" y="50"/>
                </a:cxn>
                <a:cxn ang="0">
                  <a:pos x="759" y="169"/>
                </a:cxn>
                <a:cxn ang="0">
                  <a:pos x="713" y="214"/>
                </a:cxn>
                <a:cxn ang="0">
                  <a:pos x="622" y="361"/>
                </a:cxn>
                <a:cxn ang="0">
                  <a:pos x="576" y="480"/>
                </a:cxn>
                <a:cxn ang="0">
                  <a:pos x="521" y="580"/>
                </a:cxn>
                <a:cxn ang="0">
                  <a:pos x="467" y="699"/>
                </a:cxn>
                <a:cxn ang="0">
                  <a:pos x="448" y="763"/>
                </a:cxn>
                <a:cxn ang="0">
                  <a:pos x="531" y="946"/>
                </a:cxn>
                <a:cxn ang="0">
                  <a:pos x="595" y="955"/>
                </a:cxn>
                <a:cxn ang="0">
                  <a:pos x="1015" y="937"/>
                </a:cxn>
                <a:cxn ang="0">
                  <a:pos x="1061" y="909"/>
                </a:cxn>
                <a:cxn ang="0">
                  <a:pos x="1152" y="827"/>
                </a:cxn>
                <a:cxn ang="0">
                  <a:pos x="1198" y="708"/>
                </a:cxn>
                <a:cxn ang="0">
                  <a:pos x="1308" y="370"/>
                </a:cxn>
                <a:cxn ang="0">
                  <a:pos x="1363" y="397"/>
                </a:cxn>
                <a:cxn ang="0">
                  <a:pos x="1399" y="452"/>
                </a:cxn>
                <a:cxn ang="0">
                  <a:pos x="1408" y="480"/>
                </a:cxn>
                <a:cxn ang="0">
                  <a:pos x="1427" y="498"/>
                </a:cxn>
                <a:cxn ang="0">
                  <a:pos x="1481" y="827"/>
                </a:cxn>
                <a:cxn ang="0">
                  <a:pos x="1646" y="809"/>
                </a:cxn>
                <a:cxn ang="0">
                  <a:pos x="1664" y="781"/>
                </a:cxn>
                <a:cxn ang="0">
                  <a:pos x="1683" y="763"/>
                </a:cxn>
                <a:cxn ang="0">
                  <a:pos x="1728" y="726"/>
                </a:cxn>
                <a:cxn ang="0">
                  <a:pos x="1783" y="690"/>
                </a:cxn>
                <a:cxn ang="0">
                  <a:pos x="1820" y="644"/>
                </a:cxn>
                <a:cxn ang="0">
                  <a:pos x="1875" y="626"/>
                </a:cxn>
                <a:cxn ang="0">
                  <a:pos x="2057" y="608"/>
                </a:cxn>
                <a:cxn ang="0">
                  <a:pos x="2112" y="626"/>
                </a:cxn>
                <a:cxn ang="0">
                  <a:pos x="2204" y="754"/>
                </a:cxn>
                <a:cxn ang="0">
                  <a:pos x="2268" y="900"/>
                </a:cxn>
                <a:cxn ang="0">
                  <a:pos x="2368" y="1046"/>
                </a:cxn>
                <a:cxn ang="0">
                  <a:pos x="2871" y="1037"/>
                </a:cxn>
                <a:cxn ang="0">
                  <a:pos x="2926" y="1001"/>
                </a:cxn>
                <a:cxn ang="0">
                  <a:pos x="2972" y="964"/>
                </a:cxn>
                <a:cxn ang="0">
                  <a:pos x="3017" y="918"/>
                </a:cxn>
                <a:cxn ang="0">
                  <a:pos x="3063" y="809"/>
                </a:cxn>
                <a:cxn ang="0">
                  <a:pos x="3072" y="781"/>
                </a:cxn>
                <a:cxn ang="0">
                  <a:pos x="3081" y="754"/>
                </a:cxn>
                <a:cxn ang="0">
                  <a:pos x="3072" y="434"/>
                </a:cxn>
                <a:cxn ang="0">
                  <a:pos x="3054" y="379"/>
                </a:cxn>
                <a:cxn ang="0">
                  <a:pos x="3127" y="224"/>
                </a:cxn>
                <a:cxn ang="0">
                  <a:pos x="3429" y="242"/>
                </a:cxn>
                <a:cxn ang="0">
                  <a:pos x="3493" y="269"/>
                </a:cxn>
              </a:cxnLst>
              <a:rect l="0" t="0" r="r" b="b"/>
              <a:pathLst>
                <a:path w="3493" h="1050">
                  <a:moveTo>
                    <a:pt x="0" y="699"/>
                  </a:moveTo>
                  <a:cubicBezTo>
                    <a:pt x="55" y="696"/>
                    <a:pt x="111" y="700"/>
                    <a:pt x="165" y="690"/>
                  </a:cubicBezTo>
                  <a:cubicBezTo>
                    <a:pt x="178" y="688"/>
                    <a:pt x="182" y="670"/>
                    <a:pt x="192" y="662"/>
                  </a:cubicBezTo>
                  <a:cubicBezTo>
                    <a:pt x="209" y="649"/>
                    <a:pt x="247" y="626"/>
                    <a:pt x="247" y="626"/>
                  </a:cubicBezTo>
                  <a:cubicBezTo>
                    <a:pt x="264" y="572"/>
                    <a:pt x="242" y="621"/>
                    <a:pt x="284" y="580"/>
                  </a:cubicBezTo>
                  <a:cubicBezTo>
                    <a:pt x="298" y="566"/>
                    <a:pt x="307" y="548"/>
                    <a:pt x="320" y="534"/>
                  </a:cubicBezTo>
                  <a:cubicBezTo>
                    <a:pt x="323" y="525"/>
                    <a:pt x="324" y="515"/>
                    <a:pt x="329" y="507"/>
                  </a:cubicBezTo>
                  <a:cubicBezTo>
                    <a:pt x="334" y="500"/>
                    <a:pt x="344" y="497"/>
                    <a:pt x="348" y="489"/>
                  </a:cubicBezTo>
                  <a:cubicBezTo>
                    <a:pt x="349" y="487"/>
                    <a:pt x="370" y="421"/>
                    <a:pt x="375" y="406"/>
                  </a:cubicBezTo>
                  <a:cubicBezTo>
                    <a:pt x="383" y="383"/>
                    <a:pt x="402" y="365"/>
                    <a:pt x="412" y="342"/>
                  </a:cubicBezTo>
                  <a:cubicBezTo>
                    <a:pt x="416" y="333"/>
                    <a:pt x="418" y="324"/>
                    <a:pt x="421" y="315"/>
                  </a:cubicBezTo>
                  <a:cubicBezTo>
                    <a:pt x="424" y="303"/>
                    <a:pt x="425" y="290"/>
                    <a:pt x="430" y="278"/>
                  </a:cubicBezTo>
                  <a:cubicBezTo>
                    <a:pt x="434" y="268"/>
                    <a:pt x="444" y="261"/>
                    <a:pt x="448" y="251"/>
                  </a:cubicBezTo>
                  <a:cubicBezTo>
                    <a:pt x="478" y="184"/>
                    <a:pt x="488" y="85"/>
                    <a:pt x="567" y="59"/>
                  </a:cubicBezTo>
                  <a:cubicBezTo>
                    <a:pt x="629" y="0"/>
                    <a:pt x="674" y="25"/>
                    <a:pt x="750" y="50"/>
                  </a:cubicBezTo>
                  <a:cubicBezTo>
                    <a:pt x="778" y="92"/>
                    <a:pt x="789" y="95"/>
                    <a:pt x="759" y="169"/>
                  </a:cubicBezTo>
                  <a:cubicBezTo>
                    <a:pt x="751" y="189"/>
                    <a:pt x="713" y="214"/>
                    <a:pt x="713" y="214"/>
                  </a:cubicBezTo>
                  <a:cubicBezTo>
                    <a:pt x="696" y="268"/>
                    <a:pt x="660" y="321"/>
                    <a:pt x="622" y="361"/>
                  </a:cubicBezTo>
                  <a:cubicBezTo>
                    <a:pt x="611" y="405"/>
                    <a:pt x="601" y="443"/>
                    <a:pt x="576" y="480"/>
                  </a:cubicBezTo>
                  <a:cubicBezTo>
                    <a:pt x="564" y="515"/>
                    <a:pt x="547" y="555"/>
                    <a:pt x="521" y="580"/>
                  </a:cubicBezTo>
                  <a:cubicBezTo>
                    <a:pt x="508" y="621"/>
                    <a:pt x="491" y="663"/>
                    <a:pt x="467" y="699"/>
                  </a:cubicBezTo>
                  <a:cubicBezTo>
                    <a:pt x="461" y="720"/>
                    <a:pt x="448" y="741"/>
                    <a:pt x="448" y="763"/>
                  </a:cubicBezTo>
                  <a:cubicBezTo>
                    <a:pt x="448" y="855"/>
                    <a:pt x="435" y="929"/>
                    <a:pt x="531" y="946"/>
                  </a:cubicBezTo>
                  <a:cubicBezTo>
                    <a:pt x="552" y="950"/>
                    <a:pt x="574" y="952"/>
                    <a:pt x="595" y="955"/>
                  </a:cubicBezTo>
                  <a:cubicBezTo>
                    <a:pt x="735" y="952"/>
                    <a:pt x="896" y="1011"/>
                    <a:pt x="1015" y="937"/>
                  </a:cubicBezTo>
                  <a:cubicBezTo>
                    <a:pt x="1075" y="899"/>
                    <a:pt x="985" y="934"/>
                    <a:pt x="1061" y="909"/>
                  </a:cubicBezTo>
                  <a:cubicBezTo>
                    <a:pt x="1091" y="879"/>
                    <a:pt x="1117" y="850"/>
                    <a:pt x="1152" y="827"/>
                  </a:cubicBezTo>
                  <a:cubicBezTo>
                    <a:pt x="1166" y="786"/>
                    <a:pt x="1175" y="744"/>
                    <a:pt x="1198" y="708"/>
                  </a:cubicBezTo>
                  <a:cubicBezTo>
                    <a:pt x="1206" y="400"/>
                    <a:pt x="1106" y="345"/>
                    <a:pt x="1308" y="370"/>
                  </a:cubicBezTo>
                  <a:cubicBezTo>
                    <a:pt x="1327" y="376"/>
                    <a:pt x="1349" y="381"/>
                    <a:pt x="1363" y="397"/>
                  </a:cubicBezTo>
                  <a:cubicBezTo>
                    <a:pt x="1377" y="413"/>
                    <a:pt x="1399" y="452"/>
                    <a:pt x="1399" y="452"/>
                  </a:cubicBezTo>
                  <a:cubicBezTo>
                    <a:pt x="1402" y="461"/>
                    <a:pt x="1403" y="472"/>
                    <a:pt x="1408" y="480"/>
                  </a:cubicBezTo>
                  <a:cubicBezTo>
                    <a:pt x="1413" y="487"/>
                    <a:pt x="1426" y="489"/>
                    <a:pt x="1427" y="498"/>
                  </a:cubicBezTo>
                  <a:cubicBezTo>
                    <a:pt x="1441" y="645"/>
                    <a:pt x="1371" y="754"/>
                    <a:pt x="1481" y="827"/>
                  </a:cubicBezTo>
                  <a:cubicBezTo>
                    <a:pt x="1536" y="823"/>
                    <a:pt x="1603" y="844"/>
                    <a:pt x="1646" y="809"/>
                  </a:cubicBezTo>
                  <a:cubicBezTo>
                    <a:pt x="1655" y="802"/>
                    <a:pt x="1657" y="790"/>
                    <a:pt x="1664" y="781"/>
                  </a:cubicBezTo>
                  <a:cubicBezTo>
                    <a:pt x="1669" y="774"/>
                    <a:pt x="1676" y="768"/>
                    <a:pt x="1683" y="763"/>
                  </a:cubicBezTo>
                  <a:cubicBezTo>
                    <a:pt x="1698" y="751"/>
                    <a:pt x="1712" y="738"/>
                    <a:pt x="1728" y="726"/>
                  </a:cubicBezTo>
                  <a:cubicBezTo>
                    <a:pt x="1746" y="713"/>
                    <a:pt x="1783" y="690"/>
                    <a:pt x="1783" y="690"/>
                  </a:cubicBezTo>
                  <a:cubicBezTo>
                    <a:pt x="1791" y="678"/>
                    <a:pt x="1805" y="651"/>
                    <a:pt x="1820" y="644"/>
                  </a:cubicBezTo>
                  <a:cubicBezTo>
                    <a:pt x="1837" y="636"/>
                    <a:pt x="1875" y="626"/>
                    <a:pt x="1875" y="626"/>
                  </a:cubicBezTo>
                  <a:cubicBezTo>
                    <a:pt x="1942" y="581"/>
                    <a:pt x="1954" y="600"/>
                    <a:pt x="2057" y="608"/>
                  </a:cubicBezTo>
                  <a:cubicBezTo>
                    <a:pt x="2075" y="614"/>
                    <a:pt x="2098" y="613"/>
                    <a:pt x="2112" y="626"/>
                  </a:cubicBezTo>
                  <a:cubicBezTo>
                    <a:pt x="2153" y="665"/>
                    <a:pt x="2166" y="716"/>
                    <a:pt x="2204" y="754"/>
                  </a:cubicBezTo>
                  <a:cubicBezTo>
                    <a:pt x="2221" y="805"/>
                    <a:pt x="2237" y="857"/>
                    <a:pt x="2268" y="900"/>
                  </a:cubicBezTo>
                  <a:cubicBezTo>
                    <a:pt x="2288" y="960"/>
                    <a:pt x="2314" y="1010"/>
                    <a:pt x="2368" y="1046"/>
                  </a:cubicBezTo>
                  <a:cubicBezTo>
                    <a:pt x="2536" y="1043"/>
                    <a:pt x="2704" y="1050"/>
                    <a:pt x="2871" y="1037"/>
                  </a:cubicBezTo>
                  <a:cubicBezTo>
                    <a:pt x="2893" y="1035"/>
                    <a:pt x="2926" y="1001"/>
                    <a:pt x="2926" y="1001"/>
                  </a:cubicBezTo>
                  <a:cubicBezTo>
                    <a:pt x="2973" y="928"/>
                    <a:pt x="2913" y="1009"/>
                    <a:pt x="2972" y="964"/>
                  </a:cubicBezTo>
                  <a:cubicBezTo>
                    <a:pt x="2989" y="951"/>
                    <a:pt x="3017" y="918"/>
                    <a:pt x="3017" y="918"/>
                  </a:cubicBezTo>
                  <a:cubicBezTo>
                    <a:pt x="3031" y="879"/>
                    <a:pt x="3050" y="850"/>
                    <a:pt x="3063" y="809"/>
                  </a:cubicBezTo>
                  <a:cubicBezTo>
                    <a:pt x="3066" y="800"/>
                    <a:pt x="3069" y="790"/>
                    <a:pt x="3072" y="781"/>
                  </a:cubicBezTo>
                  <a:cubicBezTo>
                    <a:pt x="3075" y="772"/>
                    <a:pt x="3081" y="754"/>
                    <a:pt x="3081" y="754"/>
                  </a:cubicBezTo>
                  <a:cubicBezTo>
                    <a:pt x="3078" y="647"/>
                    <a:pt x="3080" y="540"/>
                    <a:pt x="3072" y="434"/>
                  </a:cubicBezTo>
                  <a:cubicBezTo>
                    <a:pt x="3071" y="415"/>
                    <a:pt x="3054" y="379"/>
                    <a:pt x="3054" y="379"/>
                  </a:cubicBezTo>
                  <a:cubicBezTo>
                    <a:pt x="3061" y="303"/>
                    <a:pt x="3051" y="249"/>
                    <a:pt x="3127" y="224"/>
                  </a:cubicBezTo>
                  <a:cubicBezTo>
                    <a:pt x="3172" y="226"/>
                    <a:pt x="3365" y="234"/>
                    <a:pt x="3429" y="242"/>
                  </a:cubicBezTo>
                  <a:cubicBezTo>
                    <a:pt x="3454" y="245"/>
                    <a:pt x="3469" y="269"/>
                    <a:pt x="3493" y="26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4042" y="1916"/>
              <a:ext cx="572" cy="491"/>
            </a:xfrm>
            <a:custGeom>
              <a:avLst/>
              <a:gdLst/>
              <a:ahLst/>
              <a:cxnLst>
                <a:cxn ang="0">
                  <a:pos x="185" y="27"/>
                </a:cxn>
                <a:cxn ang="0">
                  <a:pos x="130" y="82"/>
                </a:cxn>
                <a:cxn ang="0">
                  <a:pos x="84" y="192"/>
                </a:cxn>
                <a:cxn ang="0">
                  <a:pos x="48" y="238"/>
                </a:cxn>
                <a:cxn ang="0">
                  <a:pos x="20" y="283"/>
                </a:cxn>
                <a:cxn ang="0">
                  <a:pos x="75" y="457"/>
                </a:cxn>
                <a:cxn ang="0">
                  <a:pos x="176" y="448"/>
                </a:cxn>
                <a:cxn ang="0">
                  <a:pos x="267" y="366"/>
                </a:cxn>
                <a:cxn ang="0">
                  <a:pos x="468" y="356"/>
                </a:cxn>
                <a:cxn ang="0">
                  <a:pos x="505" y="283"/>
                </a:cxn>
                <a:cxn ang="0">
                  <a:pos x="514" y="256"/>
                </a:cxn>
                <a:cxn ang="0">
                  <a:pos x="505" y="100"/>
                </a:cxn>
                <a:cxn ang="0">
                  <a:pos x="414" y="18"/>
                </a:cxn>
                <a:cxn ang="0">
                  <a:pos x="359" y="0"/>
                </a:cxn>
                <a:cxn ang="0">
                  <a:pos x="231" y="9"/>
                </a:cxn>
                <a:cxn ang="0">
                  <a:pos x="185" y="27"/>
                </a:cxn>
              </a:cxnLst>
              <a:rect l="0" t="0" r="r" b="b"/>
              <a:pathLst>
                <a:path w="519" h="460">
                  <a:moveTo>
                    <a:pt x="185" y="27"/>
                  </a:moveTo>
                  <a:cubicBezTo>
                    <a:pt x="150" y="39"/>
                    <a:pt x="142" y="47"/>
                    <a:pt x="130" y="82"/>
                  </a:cubicBezTo>
                  <a:cubicBezTo>
                    <a:pt x="122" y="138"/>
                    <a:pt x="130" y="163"/>
                    <a:pt x="84" y="192"/>
                  </a:cubicBezTo>
                  <a:cubicBezTo>
                    <a:pt x="73" y="208"/>
                    <a:pt x="58" y="221"/>
                    <a:pt x="48" y="238"/>
                  </a:cubicBezTo>
                  <a:cubicBezTo>
                    <a:pt x="16" y="292"/>
                    <a:pt x="64" y="241"/>
                    <a:pt x="20" y="283"/>
                  </a:cubicBezTo>
                  <a:cubicBezTo>
                    <a:pt x="26" y="359"/>
                    <a:pt x="0" y="432"/>
                    <a:pt x="75" y="457"/>
                  </a:cubicBezTo>
                  <a:cubicBezTo>
                    <a:pt x="109" y="454"/>
                    <a:pt x="144" y="460"/>
                    <a:pt x="176" y="448"/>
                  </a:cubicBezTo>
                  <a:cubicBezTo>
                    <a:pt x="220" y="432"/>
                    <a:pt x="220" y="370"/>
                    <a:pt x="267" y="366"/>
                  </a:cubicBezTo>
                  <a:cubicBezTo>
                    <a:pt x="334" y="360"/>
                    <a:pt x="401" y="359"/>
                    <a:pt x="468" y="356"/>
                  </a:cubicBezTo>
                  <a:cubicBezTo>
                    <a:pt x="501" y="325"/>
                    <a:pt x="484" y="346"/>
                    <a:pt x="505" y="283"/>
                  </a:cubicBezTo>
                  <a:cubicBezTo>
                    <a:pt x="508" y="274"/>
                    <a:pt x="514" y="256"/>
                    <a:pt x="514" y="256"/>
                  </a:cubicBezTo>
                  <a:cubicBezTo>
                    <a:pt x="511" y="204"/>
                    <a:pt x="519" y="150"/>
                    <a:pt x="505" y="100"/>
                  </a:cubicBezTo>
                  <a:cubicBezTo>
                    <a:pt x="502" y="88"/>
                    <a:pt x="431" y="26"/>
                    <a:pt x="414" y="18"/>
                  </a:cubicBezTo>
                  <a:cubicBezTo>
                    <a:pt x="396" y="10"/>
                    <a:pt x="359" y="0"/>
                    <a:pt x="359" y="0"/>
                  </a:cubicBezTo>
                  <a:cubicBezTo>
                    <a:pt x="316" y="3"/>
                    <a:pt x="273" y="4"/>
                    <a:pt x="231" y="9"/>
                  </a:cubicBezTo>
                  <a:cubicBezTo>
                    <a:pt x="220" y="10"/>
                    <a:pt x="159" y="53"/>
                    <a:pt x="185" y="27"/>
                  </a:cubicBezTo>
                  <a:close/>
                </a:path>
              </a:pathLst>
            </a:custGeom>
            <a:solidFill>
              <a:srgbClr val="CC99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Freeform 9"/>
            <p:cNvSpPr>
              <a:spLocks/>
            </p:cNvSpPr>
            <p:nvPr/>
          </p:nvSpPr>
          <p:spPr bwMode="auto">
            <a:xfrm>
              <a:off x="2007" y="1940"/>
              <a:ext cx="312" cy="231"/>
            </a:xfrm>
            <a:custGeom>
              <a:avLst/>
              <a:gdLst/>
              <a:ahLst/>
              <a:cxnLst>
                <a:cxn ang="0">
                  <a:pos x="47" y="24"/>
                </a:cxn>
                <a:cxn ang="0">
                  <a:pos x="20" y="33"/>
                </a:cxn>
                <a:cxn ang="0">
                  <a:pos x="20" y="106"/>
                </a:cxn>
                <a:cxn ang="0">
                  <a:pos x="84" y="216"/>
                </a:cxn>
                <a:cxn ang="0">
                  <a:pos x="202" y="206"/>
                </a:cxn>
                <a:cxn ang="0">
                  <a:pos x="212" y="179"/>
                </a:cxn>
                <a:cxn ang="0">
                  <a:pos x="276" y="161"/>
                </a:cxn>
                <a:cxn ang="0">
                  <a:pos x="202" y="69"/>
                </a:cxn>
                <a:cxn ang="0">
                  <a:pos x="148" y="42"/>
                </a:cxn>
                <a:cxn ang="0">
                  <a:pos x="102" y="5"/>
                </a:cxn>
                <a:cxn ang="0">
                  <a:pos x="47" y="24"/>
                </a:cxn>
              </a:cxnLst>
              <a:rect l="0" t="0" r="r" b="b"/>
              <a:pathLst>
                <a:path w="283" h="217">
                  <a:moveTo>
                    <a:pt x="47" y="24"/>
                  </a:moveTo>
                  <a:cubicBezTo>
                    <a:pt x="38" y="27"/>
                    <a:pt x="27" y="26"/>
                    <a:pt x="20" y="33"/>
                  </a:cubicBezTo>
                  <a:cubicBezTo>
                    <a:pt x="0" y="52"/>
                    <a:pt x="15" y="87"/>
                    <a:pt x="20" y="106"/>
                  </a:cubicBezTo>
                  <a:cubicBezTo>
                    <a:pt x="33" y="155"/>
                    <a:pt x="41" y="187"/>
                    <a:pt x="84" y="216"/>
                  </a:cubicBezTo>
                  <a:cubicBezTo>
                    <a:pt x="123" y="213"/>
                    <a:pt x="164" y="217"/>
                    <a:pt x="202" y="206"/>
                  </a:cubicBezTo>
                  <a:cubicBezTo>
                    <a:pt x="211" y="203"/>
                    <a:pt x="205" y="186"/>
                    <a:pt x="212" y="179"/>
                  </a:cubicBezTo>
                  <a:cubicBezTo>
                    <a:pt x="217" y="174"/>
                    <a:pt x="276" y="161"/>
                    <a:pt x="276" y="161"/>
                  </a:cubicBezTo>
                  <a:cubicBezTo>
                    <a:pt x="266" y="81"/>
                    <a:pt x="283" y="49"/>
                    <a:pt x="202" y="69"/>
                  </a:cubicBezTo>
                  <a:cubicBezTo>
                    <a:pt x="180" y="62"/>
                    <a:pt x="165" y="59"/>
                    <a:pt x="148" y="42"/>
                  </a:cubicBezTo>
                  <a:cubicBezTo>
                    <a:pt x="106" y="0"/>
                    <a:pt x="154" y="22"/>
                    <a:pt x="102" y="5"/>
                  </a:cubicBezTo>
                  <a:cubicBezTo>
                    <a:pt x="58" y="16"/>
                    <a:pt x="76" y="8"/>
                    <a:pt x="47" y="24"/>
                  </a:cubicBezTo>
                  <a:close/>
                </a:path>
              </a:pathLst>
            </a:custGeom>
            <a:solidFill>
              <a:srgbClr val="CC99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Freeform 10"/>
            <p:cNvSpPr>
              <a:spLocks/>
            </p:cNvSpPr>
            <p:nvPr/>
          </p:nvSpPr>
          <p:spPr bwMode="auto">
            <a:xfrm>
              <a:off x="1867" y="1803"/>
              <a:ext cx="134" cy="11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73" y="14"/>
                </a:cxn>
                <a:cxn ang="0">
                  <a:pos x="92" y="88"/>
                </a:cxn>
                <a:cxn ang="0">
                  <a:pos x="37" y="106"/>
                </a:cxn>
                <a:cxn ang="0">
                  <a:pos x="19" y="78"/>
                </a:cxn>
                <a:cxn ang="0">
                  <a:pos x="0" y="60"/>
                </a:cxn>
              </a:cxnLst>
              <a:rect l="0" t="0" r="r" b="b"/>
              <a:pathLst>
                <a:path w="122" h="106">
                  <a:moveTo>
                    <a:pt x="0" y="60"/>
                  </a:moveTo>
                  <a:cubicBezTo>
                    <a:pt x="37" y="7"/>
                    <a:pt x="1" y="0"/>
                    <a:pt x="73" y="14"/>
                  </a:cubicBezTo>
                  <a:cubicBezTo>
                    <a:pt x="87" y="28"/>
                    <a:pt x="122" y="67"/>
                    <a:pt x="92" y="88"/>
                  </a:cubicBezTo>
                  <a:cubicBezTo>
                    <a:pt x="76" y="99"/>
                    <a:pt x="37" y="106"/>
                    <a:pt x="37" y="106"/>
                  </a:cubicBezTo>
                  <a:cubicBezTo>
                    <a:pt x="31" y="97"/>
                    <a:pt x="26" y="87"/>
                    <a:pt x="19" y="78"/>
                  </a:cubicBezTo>
                  <a:cubicBezTo>
                    <a:pt x="14" y="71"/>
                    <a:pt x="0" y="60"/>
                    <a:pt x="0" y="60"/>
                  </a:cubicBezTo>
                  <a:close/>
                </a:path>
              </a:pathLst>
            </a:custGeom>
            <a:solidFill>
              <a:srgbClr val="CC99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Freeform 11"/>
            <p:cNvSpPr>
              <a:spLocks/>
            </p:cNvSpPr>
            <p:nvPr/>
          </p:nvSpPr>
          <p:spPr bwMode="auto">
            <a:xfrm>
              <a:off x="2212" y="1815"/>
              <a:ext cx="204" cy="12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144" y="40"/>
                </a:cxn>
                <a:cxn ang="0">
                  <a:pos x="172" y="113"/>
                </a:cxn>
                <a:cxn ang="0">
                  <a:pos x="7" y="49"/>
                </a:cxn>
                <a:cxn ang="0">
                  <a:pos x="26" y="3"/>
                </a:cxn>
              </a:cxnLst>
              <a:rect l="0" t="0" r="r" b="b"/>
              <a:pathLst>
                <a:path w="185" h="113">
                  <a:moveTo>
                    <a:pt x="26" y="3"/>
                  </a:moveTo>
                  <a:cubicBezTo>
                    <a:pt x="60" y="39"/>
                    <a:pt x="92" y="34"/>
                    <a:pt x="144" y="40"/>
                  </a:cubicBezTo>
                  <a:cubicBezTo>
                    <a:pt x="180" y="74"/>
                    <a:pt x="185" y="61"/>
                    <a:pt x="172" y="113"/>
                  </a:cubicBezTo>
                  <a:cubicBezTo>
                    <a:pt x="56" y="103"/>
                    <a:pt x="75" y="113"/>
                    <a:pt x="7" y="49"/>
                  </a:cubicBezTo>
                  <a:cubicBezTo>
                    <a:pt x="17" y="0"/>
                    <a:pt x="0" y="3"/>
                    <a:pt x="26" y="3"/>
                  </a:cubicBezTo>
                  <a:close/>
                </a:path>
              </a:pathLst>
            </a:custGeom>
            <a:solidFill>
              <a:srgbClr val="CC99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Freeform 12"/>
            <p:cNvSpPr>
              <a:spLocks/>
            </p:cNvSpPr>
            <p:nvPr/>
          </p:nvSpPr>
          <p:spPr bwMode="auto">
            <a:xfrm>
              <a:off x="1861" y="2053"/>
              <a:ext cx="117" cy="164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60" y="27"/>
                </a:cxn>
                <a:cxn ang="0">
                  <a:pos x="69" y="55"/>
                </a:cxn>
                <a:cxn ang="0">
                  <a:pos x="106" y="100"/>
                </a:cxn>
                <a:cxn ang="0">
                  <a:pos x="14" y="137"/>
                </a:cxn>
                <a:cxn ang="0">
                  <a:pos x="33" y="36"/>
                </a:cxn>
                <a:cxn ang="0">
                  <a:pos x="42" y="0"/>
                </a:cxn>
              </a:cxnLst>
              <a:rect l="0" t="0" r="r" b="b"/>
              <a:pathLst>
                <a:path w="106" h="154">
                  <a:moveTo>
                    <a:pt x="42" y="0"/>
                  </a:moveTo>
                  <a:cubicBezTo>
                    <a:pt x="48" y="9"/>
                    <a:pt x="55" y="17"/>
                    <a:pt x="60" y="27"/>
                  </a:cubicBezTo>
                  <a:cubicBezTo>
                    <a:pt x="64" y="36"/>
                    <a:pt x="64" y="47"/>
                    <a:pt x="69" y="55"/>
                  </a:cubicBezTo>
                  <a:cubicBezTo>
                    <a:pt x="79" y="72"/>
                    <a:pt x="95" y="84"/>
                    <a:pt x="106" y="100"/>
                  </a:cubicBezTo>
                  <a:cubicBezTo>
                    <a:pt x="89" y="154"/>
                    <a:pt x="68" y="146"/>
                    <a:pt x="14" y="137"/>
                  </a:cubicBezTo>
                  <a:cubicBezTo>
                    <a:pt x="0" y="96"/>
                    <a:pt x="9" y="71"/>
                    <a:pt x="33" y="36"/>
                  </a:cubicBezTo>
                  <a:cubicBezTo>
                    <a:pt x="36" y="24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CC990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1625" y="3255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1526" y="2625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2325" y="3013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3725" y="3352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4425" y="2770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7</a:t>
              </a:r>
            </a:p>
          </p:txBody>
        </p: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4286" y="2251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5</a:t>
              </a:r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3025" y="2142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8</a:t>
              </a:r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2175" y="2093"/>
              <a:ext cx="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3300"/>
                  </a:solidFill>
                </a:rPr>
                <a:t>6</a:t>
              </a:r>
            </a:p>
          </p:txBody>
        </p:sp>
      </p:grpSp>
      <p:sp>
        <p:nvSpPr>
          <p:cNvPr id="38933" name="WordArt 21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396081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7704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3</a:t>
            </a:r>
            <a:r>
              <a:rPr lang="ru-RU" sz="2400"/>
              <a:t>. Как различаются озера по происхождению котловин?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11188" y="1989138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Какие виды озер изображены на рисунке?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480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pic>
        <p:nvPicPr>
          <p:cNvPr id="7179" name="Picture 11" descr="Виды оз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275"/>
            <a:ext cx="9144000" cy="2843213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2124075" y="2781300"/>
            <a:ext cx="215900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85" name="Group 17"/>
          <p:cNvGrpSpPr>
            <a:grpSpLocks/>
          </p:cNvGrpSpPr>
          <p:nvPr/>
        </p:nvGrpSpPr>
        <p:grpSpPr bwMode="auto">
          <a:xfrm>
            <a:off x="179388" y="5661025"/>
            <a:ext cx="8964612" cy="701675"/>
            <a:chOff x="113" y="3566"/>
            <a:chExt cx="5647" cy="442"/>
          </a:xfrm>
        </p:grpSpPr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113" y="3566"/>
              <a:ext cx="11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</a:rPr>
                <a:t>ледниковое</a:t>
              </a: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1655" y="3566"/>
              <a:ext cx="11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</a:rPr>
                <a:t>кратерное</a:t>
              </a:r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3016" y="3566"/>
              <a:ext cx="117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</a:rPr>
                <a:t>запрудное</a:t>
              </a:r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4444" y="3566"/>
              <a:ext cx="13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>
                  <a:latin typeface="Times New Roman" pitchFamily="18" charset="0"/>
                </a:rPr>
                <a:t>искусственное (водохранилище)</a:t>
              </a: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1125538"/>
            <a:ext cx="7272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3</a:t>
            </a:r>
            <a:r>
              <a:rPr lang="ru-RU" sz="2400"/>
              <a:t>. Что изображено на этих рисунках?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396081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79388" y="479742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равнинная река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484438" y="479742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горная река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787900" y="479742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водопад</a:t>
            </a:r>
          </a:p>
        </p:txBody>
      </p:sp>
      <p:grpSp>
        <p:nvGrpSpPr>
          <p:cNvPr id="24604" name="Group 28"/>
          <p:cNvGrpSpPr>
            <a:grpSpLocks/>
          </p:cNvGrpSpPr>
          <p:nvPr/>
        </p:nvGrpSpPr>
        <p:grpSpPr bwMode="auto">
          <a:xfrm>
            <a:off x="0" y="2133600"/>
            <a:ext cx="9144000" cy="2592388"/>
            <a:chOff x="0" y="1344"/>
            <a:chExt cx="5760" cy="1633"/>
          </a:xfrm>
        </p:grpSpPr>
        <p:pic>
          <p:nvPicPr>
            <p:cNvPr id="24581" name="Picture 5" descr="Реки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44"/>
              <a:ext cx="1361" cy="1633"/>
            </a:xfrm>
            <a:prstGeom prst="rect">
              <a:avLst/>
            </a:prstGeom>
            <a:noFill/>
          </p:spPr>
        </p:pic>
        <p:pic>
          <p:nvPicPr>
            <p:cNvPr id="24582" name="Picture 6" descr="Реки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4" y="1344"/>
              <a:ext cx="1361" cy="1628"/>
            </a:xfrm>
            <a:prstGeom prst="rect">
              <a:avLst/>
            </a:prstGeom>
            <a:noFill/>
          </p:spPr>
        </p:pic>
        <p:pic>
          <p:nvPicPr>
            <p:cNvPr id="24583" name="Picture 7" descr="Ниагара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5" y="1344"/>
              <a:ext cx="1361" cy="1632"/>
            </a:xfrm>
            <a:prstGeom prst="rect">
              <a:avLst/>
            </a:prstGeom>
            <a:noFill/>
          </p:spPr>
        </p:pic>
        <p:grpSp>
          <p:nvGrpSpPr>
            <p:cNvPr id="24593" name="Group 17"/>
            <p:cNvGrpSpPr>
              <a:grpSpLocks/>
            </p:cNvGrpSpPr>
            <p:nvPr/>
          </p:nvGrpSpPr>
          <p:grpSpPr bwMode="auto">
            <a:xfrm>
              <a:off x="2971" y="1344"/>
              <a:ext cx="226" cy="231"/>
              <a:chOff x="3697" y="1207"/>
              <a:chExt cx="226" cy="231"/>
            </a:xfrm>
          </p:grpSpPr>
          <p:sp>
            <p:nvSpPr>
              <p:cNvPr id="24584" name="Oval 8"/>
              <p:cNvSpPr>
                <a:spLocks noChangeArrowheads="1"/>
              </p:cNvSpPr>
              <p:nvPr/>
            </p:nvSpPr>
            <p:spPr bwMode="auto">
              <a:xfrm>
                <a:off x="3697" y="1252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85" name="Text Box 9"/>
              <p:cNvSpPr txBox="1">
                <a:spLocks noChangeArrowheads="1"/>
              </p:cNvSpPr>
              <p:nvPr/>
            </p:nvSpPr>
            <p:spPr bwMode="auto">
              <a:xfrm>
                <a:off x="3697" y="1207"/>
                <a:ext cx="22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>
                    <a:latin typeface="Times New Roman" pitchFamily="18" charset="0"/>
                  </a:rPr>
                  <a:t>в</a:t>
                </a:r>
              </a:p>
            </p:txBody>
          </p:sp>
        </p:grpSp>
        <p:pic>
          <p:nvPicPr>
            <p:cNvPr id="24592" name="Picture 16" descr="Пороги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7" y="1344"/>
              <a:ext cx="1373" cy="1632"/>
            </a:xfrm>
            <a:prstGeom prst="rect">
              <a:avLst/>
            </a:prstGeom>
            <a:noFill/>
          </p:spPr>
        </p:pic>
        <p:sp>
          <p:nvSpPr>
            <p:cNvPr id="24595" name="Oval 19"/>
            <p:cNvSpPr>
              <a:spLocks noChangeArrowheads="1"/>
            </p:cNvSpPr>
            <p:nvPr/>
          </p:nvSpPr>
          <p:spPr bwMode="auto">
            <a:xfrm>
              <a:off x="0" y="1389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0" y="1344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24597" name="Oval 21"/>
            <p:cNvSpPr>
              <a:spLocks noChangeArrowheads="1"/>
            </p:cNvSpPr>
            <p:nvPr/>
          </p:nvSpPr>
          <p:spPr bwMode="auto">
            <a:xfrm>
              <a:off x="1519" y="1389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519" y="1344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</a:rPr>
                <a:t>б</a:t>
              </a:r>
            </a:p>
          </p:txBody>
        </p:sp>
        <p:sp>
          <p:nvSpPr>
            <p:cNvPr id="24601" name="Oval 25"/>
            <p:cNvSpPr>
              <a:spLocks noChangeArrowheads="1"/>
            </p:cNvSpPr>
            <p:nvPr/>
          </p:nvSpPr>
          <p:spPr bwMode="auto">
            <a:xfrm>
              <a:off x="4422" y="1389"/>
              <a:ext cx="182" cy="18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02" name="Text Box 26"/>
            <p:cNvSpPr txBox="1">
              <a:spLocks noChangeArrowheads="1"/>
            </p:cNvSpPr>
            <p:nvPr/>
          </p:nvSpPr>
          <p:spPr bwMode="auto">
            <a:xfrm>
              <a:off x="4422" y="1344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</a:rPr>
                <a:t>г</a:t>
              </a:r>
            </a:p>
          </p:txBody>
        </p:sp>
      </p:grp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7270750" y="4797425"/>
            <a:ext cx="187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пороги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7" grpId="0"/>
      <p:bldP spid="24588" grpId="0"/>
      <p:bldP spid="24589" grpId="0"/>
      <p:bldP spid="246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240087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5651500" y="260350"/>
            <a:ext cx="237648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450056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23850" y="1125538"/>
            <a:ext cx="4032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4</a:t>
            </a:r>
            <a:r>
              <a:rPr lang="ru-RU" sz="2400"/>
              <a:t>. Существует ли море, у которого нет берегов? Если да, то почему эту территорию выделяют в море?</a:t>
            </a:r>
          </a:p>
        </p:txBody>
      </p:sp>
      <p:pic>
        <p:nvPicPr>
          <p:cNvPr id="43016" name="Picture 8" descr="Саргассово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141663"/>
            <a:ext cx="2879725" cy="2776537"/>
          </a:xfrm>
          <a:prstGeom prst="rect">
            <a:avLst/>
          </a:prstGeom>
          <a:noFill/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716463" y="1125538"/>
            <a:ext cx="39608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4</a:t>
            </a:r>
            <a:r>
              <a:rPr lang="ru-RU" sz="2400"/>
              <a:t>. Что такое полуостров? Какой самый большой полуостров на Земле?</a:t>
            </a:r>
          </a:p>
        </p:txBody>
      </p:sp>
      <p:pic>
        <p:nvPicPr>
          <p:cNvPr id="43018" name="Picture 10" descr="Арав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141663"/>
            <a:ext cx="3600450" cy="2424112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  <p:bldP spid="430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240087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5651500" y="260350"/>
            <a:ext cx="237648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450056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50825" y="1341438"/>
            <a:ext cx="41767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5</a:t>
            </a:r>
            <a:r>
              <a:rPr lang="ru-RU" sz="2400"/>
              <a:t>. Рядом с какой рекой мы живем? Где берет начало, куда впадает, и какие притоки имеет эта река?</a:t>
            </a:r>
          </a:p>
        </p:txBody>
      </p:sp>
      <p:pic>
        <p:nvPicPr>
          <p:cNvPr id="44040" name="Picture 8" descr="Река Куба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068638"/>
            <a:ext cx="3744912" cy="2809875"/>
          </a:xfrm>
          <a:prstGeom prst="rect">
            <a:avLst/>
          </a:prstGeom>
          <a:noFill/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643438" y="1341438"/>
            <a:ext cx="4213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5</a:t>
            </a:r>
            <a:r>
              <a:rPr lang="ru-RU" sz="2400"/>
              <a:t>. Каков режим реки, рядом с которой мы живем?</a:t>
            </a:r>
          </a:p>
        </p:txBody>
      </p:sp>
      <p:pic>
        <p:nvPicPr>
          <p:cNvPr id="44043" name="Picture 11" descr="Кубань-ка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97200"/>
            <a:ext cx="4067175" cy="294481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  <p:bldP spid="440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20669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Конкурс 7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827088" y="1412875"/>
            <a:ext cx="7489825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Логические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цепочки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03350" y="1700213"/>
            <a:ext cx="611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Волга – Инд – Нил – Тигр – Гренландия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03350" y="2852738"/>
            <a:ext cx="612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Чад – Байкал – Таньганьика – Берингов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5288" y="4149725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Бискайский – Мексиканский – Аравийский – Бенгальский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480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364163" y="1700213"/>
            <a:ext cx="1944687" cy="5048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95963" y="2852738"/>
            <a:ext cx="1439862" cy="5048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716463" y="4149725"/>
            <a:ext cx="1800225" cy="50323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200" grpId="0" animBg="1"/>
      <p:bldP spid="8201" grpId="0" animBg="1"/>
      <p:bldP spid="820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7088" y="1557338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Камчатка – Индостан – Мадагаскар – Аравийский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58888" y="2781300"/>
            <a:ext cx="669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Берингов – Дрейка – Магелланов – Гудзонов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11188" y="407670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Анхель – Виктория – Игуасу – Ниагарский – Амазонка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396081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211638" y="1557338"/>
            <a:ext cx="1800225" cy="50323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372225" y="2781300"/>
            <a:ext cx="1439863" cy="5048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6948488" y="4076700"/>
            <a:ext cx="1511300" cy="431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30" grpId="0" animBg="1"/>
      <p:bldP spid="26631" grpId="0" animBg="1"/>
      <p:bldP spid="266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20669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Конкурс 8</a:t>
            </a:r>
          </a:p>
        </p:txBody>
      </p:sp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489825" cy="4033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Знаешь ли ты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карту?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а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9144000" cy="4740275"/>
          </a:xfrm>
          <a:prstGeom prst="rect">
            <a:avLst/>
          </a:prstGeom>
          <a:noFill/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4801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grpSp>
        <p:nvGrpSpPr>
          <p:cNvPr id="31797" name="Group 53"/>
          <p:cNvGrpSpPr>
            <a:grpSpLocks/>
          </p:cNvGrpSpPr>
          <p:nvPr/>
        </p:nvGrpSpPr>
        <p:grpSpPr bwMode="auto">
          <a:xfrm>
            <a:off x="5364163" y="1935163"/>
            <a:ext cx="2640012" cy="2292350"/>
            <a:chOff x="3379" y="1219"/>
            <a:chExt cx="1663" cy="1444"/>
          </a:xfrm>
        </p:grpSpPr>
        <p:sp>
          <p:nvSpPr>
            <p:cNvPr id="31750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3628" y="1956"/>
              <a:ext cx="181" cy="4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Нил</a:t>
              </a:r>
            </a:p>
          </p:txBody>
        </p:sp>
        <p:sp>
          <p:nvSpPr>
            <p:cNvPr id="31751" name="WordArt 7"/>
            <p:cNvSpPr>
              <a:spLocks noChangeArrowheads="1" noChangeShapeType="1" noTextEdit="1"/>
            </p:cNvSpPr>
            <p:nvPr/>
          </p:nvSpPr>
          <p:spPr bwMode="auto">
            <a:xfrm rot="2404494">
              <a:off x="3379" y="1706"/>
              <a:ext cx="590" cy="9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Средиземное</a:t>
              </a:r>
            </a:p>
          </p:txBody>
        </p:sp>
        <p:sp>
          <p:nvSpPr>
            <p:cNvPr id="31752" name="WordArt 8"/>
            <p:cNvSpPr>
              <a:spLocks noChangeArrowheads="1" noChangeShapeType="1" noTextEdit="1"/>
            </p:cNvSpPr>
            <p:nvPr/>
          </p:nvSpPr>
          <p:spPr bwMode="auto">
            <a:xfrm rot="298746">
              <a:off x="3833" y="1706"/>
              <a:ext cx="499" cy="4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Каспийское</a:t>
              </a:r>
            </a:p>
          </p:txBody>
        </p:sp>
        <p:sp>
          <p:nvSpPr>
            <p:cNvPr id="31753" name="WordArt 9"/>
            <p:cNvSpPr>
              <a:spLocks noChangeArrowheads="1" noChangeShapeType="1" noTextEdit="1"/>
            </p:cNvSpPr>
            <p:nvPr/>
          </p:nvSpPr>
          <p:spPr bwMode="auto">
            <a:xfrm rot="17091031">
              <a:off x="3951" y="1497"/>
              <a:ext cx="273" cy="5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Волга</a:t>
              </a:r>
            </a:p>
          </p:txBody>
        </p:sp>
        <p:sp>
          <p:nvSpPr>
            <p:cNvPr id="31754" name="WordArt 10"/>
            <p:cNvSpPr>
              <a:spLocks noChangeArrowheads="1" noChangeShapeType="1" noTextEdit="1"/>
            </p:cNvSpPr>
            <p:nvPr/>
          </p:nvSpPr>
          <p:spPr bwMode="auto">
            <a:xfrm rot="298746">
              <a:off x="3560" y="2341"/>
              <a:ext cx="454" cy="4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Виктория</a:t>
              </a:r>
            </a:p>
          </p:txBody>
        </p:sp>
        <p:sp>
          <p:nvSpPr>
            <p:cNvPr id="31755" name="WordArt 11"/>
            <p:cNvSpPr>
              <a:spLocks noChangeArrowheads="1" noChangeShapeType="1" noTextEdit="1"/>
            </p:cNvSpPr>
            <p:nvPr/>
          </p:nvSpPr>
          <p:spPr bwMode="auto">
            <a:xfrm rot="-1036196">
              <a:off x="4196" y="1219"/>
              <a:ext cx="318" cy="49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Карское</a:t>
              </a:r>
            </a:p>
          </p:txBody>
        </p:sp>
        <p:sp>
          <p:nvSpPr>
            <p:cNvPr id="31756" name="WordArt 12"/>
            <p:cNvSpPr>
              <a:spLocks noChangeArrowheads="1" noChangeShapeType="1" noTextEdit="1"/>
            </p:cNvSpPr>
            <p:nvPr/>
          </p:nvSpPr>
          <p:spPr bwMode="auto">
            <a:xfrm rot="-13470256" flipH="1" flipV="1">
              <a:off x="4649" y="1661"/>
              <a:ext cx="278" cy="4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Байкал</a:t>
              </a:r>
            </a:p>
          </p:txBody>
        </p:sp>
        <p:sp>
          <p:nvSpPr>
            <p:cNvPr id="31757" name="WordArt 13"/>
            <p:cNvSpPr>
              <a:spLocks noChangeArrowheads="1" noChangeShapeType="1" noTextEdit="1"/>
            </p:cNvSpPr>
            <p:nvPr/>
          </p:nvSpPr>
          <p:spPr bwMode="auto">
            <a:xfrm rot="-10277822" flipH="1" flipV="1">
              <a:off x="4332" y="1389"/>
              <a:ext cx="136" cy="8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Обь</a:t>
              </a:r>
            </a:p>
          </p:txBody>
        </p:sp>
        <p:sp>
          <p:nvSpPr>
            <p:cNvPr id="31760" name="WordArt 16"/>
            <p:cNvSpPr>
              <a:spLocks noChangeArrowheads="1" noChangeShapeType="1" noTextEdit="1"/>
            </p:cNvSpPr>
            <p:nvPr/>
          </p:nvSpPr>
          <p:spPr bwMode="auto">
            <a:xfrm rot="3137567">
              <a:off x="4396" y="1370"/>
              <a:ext cx="317" cy="8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Енисей</a:t>
              </a:r>
            </a:p>
          </p:txBody>
        </p:sp>
        <p:sp>
          <p:nvSpPr>
            <p:cNvPr id="31764" name="Line 20"/>
            <p:cNvSpPr>
              <a:spLocks noChangeShapeType="1"/>
            </p:cNvSpPr>
            <p:nvPr/>
          </p:nvSpPr>
          <p:spPr bwMode="auto">
            <a:xfrm>
              <a:off x="3833" y="1752"/>
              <a:ext cx="453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67" name="Oval 23"/>
            <p:cNvSpPr>
              <a:spLocks noChangeArrowheads="1"/>
            </p:cNvSpPr>
            <p:nvPr/>
          </p:nvSpPr>
          <p:spPr bwMode="auto">
            <a:xfrm rot="-2473770">
              <a:off x="4513" y="1616"/>
              <a:ext cx="529" cy="14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770" name="Group 26"/>
            <p:cNvGrpSpPr>
              <a:grpSpLocks/>
            </p:cNvGrpSpPr>
            <p:nvPr/>
          </p:nvGrpSpPr>
          <p:grpSpPr bwMode="auto">
            <a:xfrm>
              <a:off x="4422" y="1525"/>
              <a:ext cx="409" cy="231"/>
              <a:chOff x="1927" y="4020"/>
              <a:chExt cx="409" cy="231"/>
            </a:xfrm>
          </p:grpSpPr>
          <p:sp>
            <p:nvSpPr>
              <p:cNvPr id="31768" name="Oval 24"/>
              <p:cNvSpPr>
                <a:spLocks noChangeArrowheads="1"/>
              </p:cNvSpPr>
              <p:nvPr/>
            </p:nvSpPr>
            <p:spPr bwMode="auto">
              <a:xfrm>
                <a:off x="1927" y="4065"/>
                <a:ext cx="182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69" name="Text Box 25"/>
              <p:cNvSpPr txBox="1">
                <a:spLocks noChangeArrowheads="1"/>
              </p:cNvSpPr>
              <p:nvPr/>
            </p:nvSpPr>
            <p:spPr bwMode="auto">
              <a:xfrm>
                <a:off x="1927" y="4020"/>
                <a:ext cx="40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и</a:t>
                </a:r>
              </a:p>
            </p:txBody>
          </p:sp>
        </p:grpSp>
        <p:pic>
          <p:nvPicPr>
            <p:cNvPr id="31765" name="Picture 21" descr="Волны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311566">
              <a:off x="3787" y="1797"/>
              <a:ext cx="544" cy="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31788" name="Oval 44"/>
            <p:cNvSpPr>
              <a:spLocks noChangeArrowheads="1"/>
            </p:cNvSpPr>
            <p:nvPr/>
          </p:nvSpPr>
          <p:spPr bwMode="auto">
            <a:xfrm>
              <a:off x="3560" y="2477"/>
              <a:ext cx="18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89" name="Text Box 45"/>
            <p:cNvSpPr txBox="1">
              <a:spLocks noChangeArrowheads="1"/>
            </p:cNvSpPr>
            <p:nvPr/>
          </p:nvSpPr>
          <p:spPr bwMode="auto">
            <a:xfrm>
              <a:off x="3560" y="2432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и</a:t>
              </a:r>
            </a:p>
          </p:txBody>
        </p:sp>
        <p:sp>
          <p:nvSpPr>
            <p:cNvPr id="31791" name="Oval 47"/>
            <p:cNvSpPr>
              <a:spLocks noChangeArrowheads="1"/>
            </p:cNvSpPr>
            <p:nvPr/>
          </p:nvSpPr>
          <p:spPr bwMode="auto">
            <a:xfrm>
              <a:off x="4558" y="1570"/>
              <a:ext cx="182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2" name="Text Box 48"/>
            <p:cNvSpPr txBox="1">
              <a:spLocks noChangeArrowheads="1"/>
            </p:cNvSpPr>
            <p:nvPr/>
          </p:nvSpPr>
          <p:spPr bwMode="auto">
            <a:xfrm>
              <a:off x="4558" y="1525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и</a:t>
              </a:r>
            </a:p>
          </p:txBody>
        </p:sp>
        <p:grpSp>
          <p:nvGrpSpPr>
            <p:cNvPr id="31793" name="Group 49"/>
            <p:cNvGrpSpPr>
              <a:grpSpLocks/>
            </p:cNvGrpSpPr>
            <p:nvPr/>
          </p:nvGrpSpPr>
          <p:grpSpPr bwMode="auto">
            <a:xfrm>
              <a:off x="4014" y="1253"/>
              <a:ext cx="409" cy="231"/>
              <a:chOff x="1927" y="4020"/>
              <a:chExt cx="409" cy="231"/>
            </a:xfrm>
          </p:grpSpPr>
          <p:sp>
            <p:nvSpPr>
              <p:cNvPr id="31794" name="Oval 50"/>
              <p:cNvSpPr>
                <a:spLocks noChangeArrowheads="1"/>
              </p:cNvSpPr>
              <p:nvPr/>
            </p:nvSpPr>
            <p:spPr bwMode="auto">
              <a:xfrm>
                <a:off x="1927" y="4065"/>
                <a:ext cx="182" cy="1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5" name="Text Box 51"/>
              <p:cNvSpPr txBox="1">
                <a:spLocks noChangeArrowheads="1"/>
              </p:cNvSpPr>
              <p:nvPr/>
            </p:nvSpPr>
            <p:spPr bwMode="auto">
              <a:xfrm>
                <a:off x="1927" y="4020"/>
                <a:ext cx="40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и</a:t>
                </a:r>
              </a:p>
            </p:txBody>
          </p:sp>
        </p:grp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20669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Конкурс 1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489825" cy="381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Приветствие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Карта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4852988"/>
          </a:xfrm>
          <a:prstGeom prst="rect">
            <a:avLst/>
          </a:prstGeom>
          <a:noFill/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3960812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grpSp>
        <p:nvGrpSpPr>
          <p:cNvPr id="30745" name="Group 25"/>
          <p:cNvGrpSpPr>
            <a:grpSpLocks/>
          </p:cNvGrpSpPr>
          <p:nvPr/>
        </p:nvGrpSpPr>
        <p:grpSpPr bwMode="auto">
          <a:xfrm>
            <a:off x="1338263" y="1568450"/>
            <a:ext cx="4170362" cy="4092575"/>
            <a:chOff x="843" y="988"/>
            <a:chExt cx="2627" cy="2578"/>
          </a:xfrm>
        </p:grpSpPr>
        <p:sp>
          <p:nvSpPr>
            <p:cNvPr id="30727" name="WordArt 7"/>
            <p:cNvSpPr>
              <a:spLocks noChangeArrowheads="1" noChangeShapeType="1" noTextEdit="1"/>
            </p:cNvSpPr>
            <p:nvPr/>
          </p:nvSpPr>
          <p:spPr bwMode="auto">
            <a:xfrm rot="-1670372">
              <a:off x="843" y="3358"/>
              <a:ext cx="408" cy="4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Дрейка</a:t>
              </a:r>
            </a:p>
          </p:txBody>
        </p:sp>
        <p:sp>
          <p:nvSpPr>
            <p:cNvPr id="30728" name="WordArt 8"/>
            <p:cNvSpPr>
              <a:spLocks noChangeArrowheads="1" noChangeShapeType="1" noTextEdit="1"/>
            </p:cNvSpPr>
            <p:nvPr/>
          </p:nvSpPr>
          <p:spPr bwMode="auto">
            <a:xfrm rot="-2027715">
              <a:off x="1209" y="1096"/>
              <a:ext cx="635" cy="72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Гренландия</a:t>
              </a:r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V="1">
              <a:off x="1292" y="1026"/>
              <a:ext cx="499" cy="3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WordArt 10"/>
            <p:cNvSpPr>
              <a:spLocks noChangeArrowheads="1" noChangeShapeType="1" noTextEdit="1"/>
            </p:cNvSpPr>
            <p:nvPr/>
          </p:nvSpPr>
          <p:spPr bwMode="auto">
            <a:xfrm rot="3351450">
              <a:off x="1644" y="2009"/>
              <a:ext cx="413" cy="5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Красное</a:t>
              </a:r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1655" y="1888"/>
              <a:ext cx="272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 rot="1582670">
              <a:off x="1519" y="2024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Т </a:t>
              </a:r>
              <a:r>
                <a:rPr lang="ru-RU" b="1">
                  <a:cs typeface="Arial" charset="0"/>
                </a:rPr>
                <a:t>‰</a:t>
              </a:r>
            </a:p>
          </p:txBody>
        </p:sp>
        <p:sp>
          <p:nvSpPr>
            <p:cNvPr id="30733" name="WordArt 13"/>
            <p:cNvSpPr>
              <a:spLocks noChangeArrowheads="1" noChangeShapeType="1" noTextEdit="1"/>
            </p:cNvSpPr>
            <p:nvPr/>
          </p:nvSpPr>
          <p:spPr bwMode="auto">
            <a:xfrm rot="2915714">
              <a:off x="1644" y="1947"/>
              <a:ext cx="680" cy="4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Аравийский</a:t>
              </a:r>
            </a:p>
          </p:txBody>
        </p:sp>
        <p:sp>
          <p:nvSpPr>
            <p:cNvPr id="30734" name="WordArt 14"/>
            <p:cNvSpPr>
              <a:spLocks noChangeArrowheads="1" noChangeShapeType="1" noTextEdit="1"/>
            </p:cNvSpPr>
            <p:nvPr/>
          </p:nvSpPr>
          <p:spPr bwMode="auto">
            <a:xfrm rot="1473040">
              <a:off x="2160" y="2038"/>
              <a:ext cx="454" cy="4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Индостан</a:t>
              </a:r>
            </a:p>
          </p:txBody>
        </p:sp>
        <p:sp>
          <p:nvSpPr>
            <p:cNvPr id="30735" name="WordArt 15"/>
            <p:cNvSpPr>
              <a:spLocks noChangeArrowheads="1" noChangeShapeType="1" noTextEdit="1"/>
            </p:cNvSpPr>
            <p:nvPr/>
          </p:nvSpPr>
          <p:spPr bwMode="auto">
            <a:xfrm rot="377927">
              <a:off x="2789" y="1389"/>
              <a:ext cx="453" cy="4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Охотское</a:t>
              </a:r>
            </a:p>
          </p:txBody>
        </p:sp>
        <p:sp>
          <p:nvSpPr>
            <p:cNvPr id="30736" name="Text Box 16"/>
            <p:cNvSpPr txBox="1">
              <a:spLocks noChangeArrowheads="1"/>
            </p:cNvSpPr>
            <p:nvPr/>
          </p:nvSpPr>
          <p:spPr bwMode="auto">
            <a:xfrm>
              <a:off x="2925" y="1389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t</a:t>
              </a:r>
              <a:endParaRPr lang="ru-RU" b="1"/>
            </a:p>
          </p:txBody>
        </p:sp>
        <p:sp>
          <p:nvSpPr>
            <p:cNvPr id="30737" name="WordArt 17"/>
            <p:cNvSpPr>
              <a:spLocks noChangeArrowheads="1" noChangeShapeType="1" noTextEdit="1"/>
            </p:cNvSpPr>
            <p:nvPr/>
          </p:nvSpPr>
          <p:spPr bwMode="auto">
            <a:xfrm rot="506235">
              <a:off x="2744" y="2341"/>
              <a:ext cx="726" cy="91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Новая Гвинея</a:t>
              </a:r>
            </a:p>
          </p:txBody>
        </p:sp>
        <p:sp>
          <p:nvSpPr>
            <p:cNvPr id="30738" name="WordArt 18"/>
            <p:cNvSpPr>
              <a:spLocks noChangeArrowheads="1" noChangeShapeType="1" noTextEdit="1"/>
            </p:cNvSpPr>
            <p:nvPr/>
          </p:nvSpPr>
          <p:spPr bwMode="auto">
            <a:xfrm rot="3245065">
              <a:off x="3034" y="1215"/>
              <a:ext cx="499" cy="4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Берингов</a:t>
              </a:r>
            </a:p>
          </p:txBody>
        </p:sp>
        <p:sp>
          <p:nvSpPr>
            <p:cNvPr id="30739" name="WordArt 19"/>
            <p:cNvSpPr>
              <a:spLocks noChangeArrowheads="1" noChangeShapeType="1" noTextEdit="1"/>
            </p:cNvSpPr>
            <p:nvPr/>
          </p:nvSpPr>
          <p:spPr bwMode="auto">
            <a:xfrm rot="-1532871">
              <a:off x="2064" y="1117"/>
              <a:ext cx="589" cy="4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Баренцево</a:t>
              </a:r>
            </a:p>
          </p:txBody>
        </p:sp>
        <p:sp>
          <p:nvSpPr>
            <p:cNvPr id="30740" name="WordArt 20"/>
            <p:cNvSpPr>
              <a:spLocks noChangeArrowheads="1" noChangeShapeType="1" noTextEdit="1"/>
            </p:cNvSpPr>
            <p:nvPr/>
          </p:nvSpPr>
          <p:spPr bwMode="auto">
            <a:xfrm rot="-758427">
              <a:off x="1519" y="1389"/>
              <a:ext cx="589" cy="4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Балтийское</a:t>
              </a:r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 flipV="1">
              <a:off x="1565" y="1389"/>
              <a:ext cx="59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1701" y="1752"/>
              <a:ext cx="499" cy="5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 flipV="1">
              <a:off x="884" y="3339"/>
              <a:ext cx="363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489825" cy="4033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Чудеса Земли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13" name="Group 33"/>
          <p:cNvGrpSpPr>
            <a:grpSpLocks/>
          </p:cNvGrpSpPr>
          <p:nvPr/>
        </p:nvGrpSpPr>
        <p:grpSpPr bwMode="auto">
          <a:xfrm>
            <a:off x="468313" y="188913"/>
            <a:ext cx="8308975" cy="6048375"/>
            <a:chOff x="295" y="119"/>
            <a:chExt cx="5234" cy="3810"/>
          </a:xfrm>
        </p:grpSpPr>
        <p:pic>
          <p:nvPicPr>
            <p:cNvPr id="46084" name="Picture 4" descr="Гренландия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7" y="1570"/>
              <a:ext cx="505" cy="908"/>
            </a:xfrm>
            <a:prstGeom prst="rect">
              <a:avLst/>
            </a:prstGeom>
            <a:noFill/>
          </p:spPr>
        </p:pic>
        <p:pic>
          <p:nvPicPr>
            <p:cNvPr id="46085" name="Picture 5" descr="Амазонка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164"/>
              <a:ext cx="975" cy="737"/>
            </a:xfrm>
            <a:prstGeom prst="rect">
              <a:avLst/>
            </a:prstGeom>
            <a:noFill/>
          </p:spPr>
        </p:pic>
        <p:pic>
          <p:nvPicPr>
            <p:cNvPr id="46087" name="Picture 7" descr="Арав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7" y="1797"/>
              <a:ext cx="1152" cy="776"/>
            </a:xfrm>
            <a:prstGeom prst="rect">
              <a:avLst/>
            </a:prstGeom>
            <a:noFill/>
          </p:spPr>
        </p:pic>
        <p:pic>
          <p:nvPicPr>
            <p:cNvPr id="46088" name="Picture 8" descr="Анхель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4" y="164"/>
              <a:ext cx="854" cy="1316"/>
            </a:xfrm>
            <a:prstGeom prst="rect">
              <a:avLst/>
            </a:prstGeom>
            <a:noFill/>
          </p:spPr>
        </p:pic>
        <p:pic>
          <p:nvPicPr>
            <p:cNvPr id="46090" name="Picture 10" descr="Ниагара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119"/>
              <a:ext cx="1452" cy="912"/>
            </a:xfrm>
            <a:prstGeom prst="rect">
              <a:avLst/>
            </a:prstGeom>
            <a:noFill/>
          </p:spPr>
        </p:pic>
        <p:pic>
          <p:nvPicPr>
            <p:cNvPr id="46091" name="Picture 11" descr="Нил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72" y="2886"/>
              <a:ext cx="745" cy="998"/>
            </a:xfrm>
            <a:prstGeom prst="rect">
              <a:avLst/>
            </a:prstGeom>
            <a:noFill/>
          </p:spPr>
        </p:pic>
        <p:pic>
          <p:nvPicPr>
            <p:cNvPr id="46092" name="Picture 12" descr="Мексиканский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92" y="2931"/>
              <a:ext cx="907" cy="810"/>
            </a:xfrm>
            <a:prstGeom prst="rect">
              <a:avLst/>
            </a:prstGeom>
            <a:noFill/>
          </p:spPr>
        </p:pic>
        <p:pic>
          <p:nvPicPr>
            <p:cNvPr id="46093" name="Picture 13" descr="озеро Байкал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5" y="2886"/>
              <a:ext cx="710" cy="1043"/>
            </a:xfrm>
            <a:prstGeom prst="rect">
              <a:avLst/>
            </a:prstGeom>
            <a:noFill/>
          </p:spPr>
        </p:pic>
        <p:pic>
          <p:nvPicPr>
            <p:cNvPr id="46094" name="Picture 14" descr="Тихий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25" y="1434"/>
              <a:ext cx="1200" cy="1056"/>
            </a:xfrm>
            <a:prstGeom prst="rect">
              <a:avLst/>
            </a:prstGeom>
            <a:noFill/>
          </p:spPr>
        </p:pic>
        <p:pic>
          <p:nvPicPr>
            <p:cNvPr id="46095" name="Picture 15" descr="Саргассово 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94" y="2931"/>
              <a:ext cx="774" cy="925"/>
            </a:xfrm>
            <a:prstGeom prst="rect">
              <a:avLst/>
            </a:prstGeom>
            <a:noFill/>
          </p:spPr>
        </p:pic>
        <p:pic>
          <p:nvPicPr>
            <p:cNvPr id="46096" name="Picture 16" descr="Антарктида 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15" y="2931"/>
              <a:ext cx="907" cy="792"/>
            </a:xfrm>
            <a:prstGeom prst="rect">
              <a:avLst/>
            </a:prstGeom>
            <a:noFill/>
          </p:spPr>
        </p:pic>
        <p:pic>
          <p:nvPicPr>
            <p:cNvPr id="46097" name="Picture 17" descr="Пролив Дрейка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5" y="1434"/>
              <a:ext cx="1096" cy="998"/>
            </a:xfrm>
            <a:prstGeom prst="rect">
              <a:avLst/>
            </a:prstGeom>
            <a:noFill/>
          </p:spPr>
        </p:pic>
        <p:pic>
          <p:nvPicPr>
            <p:cNvPr id="46101" name="Picture 21" descr="Каспийское 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64" y="119"/>
              <a:ext cx="733" cy="998"/>
            </a:xfrm>
            <a:prstGeom prst="rect">
              <a:avLst/>
            </a:prstGeom>
            <a:noFill/>
          </p:spPr>
        </p:pic>
      </p:grpSp>
      <p:grpSp>
        <p:nvGrpSpPr>
          <p:cNvPr id="46114" name="Group 34"/>
          <p:cNvGrpSpPr>
            <a:grpSpLocks/>
          </p:cNvGrpSpPr>
          <p:nvPr/>
        </p:nvGrpSpPr>
        <p:grpSpPr bwMode="auto">
          <a:xfrm>
            <a:off x="0" y="1412875"/>
            <a:ext cx="9144000" cy="5191125"/>
            <a:chOff x="0" y="890"/>
            <a:chExt cx="5760" cy="3270"/>
          </a:xfrm>
        </p:grpSpPr>
        <p:sp>
          <p:nvSpPr>
            <p:cNvPr id="46098" name="Text Box 18"/>
            <p:cNvSpPr txBox="1">
              <a:spLocks noChangeArrowheads="1"/>
            </p:cNvSpPr>
            <p:nvPr/>
          </p:nvSpPr>
          <p:spPr bwMode="auto">
            <a:xfrm>
              <a:off x="476" y="981"/>
              <a:ext cx="9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Ниагарский водопад</a:t>
              </a:r>
            </a:p>
          </p:txBody>
        </p:sp>
        <p:sp>
          <p:nvSpPr>
            <p:cNvPr id="46099" name="Text Box 19"/>
            <p:cNvSpPr txBox="1">
              <a:spLocks noChangeArrowheads="1"/>
            </p:cNvSpPr>
            <p:nvPr/>
          </p:nvSpPr>
          <p:spPr bwMode="auto">
            <a:xfrm>
              <a:off x="1882" y="1071"/>
              <a:ext cx="9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Каспийское море</a:t>
              </a:r>
            </a:p>
          </p:txBody>
        </p:sp>
        <p:sp>
          <p:nvSpPr>
            <p:cNvPr id="46102" name="Text Box 22"/>
            <p:cNvSpPr txBox="1">
              <a:spLocks noChangeArrowheads="1"/>
            </p:cNvSpPr>
            <p:nvPr/>
          </p:nvSpPr>
          <p:spPr bwMode="auto">
            <a:xfrm>
              <a:off x="3198" y="890"/>
              <a:ext cx="9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Река Амазонка</a:t>
              </a:r>
            </a:p>
          </p:txBody>
        </p:sp>
        <p:sp>
          <p:nvSpPr>
            <p:cNvPr id="46103" name="Text Box 23"/>
            <p:cNvSpPr txBox="1">
              <a:spLocks noChangeArrowheads="1"/>
            </p:cNvSpPr>
            <p:nvPr/>
          </p:nvSpPr>
          <p:spPr bwMode="auto">
            <a:xfrm>
              <a:off x="4513" y="1389"/>
              <a:ext cx="9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Водопад Анхель</a:t>
              </a:r>
            </a:p>
          </p:txBody>
        </p:sp>
        <p:sp>
          <p:nvSpPr>
            <p:cNvPr id="46104" name="Text Box 24"/>
            <p:cNvSpPr txBox="1">
              <a:spLocks noChangeArrowheads="1"/>
            </p:cNvSpPr>
            <p:nvPr/>
          </p:nvSpPr>
          <p:spPr bwMode="auto">
            <a:xfrm>
              <a:off x="158" y="2387"/>
              <a:ext cx="13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Пролив Дрейка</a:t>
              </a:r>
            </a:p>
          </p:txBody>
        </p:sp>
        <p:sp>
          <p:nvSpPr>
            <p:cNvPr id="46105" name="Text Box 25"/>
            <p:cNvSpPr txBox="1">
              <a:spLocks noChangeArrowheads="1"/>
            </p:cNvSpPr>
            <p:nvPr/>
          </p:nvSpPr>
          <p:spPr bwMode="auto">
            <a:xfrm>
              <a:off x="1474" y="2478"/>
              <a:ext cx="136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Остров Гренландия</a:t>
              </a:r>
            </a:p>
          </p:txBody>
        </p:sp>
        <p:sp>
          <p:nvSpPr>
            <p:cNvPr id="46106" name="Text Box 26"/>
            <p:cNvSpPr txBox="1">
              <a:spLocks noChangeArrowheads="1"/>
            </p:cNvSpPr>
            <p:nvPr/>
          </p:nvSpPr>
          <p:spPr bwMode="auto">
            <a:xfrm>
              <a:off x="2789" y="2432"/>
              <a:ext cx="149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Тихий океан Марианский желоб</a:t>
              </a:r>
            </a:p>
          </p:txBody>
        </p:sp>
        <p:sp>
          <p:nvSpPr>
            <p:cNvPr id="46107" name="Text Box 27"/>
            <p:cNvSpPr txBox="1">
              <a:spLocks noChangeArrowheads="1"/>
            </p:cNvSpPr>
            <p:nvPr/>
          </p:nvSpPr>
          <p:spPr bwMode="auto">
            <a:xfrm>
              <a:off x="4263" y="2523"/>
              <a:ext cx="149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Аравийский полуостров</a:t>
              </a:r>
            </a:p>
          </p:txBody>
        </p:sp>
        <p:sp>
          <p:nvSpPr>
            <p:cNvPr id="46108" name="Text Box 28"/>
            <p:cNvSpPr txBox="1">
              <a:spLocks noChangeArrowheads="1"/>
            </p:cNvSpPr>
            <p:nvPr/>
          </p:nvSpPr>
          <p:spPr bwMode="auto">
            <a:xfrm>
              <a:off x="0" y="3929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Озеро Байкал</a:t>
              </a:r>
            </a:p>
          </p:txBody>
        </p:sp>
        <p:sp>
          <p:nvSpPr>
            <p:cNvPr id="46109" name="Text Box 29"/>
            <p:cNvSpPr txBox="1">
              <a:spLocks noChangeArrowheads="1"/>
            </p:cNvSpPr>
            <p:nvPr/>
          </p:nvSpPr>
          <p:spPr bwMode="auto">
            <a:xfrm>
              <a:off x="1111" y="3748"/>
              <a:ext cx="12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Мексиканский залив</a:t>
              </a:r>
            </a:p>
          </p:txBody>
        </p:sp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2200" y="3929"/>
              <a:ext cx="13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Дельта реки Нил</a:t>
              </a:r>
            </a:p>
          </p:txBody>
        </p:sp>
        <p:sp>
          <p:nvSpPr>
            <p:cNvPr id="46111" name="Text Box 31"/>
            <p:cNvSpPr txBox="1">
              <a:spLocks noChangeArrowheads="1"/>
            </p:cNvSpPr>
            <p:nvPr/>
          </p:nvSpPr>
          <p:spPr bwMode="auto">
            <a:xfrm>
              <a:off x="3334" y="3702"/>
              <a:ext cx="13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Антарктида</a:t>
              </a:r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4512" y="3884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Саргассово море</a:t>
              </a: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489825" cy="3529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Подведем итоги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4643438" y="1916113"/>
            <a:ext cx="4002087" cy="3738562"/>
            <a:chOff x="2880" y="618"/>
            <a:chExt cx="2521" cy="2355"/>
          </a:xfrm>
        </p:grpSpPr>
        <p:pic>
          <p:nvPicPr>
            <p:cNvPr id="17412" name="Picture 4" descr="океан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618"/>
              <a:ext cx="2521" cy="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3515" y="2251"/>
              <a:ext cx="1350" cy="520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океан</a:t>
              </a:r>
            </a:p>
          </p:txBody>
        </p:sp>
      </p:grpSp>
      <p:sp>
        <p:nvSpPr>
          <p:cNvPr id="17419" name="WordArt 11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416800" cy="9350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Участники игры</a:t>
            </a:r>
          </a:p>
        </p:txBody>
      </p: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538163" y="1966913"/>
            <a:ext cx="3675062" cy="3694112"/>
            <a:chOff x="339" y="1239"/>
            <a:chExt cx="2315" cy="2327"/>
          </a:xfrm>
        </p:grpSpPr>
        <p:sp>
          <p:nvSpPr>
            <p:cNvPr id="17422" name="AutoShape 14"/>
            <p:cNvSpPr>
              <a:spLocks noChangeArrowheads="1"/>
            </p:cNvSpPr>
            <p:nvPr/>
          </p:nvSpPr>
          <p:spPr bwMode="auto">
            <a:xfrm>
              <a:off x="521" y="1706"/>
              <a:ext cx="1996" cy="726"/>
            </a:xfrm>
            <a:prstGeom prst="cloudCallout">
              <a:avLst>
                <a:gd name="adj1" fmla="val -40028"/>
                <a:gd name="adj2" fmla="val 61569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339" y="1239"/>
              <a:ext cx="2315" cy="23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1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03" y="1525"/>
              <a:ext cx="1626" cy="87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капелька</a:t>
              </a:r>
            </a:p>
          </p:txBody>
        </p:sp>
        <p:pic>
          <p:nvPicPr>
            <p:cNvPr id="17420" name="Picture 12" descr="Капитошка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 contrast="42000"/>
            </a:blip>
            <a:srcRect/>
            <a:stretch>
              <a:fillRect/>
            </a:stretch>
          </p:blipFill>
          <p:spPr bwMode="auto">
            <a:xfrm>
              <a:off x="793" y="1797"/>
              <a:ext cx="1452" cy="176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206692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Конкурс 2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827088" y="1700213"/>
            <a:ext cx="7489825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Разминка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3850" y="1557338"/>
            <a:ext cx="4033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1</a:t>
            </a:r>
            <a:r>
              <a:rPr lang="ru-RU" sz="2400"/>
              <a:t>. Что такое гидросфера?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2708275"/>
            <a:ext cx="3887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2</a:t>
            </a:r>
            <a:r>
              <a:rPr lang="ru-RU" sz="2400"/>
              <a:t>. В какой части гидросферы содержится самый большой объем воды?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240087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5651500" y="260350"/>
            <a:ext cx="237648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787900" y="1628775"/>
            <a:ext cx="410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1</a:t>
            </a:r>
            <a:r>
              <a:rPr lang="ru-RU" sz="2400"/>
              <a:t>. Из каких частей состоит гидросфера?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50056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787900" y="2781300"/>
            <a:ext cx="4356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2</a:t>
            </a:r>
            <a:r>
              <a:rPr lang="ru-RU" sz="2400"/>
              <a:t>. Что такое Мировой океан? Назовите его основные части.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xit" presetSubtype="1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2"/>
      <p:bldP spid="18436" grpId="3"/>
      <p:bldP spid="18437" grpId="0"/>
      <p:bldP spid="18437" grpId="1"/>
      <p:bldP spid="18444" grpId="0"/>
      <p:bldP spid="18444" grpId="1"/>
      <p:bldP spid="18446" grpId="0"/>
      <p:bldP spid="184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240087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5651500" y="260350"/>
            <a:ext cx="237648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50056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79388" y="1125538"/>
            <a:ext cx="4248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3</a:t>
            </a:r>
            <a:r>
              <a:rPr lang="ru-RU" sz="2400"/>
              <a:t>. </a:t>
            </a:r>
            <a:r>
              <a:rPr lang="ru-RU" sz="2000"/>
              <a:t>Расскажите о путешествии капли воды, испарившейся с поверхности океана. Как называется этот процесс?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787900" y="1052513"/>
            <a:ext cx="3743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3</a:t>
            </a:r>
            <a:r>
              <a:rPr lang="ru-RU" sz="2400"/>
              <a:t>. </a:t>
            </a:r>
            <a:r>
              <a:rPr lang="ru-RU" sz="2000"/>
              <a:t>Что называется устьем реки? Какие виды устьев вы знаете?</a:t>
            </a:r>
          </a:p>
        </p:txBody>
      </p:sp>
      <p:pic>
        <p:nvPicPr>
          <p:cNvPr id="32777" name="Picture 9" descr="Круговорот вод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>
            <a:off x="684213" y="2492375"/>
            <a:ext cx="2976562" cy="4365625"/>
          </a:xfrm>
          <a:prstGeom prst="rect">
            <a:avLst/>
          </a:prstGeom>
          <a:noFill/>
        </p:spPr>
      </p:pic>
      <p:pic>
        <p:nvPicPr>
          <p:cNvPr id="32778" name="Picture 10" descr="Устье реки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4643438" y="2492375"/>
            <a:ext cx="4321175" cy="2870200"/>
          </a:xfrm>
          <a:prstGeom prst="rect">
            <a:avLst/>
          </a:prstGeom>
          <a:noFill/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6732588" y="2420938"/>
            <a:ext cx="144462" cy="287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240087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5651500" y="260350"/>
            <a:ext cx="237648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450056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50825" y="1700213"/>
            <a:ext cx="40338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4</a:t>
            </a:r>
            <a:r>
              <a:rPr lang="ru-RU" sz="2400"/>
              <a:t>. Можно ли изобразить течение на карте, если можно, то каким образом?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179388" y="3573463"/>
            <a:ext cx="4176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5</a:t>
            </a:r>
            <a:r>
              <a:rPr lang="ru-RU" sz="2400"/>
              <a:t>. Какой самый большой по площади водосборный бассейн реки в мире?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4643438" y="1700213"/>
            <a:ext cx="403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4</a:t>
            </a:r>
            <a:r>
              <a:rPr lang="ru-RU" sz="2400"/>
              <a:t>. Что такое айсберг? Где самое большое количество айсбергов?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643438" y="3644900"/>
            <a:ext cx="4321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5</a:t>
            </a:r>
            <a:r>
              <a:rPr lang="ru-RU" sz="2400"/>
              <a:t>. Что такое сточное и бессточное озеро? Приведите примеры.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1" grpId="0"/>
      <p:bldP spid="33801" grpId="1"/>
      <p:bldP spid="33803" grpId="0"/>
      <p:bldP spid="33803" grpId="1"/>
      <p:bldP spid="33804" grpId="0"/>
      <p:bldP spid="3380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3240087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Капелька</a:t>
            </a: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5651500" y="260350"/>
            <a:ext cx="2376488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Океан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450056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79388" y="1125538"/>
            <a:ext cx="4248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6</a:t>
            </a:r>
            <a:r>
              <a:rPr lang="ru-RU" sz="2400"/>
              <a:t>. Какие озера и водопады находятся на территории Республики Адыгея?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787900" y="1125538"/>
            <a:ext cx="4032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6</a:t>
            </a:r>
            <a:r>
              <a:rPr lang="ru-RU" sz="2400"/>
              <a:t>. Какие водохранилища на территории Адыгеи?</a:t>
            </a:r>
          </a:p>
        </p:txBody>
      </p:sp>
      <p:pic>
        <p:nvPicPr>
          <p:cNvPr id="35848" name="Picture 8" descr="huko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652963"/>
            <a:ext cx="2016125" cy="1579562"/>
          </a:xfrm>
          <a:prstGeom prst="rect">
            <a:avLst/>
          </a:prstGeom>
          <a:noFill/>
        </p:spPr>
      </p:pic>
      <p:pic>
        <p:nvPicPr>
          <p:cNvPr id="35849" name="Picture 9" descr="psenodah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797425"/>
            <a:ext cx="2089150" cy="1570038"/>
          </a:xfrm>
          <a:prstGeom prst="rect">
            <a:avLst/>
          </a:prstGeom>
          <a:noFill/>
        </p:spPr>
      </p:pic>
      <p:pic>
        <p:nvPicPr>
          <p:cNvPr id="35850" name="Picture 10" descr="rufabgo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276475"/>
            <a:ext cx="1827213" cy="2376488"/>
          </a:xfrm>
          <a:prstGeom prst="rect">
            <a:avLst/>
          </a:prstGeom>
          <a:noFill/>
        </p:spPr>
      </p:pic>
      <p:pic>
        <p:nvPicPr>
          <p:cNvPr id="35851" name="Picture 11" descr="rufab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349500"/>
            <a:ext cx="2160588" cy="1943100"/>
          </a:xfrm>
          <a:prstGeom prst="rect">
            <a:avLst/>
          </a:prstGeom>
          <a:noFill/>
        </p:spPr>
      </p:pic>
      <p:grpSp>
        <p:nvGrpSpPr>
          <p:cNvPr id="35857" name="Group 17"/>
          <p:cNvGrpSpPr>
            <a:grpSpLocks/>
          </p:cNvGrpSpPr>
          <p:nvPr/>
        </p:nvGrpSpPr>
        <p:grpSpPr bwMode="auto">
          <a:xfrm>
            <a:off x="250825" y="4221163"/>
            <a:ext cx="4033838" cy="2454275"/>
            <a:chOff x="158" y="2659"/>
            <a:chExt cx="2541" cy="1546"/>
          </a:xfrm>
        </p:grpSpPr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158" y="2659"/>
              <a:ext cx="18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Водопады реки Руфабго</a:t>
              </a:r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1474" y="3974"/>
              <a:ext cx="12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Озеро Псенодах</a:t>
              </a:r>
            </a:p>
          </p:txBody>
        </p:sp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249" y="3884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Озеро Хуко</a:t>
              </a:r>
            </a:p>
          </p:txBody>
        </p:sp>
      </p:grp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292725" y="616585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Майкопское</a:t>
            </a:r>
          </a:p>
        </p:txBody>
      </p: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4643438" y="2060575"/>
            <a:ext cx="4341812" cy="4103688"/>
            <a:chOff x="2925" y="1298"/>
            <a:chExt cx="2735" cy="2585"/>
          </a:xfrm>
        </p:grpSpPr>
        <p:pic>
          <p:nvPicPr>
            <p:cNvPr id="35858" name="Picture 18" descr="Майкопское вдхр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61" y="2795"/>
              <a:ext cx="1497" cy="1088"/>
            </a:xfrm>
            <a:prstGeom prst="rect">
              <a:avLst/>
            </a:prstGeom>
            <a:noFill/>
          </p:spPr>
        </p:pic>
        <p:pic>
          <p:nvPicPr>
            <p:cNvPr id="35860" name="Picture 20" descr="Краснодарское вдхр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43" y="1298"/>
              <a:ext cx="1179" cy="884"/>
            </a:xfrm>
            <a:prstGeom prst="rect">
              <a:avLst/>
            </a:prstGeom>
            <a:noFill/>
          </p:spPr>
        </p:pic>
        <p:pic>
          <p:nvPicPr>
            <p:cNvPr id="35861" name="Picture 21" descr="Краснодарское вдхр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5" y="1661"/>
              <a:ext cx="601" cy="952"/>
            </a:xfrm>
            <a:prstGeom prst="rect">
              <a:avLst/>
            </a:prstGeom>
            <a:noFill/>
          </p:spPr>
        </p:pic>
        <p:pic>
          <p:nvPicPr>
            <p:cNvPr id="35862" name="Picture 22" descr="Шапсугское вдхр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04" y="2115"/>
              <a:ext cx="1056" cy="792"/>
            </a:xfrm>
            <a:prstGeom prst="rect">
              <a:avLst/>
            </a:prstGeom>
            <a:noFill/>
          </p:spPr>
        </p:pic>
      </p:grp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7308850" y="45815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Шапсугское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508625" y="3716338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Краснодарское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59" grpId="0"/>
      <p:bldP spid="35863" grpId="0"/>
      <p:bldP spid="3586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715</Words>
  <Application>Microsoft Office PowerPoint</Application>
  <PresentationFormat>Экран (4:3)</PresentationFormat>
  <Paragraphs>184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Times New Roman</vt:lpstr>
      <vt:lpstr>Lucida Sans Unicode</vt:lpstr>
      <vt:lpstr>Boyarsky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.</dc:creator>
  <cp:lastModifiedBy>1</cp:lastModifiedBy>
  <cp:revision>89</cp:revision>
  <dcterms:created xsi:type="dcterms:W3CDTF">2008-02-11T13:01:47Z</dcterms:created>
  <dcterms:modified xsi:type="dcterms:W3CDTF">2013-11-30T13:37:05Z</dcterms:modified>
</cp:coreProperties>
</file>