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4" r:id="rId4"/>
    <p:sldId id="265" r:id="rId5"/>
    <p:sldId id="267" r:id="rId6"/>
    <p:sldId id="266" r:id="rId7"/>
    <p:sldId id="268" r:id="rId8"/>
    <p:sldId id="278" r:id="rId9"/>
    <p:sldId id="279" r:id="rId10"/>
    <p:sldId id="280" r:id="rId11"/>
    <p:sldId id="281" r:id="rId12"/>
    <p:sldId id="256" r:id="rId13"/>
    <p:sldId id="257" r:id="rId14"/>
    <p:sldId id="258" r:id="rId15"/>
    <p:sldId id="260" r:id="rId16"/>
    <p:sldId id="261" r:id="rId17"/>
    <p:sldId id="25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6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5EC4F4-FB5B-43FB-A073-865DB0A673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7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B664-A06C-4ECE-A8F9-50179F177D9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781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89CB-9DBF-4418-AE97-7984E334F2B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34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7F7AD-5DB2-4627-B42E-D13E32B168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52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9C6F-A851-4B32-A082-85AEAC834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578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D64D-0F98-4F76-864D-F4BBE070C70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484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7F4E-E51A-441B-99D3-8096CEC699B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241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29C-9685-4829-AFE2-41A1D72E56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9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7686-BE0A-4285-9229-7E3F7DF8A6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299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EE57-5053-4316-BE79-82EF277443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8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892D-BBBF-428C-8782-01683CFB6A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595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5EC4F4-FB5B-43FB-A073-865DB0A673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2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B664-A06C-4ECE-A8F9-50179F177D9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311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89CB-9DBF-4418-AE97-7984E334F2B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203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7F7AD-5DB2-4627-B42E-D13E32B168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891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9C6F-A851-4B32-A082-85AEAC834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807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D64D-0F98-4F76-864D-F4BBE070C70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347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7F4E-E51A-441B-99D3-8096CEC699B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25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29C-9685-4829-AFE2-41A1D72E56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465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7686-BE0A-4285-9229-7E3F7DF8A6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4660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EE57-5053-4316-BE79-82EF277443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84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892D-BBBF-428C-8782-01683CFB6A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9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085BF11-855C-4BC6-9F23-2F3B46E589AE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340A5-AC67-431B-BDA2-A949215D4E3A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5896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340A5-AC67-431B-BDA2-A949215D4E3A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0200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u="sng" dirty="0" smtClean="0"/>
              <a:t>ОТКРЫТЫЙ УРОК ПО ФИЗИКЕ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КИНЕТИЧЕСКАЯ И ПОТЕНЦИАЛЬНАЯ ЭНЕРГИЯ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МКОУ БСОШ №7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3" y="4005064"/>
            <a:ext cx="4616382" cy="28529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278688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Кинетическая и потенциальная энергии.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3"/>
            <a:ext cx="6400800" cy="13681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88640"/>
            <a:ext cx="4832528" cy="263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403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4536504" cy="28083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14290"/>
            <a:ext cx="4183757" cy="3312368"/>
          </a:xfrm>
        </p:spPr>
      </p:pic>
    </p:spTree>
    <p:extLst>
      <p:ext uri="{BB962C8B-B14F-4D97-AF65-F5344CB8AC3E}">
        <p14:creationId xmlns:p14="http://schemas.microsoft.com/office/powerpoint/2010/main" xmlns="" val="1882375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Кинетическая </a:t>
            </a:r>
            <a:r>
              <a:rPr lang="ru-RU" dirty="0"/>
              <a:t>энергия-это энергия механической системы, зависящая от скоростей движения её точек в выбранной системе отсчёта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КИНЕТИЧЕСКАЯ ЭНЕРГИЯ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1375" y="2132856"/>
            <a:ext cx="3905250" cy="3312368"/>
          </a:xfrm>
        </p:spPr>
      </p:pic>
    </p:spTree>
    <p:extLst>
      <p:ext uri="{BB962C8B-B14F-4D97-AF65-F5344CB8AC3E}">
        <p14:creationId xmlns:p14="http://schemas.microsoft.com/office/powerpoint/2010/main" xmlns="" val="3507682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, Дж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м, кг; </a:t>
            </a:r>
            <a:r>
              <a:rPr lang="en-US" dirty="0" smtClean="0"/>
              <a:t>U</a:t>
            </a:r>
            <a:r>
              <a:rPr lang="ru-RU" dirty="0" smtClean="0"/>
              <a:t>, м/с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Кинетическая энергия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697" y="2636912"/>
            <a:ext cx="2752725" cy="8640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212977"/>
            <a:ext cx="5220072" cy="366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2544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636912"/>
                <a:ext cx="7408333" cy="3450696"/>
              </a:xfrm>
            </p:spPr>
            <p:txBody>
              <a:bodyPr>
                <a:normAutofit/>
              </a:bodyPr>
              <a:lstStyle/>
              <a:p>
                <a:r>
                  <a:rPr lang="ru-RU" b="1" i="1" dirty="0" smtClean="0"/>
                  <a:t> изменение кинетической энергии тела равно работе равнодействующей всех сил, действующих на тело.</a:t>
                </a:r>
              </a:p>
              <a:p>
                <a:r>
                  <a:rPr lang="ru-RU" dirty="0"/>
                  <a:t>Эта теорема справедлива независимо от того, какие силы действуют на тело: сила упругости, сила трения или сила тяжести</a:t>
                </a:r>
                <a:r>
                  <a:rPr lang="ru-RU" dirty="0" smtClean="0"/>
                  <a:t>.</a:t>
                </a:r>
              </a:p>
              <a:p>
                <a:r>
                  <a:rPr lang="ru-RU" sz="3200" b="1" dirty="0" smtClean="0"/>
                  <a:t>А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𝒎𝑼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0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/>
                          </a:rPr>
                          <m:t>𝒎𝑼</m:t>
                        </m:r>
                        <m:sSup>
                          <m:sSupPr>
                            <m:ctrlPr>
                              <a:rPr lang="en-US" sz="32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/>
                  <a:t>; А=</a:t>
                </a:r>
                <a:r>
                  <a:rPr lang="el-GR" sz="3200" b="1" dirty="0" smtClean="0"/>
                  <a:t>Δ</a:t>
                </a:r>
                <a:r>
                  <a:rPr lang="ru-RU" sz="3200" b="1" dirty="0" err="1" smtClean="0"/>
                  <a:t>Ек</a:t>
                </a:r>
                <a:endParaRPr lang="ru-RU" sz="3200" b="1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636912"/>
                <a:ext cx="7408333" cy="3450696"/>
              </a:xfrm>
              <a:blipFill rotWithShape="1">
                <a:blip r:embed="rId2"/>
                <a:stretch>
                  <a:fillRect l="-2222" t="-1943" r="-1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о </a:t>
            </a:r>
            <a:r>
              <a:rPr lang="ru-RU" dirty="0" err="1" smtClean="0"/>
              <a:t>кинетичекой</a:t>
            </a:r>
            <a:r>
              <a:rPr lang="ru-RU" dirty="0" smtClean="0"/>
              <a:t> энергии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9707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Потенциальная энергия-это  скалярная физическая величина, представляющая собой часть полной механической энергии системы, находящейся в поле консервативных сил.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Потенциальная энергия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348880"/>
            <a:ext cx="3600400" cy="3240360"/>
          </a:xfrm>
        </p:spPr>
      </p:pic>
    </p:spTree>
    <p:extLst>
      <p:ext uri="{BB962C8B-B14F-4D97-AF65-F5344CB8AC3E}">
        <p14:creationId xmlns:p14="http://schemas.microsoft.com/office/powerpoint/2010/main" xmlns="" val="467098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Потенциальная энергия</a:t>
            </a:r>
          </a:p>
        </p:txBody>
      </p:sp>
    </p:spTree>
    <p:extLst>
      <p:ext uri="{BB962C8B-B14F-4D97-AF65-F5344CB8AC3E}">
        <p14:creationId xmlns:p14="http://schemas.microsoft.com/office/powerpoint/2010/main" xmlns="" val="14876623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Потенциальная энергия</a:t>
            </a:r>
            <a:r>
              <a:rPr lang="ru-RU" sz="2800" smtClean="0"/>
              <a:t>   — скалярная физическая величина, характеризующая способность некого тела (или материальной точки) совершать работу за счет его нахождения в поле действия сил. Единицей измерения является Джоуль. Потенциальная энергия определяется взаимным расположением тел или частей тела, т.е. расстояниями между ними. Термин «потенциальная энергия» был введен в XIX веке шотландским инженером и физиком Уильямом Ренкином.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3840717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382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Потенциальная энергия в поле тяготения Земли вблизи поверхности приближённо выражается формулой: </a:t>
            </a:r>
            <a:r>
              <a:rPr lang="en-US" sz="3600" smtClean="0"/>
              <a:t>E=mgh</a:t>
            </a:r>
            <a:endParaRPr lang="ru-RU" sz="3600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 </a:t>
            </a:r>
            <a:r>
              <a:rPr lang="ru-RU" smtClean="0"/>
              <a:t>  </a:t>
            </a:r>
            <a:r>
              <a:rPr lang="en-US" smtClean="0"/>
              <a:t>(m – </a:t>
            </a:r>
            <a:r>
              <a:rPr lang="ru-RU" smtClean="0"/>
              <a:t>масса тела, </a:t>
            </a:r>
            <a:r>
              <a:rPr lang="en-US" smtClean="0"/>
              <a:t>g – </a:t>
            </a:r>
            <a:r>
              <a:rPr lang="ru-RU" smtClean="0"/>
              <a:t>ускорение свободного падения, </a:t>
            </a:r>
            <a:r>
              <a:rPr lang="en-US" smtClean="0"/>
              <a:t>h – </a:t>
            </a:r>
            <a:r>
              <a:rPr lang="ru-RU" smtClean="0"/>
              <a:t>высота положения центра масс тела над произвольно выбранным нулевым уровнем</a:t>
            </a:r>
            <a:r>
              <a:rPr lang="en-US" smtClean="0"/>
              <a:t>)</a:t>
            </a:r>
            <a:r>
              <a:rPr lang="ru-RU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8173165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Потенциальными называются силы, работа которых зависит только от начального и конечного положения движущейся материальной точки или тела и не зависит от формы траектории.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При замкнутой траектории работа потенциальной силы всегда равна нулю. К потенциальным силам относятся силы тяготения, силы упругости, электростатические силы и некоторые другие.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Силы, работа которых зависит от формы траектории, называются непотенциальными. При перемещении материальной точки или тела по замкнутой траектории работа непотенциальной силы равна нулю.</a:t>
            </a:r>
          </a:p>
        </p:txBody>
      </p:sp>
    </p:spTree>
    <p:extLst>
      <p:ext uri="{BB962C8B-B14F-4D97-AF65-F5344CB8AC3E}">
        <p14:creationId xmlns:p14="http://schemas.microsoft.com/office/powerpoint/2010/main" xmlns="" val="14600473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Образовательная – сформировать знания по новой теме в соответствии с программным материалом, дать определение потенциальной и кинетической энергии, показать, что изменение энергии при переходе из одного состояния в другое равно работе внешних сил.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Развивающая – привлечь к проведению анализа, сравнения, формулировке выводов.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Воспитательная – формировать интерес к познаниям законов природы.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Потенциальная энергия зависит от выбора нулевого уровня. Физический смысл имеет не сама потенциальная энергия, а ее изменение ΔEр = Eр2 – Eр1 при перемещении тела из одного положения в другое. </a:t>
            </a:r>
          </a:p>
        </p:txBody>
      </p:sp>
    </p:spTree>
    <p:extLst>
      <p:ext uri="{BB962C8B-B14F-4D97-AF65-F5344CB8AC3E}">
        <p14:creationId xmlns:p14="http://schemas.microsoft.com/office/powerpoint/2010/main" xmlns="" val="33474305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Понятие потенциальной энергии можно ввести и для силы упругости. Эта сила также обладает свойством консервативности. </a:t>
            </a:r>
          </a:p>
        </p:txBody>
      </p:sp>
      <p:pic>
        <p:nvPicPr>
          <p:cNvPr id="9219" name="Picture 4" descr="63229980778448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17526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078341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Вода, поднятая плотиной, опускаясь вниз, приводит в движение мощные турбины электростанций. Механическая работа совершается за счет изменения потенциальной энергии падающей воды.</a:t>
            </a:r>
          </a:p>
        </p:txBody>
      </p:sp>
      <p:pic>
        <p:nvPicPr>
          <p:cNvPr id="10243" name="Picture 4" descr="5063abadb876b238b5dc3542ca679d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4953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7880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Сжатая пружина часов также обладает потенциальной энергией. Работа силы упругости пружины совершается за счёт уменьшения её потенциальной энергии.</a:t>
            </a:r>
          </a:p>
        </p:txBody>
      </p:sp>
      <p:pic>
        <p:nvPicPr>
          <p:cNvPr id="11267" name="Picture 4" descr="4030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1369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22846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628800"/>
                <a:ext cx="7408333" cy="4497363"/>
              </a:xfrm>
            </p:spPr>
            <p:txBody>
              <a:bodyPr>
                <a:normAutofit/>
              </a:bodyPr>
              <a:lstStyle/>
              <a:p>
                <a:r>
                  <a:rPr lang="ru-RU" sz="4000" b="1" dirty="0" smtClean="0"/>
                  <a:t>Еп=</a:t>
                </a:r>
                <a:r>
                  <a:rPr lang="en-US" sz="4000" b="1" dirty="0" err="1" smtClean="0"/>
                  <a:t>mgh</a:t>
                </a:r>
                <a:endParaRPr lang="en-US" sz="4000" b="1" dirty="0" smtClean="0"/>
              </a:p>
              <a:p>
                <a:r>
                  <a:rPr lang="en-US" sz="4000" b="1" dirty="0" smtClean="0"/>
                  <a:t>E</a:t>
                </a:r>
                <a:r>
                  <a:rPr lang="ru-RU" sz="4000" b="1" dirty="0" smtClean="0"/>
                  <a:t>п=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/>
                          </a:rPr>
                          <m:t>𝒌</m:t>
                        </m:r>
                        <m:r>
                          <a:rPr lang="el-GR" sz="4000" b="1" i="1">
                            <a:latin typeface="Cambria Math"/>
                          </a:rPr>
                          <m:t>𝜟</m:t>
                        </m:r>
                        <m:sSup>
                          <m:sSupPr>
                            <m:ctrlPr>
                              <a:rPr lang="el-GR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/>
                              </a:rPr>
                              <m:t>𝒍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 smtClean="0"/>
              </a:p>
              <a:p>
                <a:r>
                  <a:rPr lang="ru-RU" sz="4000" b="1" dirty="0" smtClean="0"/>
                  <a:t>А= -(</a:t>
                </a:r>
                <a:r>
                  <a:rPr lang="en-US" sz="4000" b="1" dirty="0" smtClean="0"/>
                  <a:t>mg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 smtClean="0"/>
                  <a:t>-mg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sz="4000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 smtClean="0"/>
                  <a:t>)</a:t>
                </a:r>
              </a:p>
              <a:p>
                <a:r>
                  <a:rPr lang="ru-RU" sz="4000" b="1" dirty="0" smtClean="0"/>
                  <a:t>А= -</a:t>
                </a:r>
                <a:r>
                  <a:rPr lang="el-GR" sz="4000" b="1" dirty="0" smtClean="0"/>
                  <a:t>Δ</a:t>
                </a:r>
                <a:r>
                  <a:rPr lang="ru-RU" sz="4000" b="1" dirty="0" err="1" smtClean="0"/>
                  <a:t>Еп</a:t>
                </a:r>
                <a:endParaRPr lang="en-US" sz="4000" b="1" dirty="0" smtClean="0"/>
              </a:p>
              <a:p>
                <a:r>
                  <a:rPr lang="en-US" dirty="0" smtClean="0"/>
                  <a:t>m</a:t>
                </a:r>
                <a:r>
                  <a:rPr lang="ru-RU" dirty="0" smtClean="0"/>
                  <a:t>, кг</a:t>
                </a:r>
              </a:p>
              <a:p>
                <a:r>
                  <a:rPr lang="en-US" dirty="0" smtClean="0"/>
                  <a:t>h, l, </a:t>
                </a:r>
                <a:r>
                  <a:rPr lang="ru-RU" dirty="0" smtClean="0"/>
                  <a:t>м</a:t>
                </a:r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628800"/>
                <a:ext cx="7408333" cy="4497363"/>
              </a:xfrm>
              <a:blipFill rotWithShape="1">
                <a:blip r:embed="rId2"/>
                <a:stretch>
                  <a:fillRect l="-2881" t="-3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ормулы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7370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4726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Традиционные – беседа на вводном этапе урока;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Проблемные – изучение нового учебного материала путем постановки вопросов;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/>
              <a:t>                Средства обучения: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Инновационные – компьютер, мультимедийный проектор;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Печатные – тестовые задания;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9361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Организационные формы и  методы обучения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66410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599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Организационный момент</a:t>
            </a:r>
          </a:p>
          <a:p>
            <a:pPr marL="0" indent="0">
              <a:buNone/>
            </a:pPr>
            <a:r>
              <a:rPr lang="ru-RU" dirty="0" smtClean="0"/>
              <a:t>2. Повторение домашнего задания: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Что называют механической работой?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 каком случае о силе можно сказать, что она совершает работу?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 каком случае работа положительна, в каком отрицательна, в каком равна нулю?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Тело брошено вертикально вверх. Укажите, положительную или отрицательную работу совершает сила тяжести?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Чему равна работа силы тяжести по замкнутому пути?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Объяснение</a:t>
            </a:r>
          </a:p>
          <a:p>
            <a:pPr marL="0" indent="0">
              <a:buNone/>
            </a:pPr>
            <a:r>
              <a:rPr lang="ru-RU" dirty="0" smtClean="0"/>
              <a:t>С понятием работы связано еще одно фундаментальное понятие – понятие энергии. Принято различать два вида механической энергии: </a:t>
            </a:r>
            <a:r>
              <a:rPr lang="ru-RU" dirty="0" err="1" smtClean="0"/>
              <a:t>Еп</a:t>
            </a:r>
            <a:r>
              <a:rPr lang="ru-RU" dirty="0" smtClean="0"/>
              <a:t> и </a:t>
            </a:r>
            <a:r>
              <a:rPr lang="ru-RU" dirty="0" err="1" smtClean="0"/>
              <a:t>Ек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Проблема:</a:t>
            </a:r>
          </a:p>
          <a:p>
            <a:pPr marL="0" indent="0">
              <a:buNone/>
            </a:pPr>
            <a:r>
              <a:rPr lang="ru-RU" dirty="0" smtClean="0"/>
              <a:t>В чем заключается физический смысл кинетической энергии? (она равна работе, которую тело способно совершить в процессе уменьшения своей скорости до нуля)</a:t>
            </a:r>
          </a:p>
          <a:p>
            <a:pPr marL="0" indent="0">
              <a:buNone/>
            </a:pPr>
            <a:r>
              <a:rPr lang="ru-RU" dirty="0" smtClean="0"/>
              <a:t>Почему </a:t>
            </a:r>
            <a:r>
              <a:rPr lang="ru-RU" dirty="0" err="1" smtClean="0"/>
              <a:t>Еп</a:t>
            </a:r>
            <a:r>
              <a:rPr lang="ru-RU" dirty="0" smtClean="0"/>
              <a:t> называют энергией взаимодействия? (</a:t>
            </a:r>
            <a:r>
              <a:rPr lang="ru-RU" dirty="0" err="1" smtClean="0"/>
              <a:t>Еп</a:t>
            </a:r>
            <a:r>
              <a:rPr lang="ru-RU" dirty="0" smtClean="0"/>
              <a:t> связана с </a:t>
            </a:r>
            <a:r>
              <a:rPr lang="ru-RU" smtClean="0"/>
              <a:t>характером взаимодействия тел)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43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9921379"/>
              </p:ext>
            </p:extLst>
          </p:nvPr>
        </p:nvGraphicFramePr>
        <p:xfrm>
          <a:off x="323528" y="1268760"/>
          <a:ext cx="8568952" cy="5146040"/>
        </p:xfrm>
        <a:graphic>
          <a:graphicData uri="http://schemas.openxmlformats.org/drawingml/2006/table">
            <a:tbl>
              <a:tblPr firstRow="1" firstCol="1" bandRow="1"/>
              <a:tblGrid>
                <a:gridCol w="4284029"/>
                <a:gridCol w="4284923"/>
              </a:tblGrid>
              <a:tr h="571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Ек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Еп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Примеры (пуля, снаряд)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Примеры (часы-ходики, пружина)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1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Ек = 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mV²/2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Дж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кг,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м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/c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Еп=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mgh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Еп= к Δ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l²/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 кг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5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 =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mVx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²/2 – </a:t>
                      </a:r>
                      <a:r>
                        <a:rPr lang="en-US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mVox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²/2 – теорема о кинетической энергии 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А= 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-( </a:t>
                      </a:r>
                      <a:r>
                        <a:rPr lang="en-US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mgh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₂ - </a:t>
                      </a:r>
                      <a:r>
                        <a:rPr lang="en-US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mgh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₁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–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теорема о потенциальной энергии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4. А= ΔЕк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4. А= -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ΔЕп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4. Закрепление (работа с навигатором)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764704"/>
            <a:ext cx="8496944" cy="58326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Calibri"/>
                <a:ea typeface="Times New Roman"/>
                <a:cs typeface="Times New Roman"/>
              </a:rPr>
              <a:t>Вариант 1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Times New Roman"/>
                <a:cs typeface="Times New Roman"/>
              </a:rPr>
              <a:t>Тело массой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поднято над поверхностью Земли на высоту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. Какова потенциальная энергия тела?</a:t>
            </a: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А.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mg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 Б. 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mgh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</a:t>
            </a: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В.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mh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 Г. 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gh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</a:t>
            </a: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Д.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mg/h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2. Какова потенциальная энергия стакана с водой на столе относительно уровня пола? Масса стакана с водой 300 г, высота стола 80 см, ускорение силы тяжести 10 м/</a:t>
            </a:r>
            <a:r>
              <a:rPr lang="en-US" dirty="0">
                <a:latin typeface="Calibri"/>
                <a:ea typeface="Times New Roman"/>
                <a:cs typeface="Times New Roman"/>
              </a:rPr>
              <a:t>c</a:t>
            </a:r>
            <a:r>
              <a:rPr lang="ru-RU" dirty="0">
                <a:latin typeface="Calibri"/>
                <a:ea typeface="Times New Roman"/>
                <a:cs typeface="Times New Roman"/>
              </a:rPr>
              <a:t>²?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А. 2,4 * 10⁵Дж; Б. 2,4 *10 ³Дж;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В. 2,4 * 10²Дж; Г. 2,4Дж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Д. 2,4 * 10¯²Дж;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3. Пружина жесткостью 103 Н/м, растянута на 4 см. Какова потенциальная энергия упругой деформации пружины?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А. 4* 10 ³Дж; Б. 80 Дж;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В. 40Дж; Г. 1,6Дж;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Д. 0,8Дж; Е. 0,08Дж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08912" cy="282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Работа с тестами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379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568952" cy="61206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Вариант 2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Times New Roman"/>
                <a:cs typeface="Times New Roman"/>
              </a:rPr>
              <a:t>Как называется физическая величина, равная произведению массы тела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на ускорение свободного падения и на расстояние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от тела до поверхности Земли?</a:t>
            </a:r>
          </a:p>
          <a:p>
            <a:pPr marL="40894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А. Импульс тела; Б. Импульс силы; В. Кинетическая энергия;</a:t>
            </a:r>
          </a:p>
          <a:p>
            <a:pPr marL="40894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Г. Потенциальная энергия; Д. Двойная кинетическая энергия;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2. Тело массой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находилось на расстоянии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от поверхности Земли. Затем расстояние увеличилось на Δ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. Как изменилась потенциальная энергия тела?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   А. Увеличилась на 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mgh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 Б. Увеличилась на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mg</a:t>
            </a:r>
            <a:r>
              <a:rPr lang="ru-RU" dirty="0">
                <a:latin typeface="Calibri"/>
                <a:ea typeface="Times New Roman"/>
                <a:cs typeface="Times New Roman"/>
              </a:rPr>
              <a:t>(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+Δ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   В. Увеличилась на 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mgΔh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 Г. Уменьшилась на 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mgh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   Д. Уменьшилась на  </a:t>
            </a:r>
            <a:r>
              <a:rPr lang="en-US" dirty="0">
                <a:latin typeface="Calibri"/>
                <a:ea typeface="Times New Roman"/>
                <a:cs typeface="Times New Roman"/>
              </a:rPr>
              <a:t>mg</a:t>
            </a:r>
            <a:r>
              <a:rPr lang="ru-RU" dirty="0">
                <a:latin typeface="Calibri"/>
                <a:ea typeface="Times New Roman"/>
                <a:cs typeface="Times New Roman"/>
              </a:rPr>
              <a:t>(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+Δ</a:t>
            </a:r>
            <a:r>
              <a:rPr lang="en-US" dirty="0">
                <a:latin typeface="Calibri"/>
                <a:ea typeface="Times New Roman"/>
                <a:cs typeface="Times New Roman"/>
              </a:rPr>
              <a:t>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); Е. Уменьшилась на </a:t>
            </a:r>
            <a:r>
              <a:rPr lang="en-US" dirty="0" err="1">
                <a:latin typeface="Calibri"/>
                <a:ea typeface="Times New Roman"/>
                <a:cs typeface="Times New Roman"/>
              </a:rPr>
              <a:t>mgΔh</a:t>
            </a:r>
            <a:r>
              <a:rPr lang="ru-RU" dirty="0">
                <a:latin typeface="Calibri"/>
                <a:ea typeface="Times New Roman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3. Какова потенциальная энергия книги на столе относительно уровня пола? Масса книги 500г, высота стола 80 см, ускорение силы тяжести 10 м/</a:t>
            </a:r>
            <a:r>
              <a:rPr lang="en-US" dirty="0">
                <a:latin typeface="Calibri"/>
                <a:ea typeface="Times New Roman"/>
                <a:cs typeface="Times New Roman"/>
              </a:rPr>
              <a:t>c</a:t>
            </a:r>
            <a:r>
              <a:rPr lang="ru-RU" dirty="0">
                <a:latin typeface="Calibri"/>
                <a:ea typeface="Times New Roman"/>
                <a:cs typeface="Times New Roman"/>
              </a:rPr>
              <a:t>²?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        А. 4*10¯²Дж; Б. 4Дж; В. 4*10²Дж; Г. 4*10 ³Дж; Д. 4*10⁵Дж;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4. Пружина жесткостью 104 Н/м растянута на 4см. Какова потенциальная энергия упругой деформации пружины?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А. 10⁴Дж; Б. 16Дж; В. 800Дж; Г. 400Дж;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Д. 4*10⁴Дж; Е. 0,08Дж;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003232" cy="149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18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332656"/>
            <a:ext cx="8640960" cy="579350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5. Оценивание</a:t>
            </a:r>
          </a:p>
          <a:p>
            <a:r>
              <a:rPr lang="ru-RU" dirty="0" smtClean="0"/>
              <a:t>6. Рефлексия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( кому понравился урок- поднимаем руки с жестом «палец вверх», кому не понравился- поднимаем руки с жестом «палец вниз»)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</a:t>
            </a:r>
            <a:endParaRPr lang="ru-RU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Times New Roman"/>
                <a:cs typeface="Times New Roman"/>
              </a:rPr>
              <a:t>7. Домашнее задание: п.46, 49. </a:t>
            </a:r>
            <a:r>
              <a:rPr lang="ru-RU" dirty="0" err="1">
                <a:latin typeface="Calibri"/>
                <a:ea typeface="Times New Roman"/>
                <a:cs typeface="Times New Roman"/>
              </a:rPr>
              <a:t>Упр</a:t>
            </a:r>
            <a:r>
              <a:rPr lang="ru-RU" dirty="0">
                <a:latin typeface="Calibri"/>
                <a:ea typeface="Times New Roman"/>
                <a:cs typeface="Times New Roman"/>
              </a:rPr>
              <a:t> 9(5)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8219256" cy="77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172211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2708920"/>
            <a:ext cx="2114922" cy="224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72211m - коп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2699668"/>
            <a:ext cx="2330946" cy="22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1499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1097</Words>
  <Application>Microsoft Office PowerPoint</Application>
  <PresentationFormat>Экран (4:3)</PresentationFormat>
  <Paragraphs>112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Волна</vt:lpstr>
      <vt:lpstr>Океан</vt:lpstr>
      <vt:lpstr>1_Океан</vt:lpstr>
      <vt:lpstr>МКОУ БСОШ №7</vt:lpstr>
      <vt:lpstr>Цели урока</vt:lpstr>
      <vt:lpstr>Организационные формы и  методы обучения</vt:lpstr>
      <vt:lpstr>Ход урока</vt:lpstr>
      <vt:lpstr>  </vt:lpstr>
      <vt:lpstr> 4. Закрепление (работа с навигатором)</vt:lpstr>
      <vt:lpstr>5. Работа с тестами</vt:lpstr>
      <vt:lpstr> </vt:lpstr>
      <vt:lpstr> </vt:lpstr>
      <vt:lpstr>Кинетическая и потенциальная энергии.</vt:lpstr>
      <vt:lpstr>Слайд 11</vt:lpstr>
      <vt:lpstr>КИНЕТИЧЕСКАЯ ЭНЕРГИЯ</vt:lpstr>
      <vt:lpstr>Кинетическая энергия</vt:lpstr>
      <vt:lpstr>Теорема о кинетичекой энергии</vt:lpstr>
      <vt:lpstr>Потенциальная энергия</vt:lpstr>
      <vt:lpstr>Потенциальная энергия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Формулы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Кинетическая и потенциальная энергии.</dc:title>
  <dc:creator>Лира Каплан</dc:creator>
  <cp:lastModifiedBy>Admin</cp:lastModifiedBy>
  <cp:revision>15</cp:revision>
  <dcterms:created xsi:type="dcterms:W3CDTF">2014-02-27T16:42:49Z</dcterms:created>
  <dcterms:modified xsi:type="dcterms:W3CDTF">2014-03-03T10:29:02Z</dcterms:modified>
</cp:coreProperties>
</file>