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9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680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C11FD6-1B3D-424F-8577-55A6262FFF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CD2CB-4E6C-45CF-A7DA-E5793F957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7A941-1B74-454A-8FAE-2597E9C9D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F6679-8CA1-49D3-804B-8BE0538725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838200" y="4076700"/>
            <a:ext cx="8007350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B21C5-152A-4951-AED6-561B2564D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C6EE9-1DD1-4957-8B22-E1DFF8013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511FA-4E3B-466A-9B77-9DFF80025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50984-9060-45F9-8AE1-FB68B2C4C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B3650-8AE3-4852-8248-C71220260A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4FA86-CFDA-4EC0-A04F-3D9C9EDCD9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CB571-5CB0-4AD4-B42F-9D6CBCA2E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327CC-22AF-4644-8A10-472D276BE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03791-AFB0-4580-AAE2-83C24B4322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3E3C3-B668-4718-84B0-00807ECCD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7577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8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8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8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8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8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8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78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57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D26930D-E086-4E63-A6D7-563D448136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579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579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2" r:id="rId3"/>
    <p:sldLayoutId id="2147483741" r:id="rId4"/>
    <p:sldLayoutId id="2147483740" r:id="rId5"/>
    <p:sldLayoutId id="2147483739" r:id="rId6"/>
    <p:sldLayoutId id="2147483738" r:id="rId7"/>
    <p:sldLayoutId id="2147483737" r:id="rId8"/>
    <p:sldLayoutId id="2147483736" r:id="rId9"/>
    <p:sldLayoutId id="2147483735" r:id="rId10"/>
    <p:sldLayoutId id="2147483734" r:id="rId11"/>
    <p:sldLayoutId id="2147483733" r:id="rId12"/>
    <p:sldLayoutId id="2147483732" r:id="rId13"/>
    <p:sldLayoutId id="2147483731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1196975"/>
            <a:ext cx="91440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/>
              <a:t>Методы развития силовых способностей учащихся </a:t>
            </a:r>
          </a:p>
          <a:p>
            <a:pPr algn="ctr"/>
            <a:r>
              <a:rPr lang="ru-RU" sz="4800" b="1"/>
              <a:t>10х-11х классов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5445125"/>
            <a:ext cx="914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/>
              <a:t>Подготовила учитель физической культуры первой квалификационной</a:t>
            </a:r>
          </a:p>
          <a:p>
            <a:pPr algn="ctr"/>
            <a:r>
              <a:rPr lang="ru-RU" sz="2000"/>
              <a:t> категории МОУ «СОШ №67» Холодова Марина Анатольевна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Rectangle 5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6250"/>
            <a:ext cx="8007350" cy="5619750"/>
          </a:xfrm>
          <a:noFill/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chemeClr val="hlink"/>
                </a:solidFill>
                <a:effectLst/>
              </a:rPr>
              <a:t>2.</a:t>
            </a:r>
            <a:r>
              <a:rPr lang="ru-RU" sz="3600" b="1" smtClean="0">
                <a:effectLst/>
              </a:rPr>
              <a:t>	</a:t>
            </a:r>
            <a:r>
              <a:rPr lang="ru-RU" sz="3600" smtClean="0">
                <a:effectLst/>
              </a:rPr>
              <a:t>Упражнения, отягощенные весом собственного тела.</a:t>
            </a:r>
          </a:p>
          <a:p>
            <a:pPr marL="609600" indent="-609600" eaLnBrk="1" hangingPunct="1">
              <a:buFont typeface="Wingdings" pitchFamily="2" charset="2"/>
              <a:buAutoNum type="arabicPeriod" startAt="3"/>
            </a:pPr>
            <a:r>
              <a:rPr lang="ru-RU" sz="3600" smtClean="0">
                <a:effectLst/>
              </a:rPr>
              <a:t>Упражнения с использованием тренажерных устройств общего типа.</a:t>
            </a:r>
          </a:p>
          <a:p>
            <a:pPr marL="609600" indent="-609600" eaLnBrk="1" hangingPunct="1">
              <a:buFont typeface="Wingdings" pitchFamily="2" charset="2"/>
              <a:buAutoNum type="arabicPeriod" startAt="3"/>
            </a:pPr>
            <a:r>
              <a:rPr lang="ru-RU" sz="3600" smtClean="0">
                <a:effectLst/>
              </a:rPr>
              <a:t>Рывково-тормозные упражнения.</a:t>
            </a:r>
          </a:p>
          <a:p>
            <a:pPr marL="609600" indent="-609600" eaLnBrk="1" hangingPunct="1">
              <a:buFont typeface="Wingdings" pitchFamily="2" charset="2"/>
              <a:buAutoNum type="arabicPeriod" startAt="3"/>
            </a:pPr>
            <a:r>
              <a:rPr lang="ru-RU" sz="3600" smtClean="0">
                <a:effectLst/>
              </a:rPr>
              <a:t>Статические упражнения в изометрическом режиме (изометрические упражнения).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3600" smtClean="0">
              <a:effectLst/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Дополнительные средства</a:t>
            </a:r>
          </a:p>
        </p:txBody>
      </p:sp>
      <p:sp>
        <p:nvSpPr>
          <p:cNvPr id="91139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95288" y="1989138"/>
            <a:ext cx="3927475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>
                <a:effectLst/>
              </a:rPr>
              <a:t>Упражнения с использованием внешней среды.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effectLst/>
              </a:rPr>
              <a:t>Упражнения с использованием сопротивления упругих предметов. 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>
                <a:effectLst/>
              </a:rPr>
              <a:t>Упражнения с противодействием партнера. </a:t>
            </a:r>
          </a:p>
        </p:txBody>
      </p:sp>
      <p:pic>
        <p:nvPicPr>
          <p:cNvPr id="91140" name="Picture 4" descr="0_5aafc_36ec4537_XL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11638" y="2060575"/>
            <a:ext cx="4716462" cy="3141663"/>
          </a:xfr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Методы воспитания силовых способностей</a:t>
            </a:r>
          </a:p>
        </p:txBody>
      </p:sp>
      <p:sp>
        <p:nvSpPr>
          <p:cNvPr id="921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6926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i="1" smtClean="0">
                <a:effectLst/>
              </a:rPr>
              <a:t>Метод максимальных усилий </a:t>
            </a:r>
            <a:r>
              <a:rPr lang="ru-RU" sz="2800" smtClean="0">
                <a:effectLst/>
              </a:rPr>
              <a:t> </a:t>
            </a:r>
          </a:p>
          <a:p>
            <a:pPr eaLnBrk="1" hangingPunct="1">
              <a:defRPr/>
            </a:pPr>
            <a:r>
              <a:rPr lang="ru-RU" sz="2800" i="1" smtClean="0">
                <a:effectLst/>
              </a:rPr>
              <a:t>Метод непредельных усилий </a:t>
            </a:r>
            <a:r>
              <a:rPr lang="ru-RU" sz="2800" smtClean="0">
                <a:effectLst/>
              </a:rPr>
              <a:t> </a:t>
            </a:r>
          </a:p>
          <a:p>
            <a:pPr eaLnBrk="1" hangingPunct="1">
              <a:defRPr/>
            </a:pPr>
            <a:r>
              <a:rPr lang="ru-RU" sz="2800" i="1" smtClean="0">
                <a:effectLst/>
              </a:rPr>
              <a:t>Метод динамических усилий</a:t>
            </a:r>
            <a:r>
              <a:rPr lang="ru-RU" sz="2800" smtClean="0">
                <a:effectLst/>
              </a:rPr>
              <a:t> </a:t>
            </a:r>
          </a:p>
          <a:p>
            <a:pPr eaLnBrk="1" hangingPunct="1">
              <a:defRPr/>
            </a:pPr>
            <a:r>
              <a:rPr lang="ru-RU" sz="2800" i="1" smtClean="0">
                <a:effectLst/>
              </a:rPr>
              <a:t>«Ударный» метод </a:t>
            </a:r>
            <a:r>
              <a:rPr lang="ru-RU" sz="2800" smtClean="0">
                <a:effectLst/>
              </a:rPr>
              <a:t> </a:t>
            </a:r>
          </a:p>
          <a:p>
            <a:pPr eaLnBrk="1" hangingPunct="1">
              <a:defRPr/>
            </a:pPr>
            <a:r>
              <a:rPr lang="ru-RU" sz="2800" i="1" smtClean="0">
                <a:effectLst/>
              </a:rPr>
              <a:t>Метод статических (изометрических) усилий.</a:t>
            </a:r>
            <a:r>
              <a:rPr lang="ru-RU" sz="2800" smtClean="0">
                <a:effectLst/>
              </a:rPr>
              <a:t> </a:t>
            </a:r>
          </a:p>
          <a:p>
            <a:pPr eaLnBrk="1" hangingPunct="1">
              <a:defRPr/>
            </a:pPr>
            <a:r>
              <a:rPr lang="ru-RU" sz="2800" i="1" smtClean="0">
                <a:effectLst/>
              </a:rPr>
              <a:t>Статодинамический метод</a:t>
            </a:r>
          </a:p>
          <a:p>
            <a:pPr eaLnBrk="1" hangingPunct="1">
              <a:defRPr/>
            </a:pPr>
            <a:r>
              <a:rPr lang="ru-RU" sz="2800" i="1" smtClean="0">
                <a:effectLst/>
              </a:rPr>
              <a:t>Метод круговой тренировки</a:t>
            </a:r>
            <a:r>
              <a:rPr lang="ru-RU" sz="2800" smtClean="0">
                <a:effectLst/>
              </a:rPr>
              <a:t> </a:t>
            </a:r>
          </a:p>
          <a:p>
            <a:pPr eaLnBrk="1" hangingPunct="1">
              <a:defRPr/>
            </a:pPr>
            <a:r>
              <a:rPr lang="ru-RU" sz="2800" i="1" smtClean="0">
                <a:effectLst/>
              </a:rPr>
              <a:t>Игровой метод 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500"/>
                            </p:stCondLst>
                            <p:childTnLst>
                              <p:par>
                                <p:cTn id="5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0" y="0"/>
            <a:ext cx="9148763" cy="668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600"/>
              <a:t>Применение силовых упражнений в процессе физического воспитания должно </a:t>
            </a:r>
          </a:p>
          <a:p>
            <a:r>
              <a:rPr lang="ru-RU" sz="3600"/>
              <a:t>быть строго регламентированным, и необходимое выполнение таких требований, </a:t>
            </a:r>
          </a:p>
          <a:p>
            <a:r>
              <a:rPr lang="ru-RU" sz="3600"/>
              <a:t>как умеренная дозировка упражнений, интервалы отдыха между упражнениями, </a:t>
            </a:r>
          </a:p>
          <a:p>
            <a:r>
              <a:rPr lang="ru-RU" sz="3600"/>
              <a:t>правильная техника выполнения упражнений, соблюдение техники безопасности, </a:t>
            </a:r>
          </a:p>
          <a:p>
            <a:r>
              <a:rPr lang="ru-RU" sz="3600"/>
              <a:t>должны соблюдаться неукоснительно.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4356100" y="765175"/>
            <a:ext cx="4392613" cy="15652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>
                <a:solidFill>
                  <a:srgbClr val="FF3300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54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50"/>
                            </p:stCondLst>
                            <p:childTnLst>
                              <p:par>
                                <p:cTn id="20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5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50"/>
                            </p:stCondLst>
                            <p:childTnLst>
                              <p:par>
                                <p:cTn id="30" presetID="2" presetClass="exit" presetSubtype="4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50"/>
                            </p:stCondLst>
                            <p:childTnLst>
                              <p:par>
                                <p:cTn id="3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50"/>
                            </p:stCondLst>
                            <p:childTnLst>
                              <p:par>
                                <p:cTn id="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054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4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build="allAtOnce" animBg="1"/>
      <p:bldP spid="105476" grpI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139700"/>
            <a:ext cx="914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/>
              <a:t>Сила как физическое качество человека</a:t>
            </a:r>
            <a:r>
              <a:rPr lang="ru-RU" sz="3600"/>
              <a:t> 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250825" y="1346200"/>
            <a:ext cx="3995738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300" b="1"/>
              <a:t>Сила </a:t>
            </a:r>
            <a:r>
              <a:rPr lang="ru-RU" sz="2300"/>
              <a:t>— это способность человека преодолевать внешнее сопротивление или противостоять ему за счет мышечных усилий (напряжений).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468313" y="3563938"/>
            <a:ext cx="3598862" cy="324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300" b="1"/>
              <a:t>Силовые способности</a:t>
            </a:r>
            <a:r>
              <a:rPr lang="ru-RU" sz="2300"/>
              <a:t> — это комплекс различных проявлений человека в определенной двигательной деятельности, в основе которых лежит понятие «сила».</a:t>
            </a:r>
          </a:p>
        </p:txBody>
      </p:sp>
      <p:pic>
        <p:nvPicPr>
          <p:cNvPr id="77831" name="Picture 7" descr="1290077445_456882-3265498-317-2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2060575"/>
            <a:ext cx="4732338" cy="355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  <p:bldP spid="77829" grpId="0"/>
      <p:bldP spid="778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smtClean="0">
                <a:effectLst/>
              </a:rPr>
              <a:t>Виды силовых способностей:</a:t>
            </a:r>
          </a:p>
        </p:txBody>
      </p:sp>
      <p:sp>
        <p:nvSpPr>
          <p:cNvPr id="78853" name="Rectangle 5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effectLst/>
              </a:rPr>
              <a:t>собственно силовые; </a:t>
            </a:r>
          </a:p>
          <a:p>
            <a:pPr eaLnBrk="1" hangingPunct="1"/>
            <a:r>
              <a:rPr lang="ru-RU" sz="2800" smtClean="0">
                <a:effectLst/>
              </a:rPr>
              <a:t>скоростно-силовые; </a:t>
            </a:r>
          </a:p>
          <a:p>
            <a:pPr eaLnBrk="1" hangingPunct="1"/>
            <a:r>
              <a:rPr lang="ru-RU" sz="2800" smtClean="0">
                <a:effectLst/>
              </a:rPr>
              <a:t>силовая выносливость; </a:t>
            </a:r>
          </a:p>
          <a:p>
            <a:pPr eaLnBrk="1" hangingPunct="1"/>
            <a:r>
              <a:rPr lang="ru-RU" sz="2800" smtClean="0">
                <a:effectLst/>
              </a:rPr>
              <a:t>силовая ловкость; </a:t>
            </a:r>
          </a:p>
        </p:txBody>
      </p:sp>
      <p:pic>
        <p:nvPicPr>
          <p:cNvPr id="78854" name="Picture 6" descr="7264-sport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932363" y="2133600"/>
            <a:ext cx="3889375" cy="2917825"/>
          </a:xfr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C 0.02379 -0.10139 -0.07638 -0.29861 -0.17569 -0.35162 C -0.275 -0.40463 -0.52361 -0.39537 -0.59531 -0.31736 C -0.66701 -0.23935 -0.65225 0.02153 -0.60607 0.1169 C -0.55989 0.21273 -0.41857 0.27754 -0.31805 0.25625 C -0.21753 0.23518 -0.02378 0.10116 -1.11111E-6 4.44444E-6 Z " pathEditMode="relative" ptsTypes="aaaaaa">
                                      <p:cBhvr>
                                        <p:cTn id="36" dur="20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effectLst/>
              </a:rPr>
              <a:t>Собственно силовые способности проявляются:</a:t>
            </a:r>
          </a:p>
        </p:txBody>
      </p:sp>
      <p:sp>
        <p:nvSpPr>
          <p:cNvPr id="81923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>
                <a:effectLst/>
              </a:rPr>
              <a:t>при относительно медленных сокращениях мышц </a:t>
            </a:r>
          </a:p>
          <a:p>
            <a:pPr eaLnBrk="1" hangingPunct="1">
              <a:defRPr/>
            </a:pPr>
            <a:r>
              <a:rPr lang="ru-RU" sz="2800" smtClean="0">
                <a:effectLst/>
              </a:rPr>
              <a:t>при мышечных напряжениях изометрического (статического) типа</a:t>
            </a:r>
            <a:r>
              <a:rPr lang="ru-RU" sz="2800" smtClean="0"/>
              <a:t> </a:t>
            </a:r>
          </a:p>
        </p:txBody>
      </p:sp>
      <p:pic>
        <p:nvPicPr>
          <p:cNvPr id="81924" name="Picture 4" descr="imagesCAZNWZG5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7900" y="2133600"/>
            <a:ext cx="3838575" cy="2820988"/>
          </a:xfr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0" smtClean="0">
                <a:effectLst/>
              </a:rPr>
              <a:t>Скоростно-силовые способности характеризуются непредельными напряжениями мышц.</a:t>
            </a:r>
            <a:r>
              <a:rPr lang="ru-RU" smtClean="0"/>
              <a:t> </a:t>
            </a:r>
          </a:p>
        </p:txBody>
      </p:sp>
      <p:sp>
        <p:nvSpPr>
          <p:cNvPr id="83975" name="Rectangle 7"/>
          <p:cNvSpPr>
            <a:spLocks noGrp="1" noRot="1" noChangeArrowheads="1"/>
          </p:cNvSpPr>
          <p:nvPr>
            <p:ph type="body" sz="half" idx="3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effectLst/>
              </a:rPr>
              <a:t>К скоростно-силовым способностям относят: </a:t>
            </a:r>
          </a:p>
          <a:p>
            <a:pPr eaLnBrk="1" hangingPunct="1"/>
            <a:r>
              <a:rPr lang="ru-RU" sz="2800" smtClean="0">
                <a:effectLst/>
              </a:rPr>
              <a:t>быструю силу; </a:t>
            </a:r>
          </a:p>
          <a:p>
            <a:pPr eaLnBrk="1" hangingPunct="1"/>
            <a:r>
              <a:rPr lang="ru-RU" sz="2800" smtClean="0">
                <a:effectLst/>
              </a:rPr>
              <a:t>взрывную силу </a:t>
            </a:r>
          </a:p>
        </p:txBody>
      </p:sp>
      <p:pic>
        <p:nvPicPr>
          <p:cNvPr id="83976" name="Picture 8" descr="untitled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76375" y="1773238"/>
            <a:ext cx="2263775" cy="2263775"/>
          </a:xfrm>
        </p:spPr>
      </p:pic>
      <p:pic>
        <p:nvPicPr>
          <p:cNvPr id="83979" name="Picture 11" descr="prigok1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580063" y="1773238"/>
            <a:ext cx="1997075" cy="2387600"/>
          </a:xfrm>
          <a:noFill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9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39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32226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	</a:t>
            </a:r>
            <a:r>
              <a:rPr lang="ru-RU" sz="2400" b="1"/>
              <a:t>Силовая выносливость</a:t>
            </a:r>
            <a:r>
              <a:rPr lang="ru-RU" sz="2400"/>
              <a:t> — это способность противостоять утомлению. 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0" y="1177925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/>
              <a:t>	</a:t>
            </a:r>
            <a:r>
              <a:rPr lang="ru-RU" sz="2400" b="1"/>
              <a:t>Силовая ловкость </a:t>
            </a:r>
            <a:r>
              <a:rPr lang="ru-RU" sz="2400"/>
              <a:t>проявляется там, где есть сменный характер режима работы мышц.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323850" y="4581525"/>
            <a:ext cx="88201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/>
              <a:t>Самыми благоприятными периодами развития силы у мальчиков и юношей </a:t>
            </a:r>
          </a:p>
          <a:p>
            <a:r>
              <a:rPr lang="ru-RU" sz="2400"/>
              <a:t>считается возраст от 13—14 до 17— 18 лет, а у девочек и девушек — от 11—12 до 15—16 лет </a:t>
            </a:r>
          </a:p>
        </p:txBody>
      </p:sp>
      <p:pic>
        <p:nvPicPr>
          <p:cNvPr id="86023" name="Picture 7" descr="imagesCAQ6WNS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2205038"/>
            <a:ext cx="306705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1" grpId="0"/>
      <p:bldP spid="860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effectLst/>
              </a:rPr>
              <a:t>Задачи развития силовых способностей: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smtClean="0">
                <a:effectLst/>
              </a:rPr>
              <a:t>общее гармоническое развитие всех мышечных групп опорно-двигательного аппарата ребенка;</a:t>
            </a:r>
          </a:p>
          <a:p>
            <a:pPr eaLnBrk="1" hangingPunct="1">
              <a:defRPr/>
            </a:pPr>
            <a:r>
              <a:rPr lang="ru-RU" sz="2800" smtClean="0">
                <a:effectLst/>
              </a:rPr>
              <a:t> разностороннее развитие силовых способностей;</a:t>
            </a:r>
          </a:p>
          <a:p>
            <a:pPr eaLnBrk="1" hangingPunct="1">
              <a:defRPr/>
            </a:pPr>
            <a:r>
              <a:rPr lang="ru-RU" sz="2800" smtClean="0">
                <a:effectLst/>
              </a:rPr>
              <a:t>создание условий и возможностей (базы) для дальнейшего совершенствования силовых способностей</a:t>
            </a:r>
            <a:r>
              <a:rPr lang="ru-RU" sz="2800" smtClean="0"/>
              <a:t> 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Средства воспитания силовых способностей</a:t>
            </a: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1989138"/>
            <a:ext cx="8007350" cy="4191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>
                <a:effectLst/>
              </a:rPr>
              <a:t>	Средствами развития силы являются физические упражнения с повышенным отягощением (сопротивлением). 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 build="p"/>
      <p:bldP spid="88067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Основные средства:</a:t>
            </a: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effectLst/>
              </a:rPr>
              <a:t>	1. Упражнения с весом внешних предметов: штанги с набором дисков разного веса, разборные гантели, гири, набивные мячи, вес партнера и т.д.</a:t>
            </a:r>
          </a:p>
        </p:txBody>
      </p:sp>
      <p:pic>
        <p:nvPicPr>
          <p:cNvPr id="89092" name="Picture 4" descr="1225478471_gg3589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29338" y="1905000"/>
            <a:ext cx="1504950" cy="2019300"/>
          </a:xfrm>
          <a:noFill/>
        </p:spPr>
      </p:pic>
      <p:pic>
        <p:nvPicPr>
          <p:cNvPr id="89094" name="Picture 6" descr="mb-winner_thm"/>
          <p:cNvPicPr>
            <a:picLocks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6167438" y="4371975"/>
            <a:ext cx="1428750" cy="1428750"/>
          </a:xfr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build="p"/>
    </p:bld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257</Words>
  <Application>Microsoft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Wingdings</vt:lpstr>
      <vt:lpstr>Calibri</vt:lpstr>
      <vt:lpstr>Трава</vt:lpstr>
      <vt:lpstr>Слайд 1</vt:lpstr>
      <vt:lpstr>Слайд 2</vt:lpstr>
      <vt:lpstr>Виды силовых способностей:</vt:lpstr>
      <vt:lpstr>Собственно силовые способности проявляются:</vt:lpstr>
      <vt:lpstr>Скоростно-силовые способности характеризуются непредельными напряжениями мышц. </vt:lpstr>
      <vt:lpstr>Слайд 6</vt:lpstr>
      <vt:lpstr>Задачи развития силовых способностей:</vt:lpstr>
      <vt:lpstr>Средства воспитания силовых способностей</vt:lpstr>
      <vt:lpstr>Основные средства:</vt:lpstr>
      <vt:lpstr>Слайд 10</vt:lpstr>
      <vt:lpstr>Дополнительные средства</vt:lpstr>
      <vt:lpstr>Методы воспитания силовых способностей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ROMAN</dc:creator>
  <cp:lastModifiedBy>Ирина</cp:lastModifiedBy>
  <cp:revision>8</cp:revision>
  <dcterms:created xsi:type="dcterms:W3CDTF">2012-01-31T21:25:19Z</dcterms:created>
  <dcterms:modified xsi:type="dcterms:W3CDTF">2014-04-18T12:48:00Z</dcterms:modified>
</cp:coreProperties>
</file>