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8" r:id="rId2"/>
    <p:sldId id="266" r:id="rId3"/>
    <p:sldId id="265" r:id="rId4"/>
    <p:sldId id="289" r:id="rId5"/>
    <p:sldId id="273" r:id="rId6"/>
    <p:sldId id="290" r:id="rId7"/>
    <p:sldId id="288" r:id="rId8"/>
    <p:sldId id="274" r:id="rId9"/>
    <p:sldId id="275" r:id="rId10"/>
    <p:sldId id="276" r:id="rId11"/>
    <p:sldId id="277" r:id="rId12"/>
    <p:sldId id="287" r:id="rId13"/>
    <p:sldId id="278" r:id="rId14"/>
    <p:sldId id="279" r:id="rId15"/>
    <p:sldId id="280" r:id="rId16"/>
    <p:sldId id="281" r:id="rId17"/>
    <p:sldId id="283" r:id="rId18"/>
    <p:sldId id="286" r:id="rId19"/>
    <p:sldId id="269" r:id="rId20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6" autoAdjust="0"/>
  </p:normalViewPr>
  <p:slideViewPr>
    <p:cSldViewPr>
      <p:cViewPr varScale="1">
        <p:scale>
          <a:sx n="64" d="100"/>
          <a:sy n="64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F9DD-8FAF-40F5-90C6-3E94EAF2C7CA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D1E6-BCAF-4C85-98CE-8131AD9A55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6E9DD05-7731-42E7-9CA2-B85E5D1399E5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ook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70" y="1571612"/>
            <a:ext cx="31432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85720" y="1571612"/>
            <a:ext cx="5068023" cy="421484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Ответьте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вопросы</a:t>
            </a:r>
            <a:endParaRPr lang="ru-RU" sz="9600" b="1" spc="50" dirty="0">
              <a:ln w="11430"/>
              <a:solidFill>
                <a:srgbClr val="CC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0"/>
            <a:ext cx="8030980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Блок контроля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08623" y="2996952"/>
            <a:ext cx="1143008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429375" y="6286500"/>
            <a:ext cx="2133600" cy="365125"/>
          </a:xfrm>
        </p:spPr>
        <p:txBody>
          <a:bodyPr/>
          <a:lstStyle/>
          <a:p>
            <a:pPr>
              <a:defRPr/>
            </a:pPr>
            <a:fld id="{5CB15569-241C-451D-90DA-75B5733B1CB7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7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052736"/>
            <a:ext cx="6657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>
                    <a:lumMod val="8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Удельная теплоемкость</a:t>
            </a:r>
            <a:endParaRPr lang="ru-RU" sz="4800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bg1">
                  <a:lumMod val="8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1328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Величина, показывающая, какое количество теплоты требуется для изменения температуры вещества массой 1 кг на 1 </a:t>
            </a:r>
            <a:r>
              <a:rPr lang="en-US" sz="3600" dirty="0" smtClean="0"/>
              <a:t>º</a:t>
            </a:r>
            <a:r>
              <a:rPr lang="ru-RU" sz="3600" dirty="0" smtClean="0"/>
              <a:t>С.</a:t>
            </a:r>
            <a:endParaRPr lang="ru-RU" sz="3600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07" y="4268640"/>
            <a:ext cx="3648075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3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Удельная теплоемкость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5" y="2060848"/>
            <a:ext cx="3822192" cy="4065632"/>
          </a:xfrm>
        </p:spPr>
        <p:txBody>
          <a:bodyPr/>
          <a:lstStyle/>
          <a:p>
            <a:r>
              <a:rPr lang="ru-RU" dirty="0" smtClean="0"/>
              <a:t>Зависит от рода  вещества и его агрегатного состояния</a:t>
            </a:r>
          </a:p>
          <a:p>
            <a:endParaRPr lang="ru-RU" dirty="0"/>
          </a:p>
          <a:p>
            <a:r>
              <a:rPr lang="ru-RU" dirty="0" smtClean="0"/>
              <a:t>Не характеризует тепловые свойства вещества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2060848"/>
            <a:ext cx="3822192" cy="406563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Удельная теплоемкость вещества в разных агрегатных состояниях – твердом, жидком, газообразном –</a:t>
            </a:r>
            <a:r>
              <a:rPr lang="ru-RU" dirty="0" smtClean="0"/>
              <a:t> </a:t>
            </a:r>
            <a:r>
              <a:rPr lang="ru-RU" sz="3200" b="1" u="sng" dirty="0" smtClean="0"/>
              <a:t>различная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518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696200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23728" y="1717853"/>
                <a:ext cx="2880320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dirty="0" smtClean="0"/>
                  <a:t>с = 400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</a:rPr>
                          <m:t>кг</m:t>
                        </m:r>
                        <m:r>
                          <a:rPr lang="ru-RU" sz="4400" b="0" i="1" smtClean="0">
                            <a:latin typeface="Cambria Math"/>
                            <a:ea typeface="Cambria Math"/>
                          </a:rPr>
                          <m:t>°С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717853"/>
                <a:ext cx="2880320" cy="1067152"/>
              </a:xfrm>
              <a:prstGeom prst="rect">
                <a:avLst/>
              </a:prstGeom>
              <a:blipFill rotWithShape="1">
                <a:blip r:embed="rId2"/>
                <a:stretch>
                  <a:fillRect l="-8457" b="-13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2078" y="3284984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(для нагревания 1 кг меди на 1 </a:t>
            </a:r>
            <a:r>
              <a:rPr lang="en-US" sz="3600" dirty="0" smtClean="0"/>
              <a:t>º</a:t>
            </a:r>
            <a:r>
              <a:rPr lang="ru-RU" sz="3600" dirty="0" smtClean="0"/>
              <a:t>С необходимо</a:t>
            </a:r>
          </a:p>
          <a:p>
            <a:pPr algn="ctr"/>
            <a:r>
              <a:rPr lang="ru-RU" sz="3600" dirty="0"/>
              <a:t>с</a:t>
            </a:r>
            <a:r>
              <a:rPr lang="ru-RU" sz="3600" dirty="0" smtClean="0"/>
              <a:t>ообщить телу 400 Дж энергии)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539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633462"/>
            <a:ext cx="89595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Q = cm (t</a:t>
            </a:r>
            <a:r>
              <a:rPr lang="en-US" sz="5400" baseline="-25000" dirty="0"/>
              <a:t>2</a:t>
            </a:r>
            <a:r>
              <a:rPr lang="en-US" sz="5400" dirty="0" smtClean="0"/>
              <a:t> – t</a:t>
            </a:r>
            <a:r>
              <a:rPr lang="en-US" sz="5400" baseline="-25000" dirty="0"/>
              <a:t>1</a:t>
            </a:r>
            <a:r>
              <a:rPr lang="en-US" sz="5400" dirty="0" smtClean="0"/>
              <a:t>)</a:t>
            </a:r>
            <a:r>
              <a:rPr lang="ru-RU" sz="4800" dirty="0" smtClean="0"/>
              <a:t>   или  </a:t>
            </a:r>
            <a:r>
              <a:rPr lang="en-US" sz="4800" dirty="0" smtClean="0"/>
              <a:t>Q = cm ∆t   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86952" y="2613976"/>
            <a:ext cx="17283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к</a:t>
            </a:r>
            <a:r>
              <a:rPr lang="ru-RU" sz="2400" dirty="0" smtClean="0"/>
              <a:t>оличество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еплоты,</a:t>
            </a:r>
          </a:p>
          <a:p>
            <a:pPr algn="ctr"/>
            <a:r>
              <a:rPr lang="ru-RU" sz="2400" dirty="0" smtClean="0"/>
              <a:t> Дж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15616" y="5133385"/>
                <a:ext cx="2215671" cy="1386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2400" dirty="0" smtClean="0"/>
                  <a:t>удельная</a:t>
                </a:r>
              </a:p>
              <a:p>
                <a:pPr algn="ctr"/>
                <a:r>
                  <a:rPr lang="ru-RU" sz="2400" dirty="0"/>
                  <a:t>т</a:t>
                </a:r>
                <a:r>
                  <a:rPr lang="ru-RU" sz="2400" dirty="0" smtClean="0"/>
                  <a:t>еплоемкость,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</a:rPr>
                            <m:t>Дж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</a:rPr>
                            <m:t>кг</m:t>
                          </m:r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°С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33385"/>
                <a:ext cx="2215671" cy="1386020"/>
              </a:xfrm>
              <a:prstGeom prst="rect">
                <a:avLst/>
              </a:prstGeom>
              <a:blipFill rotWithShape="1">
                <a:blip r:embed="rId2"/>
                <a:stretch>
                  <a:fillRect l="-3857" t="-3524" r="-3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843808" y="3027426"/>
            <a:ext cx="1196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м</a:t>
            </a:r>
            <a:r>
              <a:rPr lang="ru-RU" sz="2400" dirty="0" smtClean="0"/>
              <a:t>асса 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кг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3148" y="4847579"/>
            <a:ext cx="1927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конечная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емпература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</a:t>
            </a:r>
            <a:r>
              <a:rPr lang="en-US" sz="2400" dirty="0" smtClean="0"/>
              <a:t>º</a:t>
            </a:r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09256" y="2752475"/>
            <a:ext cx="1927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начальная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емпература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</a:t>
            </a:r>
            <a:r>
              <a:rPr lang="en-US" sz="2400" dirty="0" smtClean="0"/>
              <a:t>º</a:t>
            </a:r>
            <a:r>
              <a:rPr lang="ru-RU" sz="2400" dirty="0" smtClean="0"/>
              <a:t>С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827584" y="1412776"/>
            <a:ext cx="0" cy="1201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815310" y="1556792"/>
            <a:ext cx="92394" cy="357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223451" y="1412776"/>
            <a:ext cx="980397" cy="1614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03848" y="1412776"/>
            <a:ext cx="2254264" cy="35283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330980" y="1412776"/>
            <a:ext cx="2545276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66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8478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ДАВАЙТЕ ПОИГРАЕМ !</a:t>
            </a:r>
            <a:endParaRPr lang="ru-RU" sz="8000" dirty="0">
              <a:solidFill>
                <a:srgbClr val="7030A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9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48724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Какое количество теплоты отдаст стакан горячего чая (90</a:t>
            </a:r>
            <a:r>
              <a:rPr lang="en-US" sz="3200" dirty="0" smtClean="0"/>
              <a:t>º</a:t>
            </a:r>
            <a:r>
              <a:rPr lang="ru-RU" sz="3200" dirty="0" smtClean="0"/>
              <a:t>С), остывая до комнатной температуры (20</a:t>
            </a:r>
            <a:r>
              <a:rPr lang="en-US" sz="3200" dirty="0" smtClean="0"/>
              <a:t>º</a:t>
            </a:r>
            <a:r>
              <a:rPr lang="ru-RU" sz="3200" dirty="0" smtClean="0"/>
              <a:t>С)? Массу чая принять равной 200 г.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1669" y="4293096"/>
            <a:ext cx="3159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Q = cm (t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–t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143512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 = 4200 · 0,2 · (</a:t>
            </a:r>
            <a:r>
              <a:rPr lang="ru-RU" sz="4000" dirty="0" smtClean="0"/>
              <a:t>2</a:t>
            </a:r>
            <a:r>
              <a:rPr lang="en-US" sz="4000" dirty="0" smtClean="0"/>
              <a:t>0 – </a:t>
            </a:r>
            <a:r>
              <a:rPr lang="ru-RU" sz="4000" dirty="0" smtClean="0"/>
              <a:t>9</a:t>
            </a:r>
            <a:r>
              <a:rPr lang="en-US" sz="4000" dirty="0" smtClean="0"/>
              <a:t>0) = </a:t>
            </a:r>
            <a:r>
              <a:rPr lang="ru-RU" sz="4000" dirty="0" smtClean="0"/>
              <a:t>- </a:t>
            </a:r>
            <a:r>
              <a:rPr lang="en-US" sz="4000" dirty="0" smtClean="0"/>
              <a:t>58 800 </a:t>
            </a:r>
            <a:r>
              <a:rPr lang="ru-RU" sz="4000" dirty="0" smtClean="0"/>
              <a:t>Дж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612893" y="6072927"/>
            <a:ext cx="4073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Ответ: 58800 Дж.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352568" y="356071"/>
            <a:ext cx="1433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З</a:t>
            </a:r>
            <a:r>
              <a:rPr lang="ru-RU" sz="3200" dirty="0" smtClean="0"/>
              <a:t>адача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59645" y="3089835"/>
            <a:ext cx="2419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Решение: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999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§ 28, задание 27 (3)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2050" name="Picture 2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32188"/>
            <a:ext cx="1840871" cy="165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5655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Рефлексия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Продолжите фразу:</a:t>
            </a:r>
          </a:p>
          <a:p>
            <a:r>
              <a:rPr lang="ru-RU" sz="3600" dirty="0" smtClean="0"/>
              <a:t>Сегодня на уроке я узнал …</a:t>
            </a:r>
          </a:p>
          <a:p>
            <a:r>
              <a:rPr lang="ru-RU" sz="3600" dirty="0" smtClean="0"/>
              <a:t>Теперь я могу …</a:t>
            </a:r>
          </a:p>
          <a:p>
            <a:r>
              <a:rPr lang="ru-RU" sz="3600" dirty="0" smtClean="0"/>
              <a:t>Было интересно …</a:t>
            </a:r>
          </a:p>
          <a:p>
            <a:r>
              <a:rPr lang="ru-RU" sz="3600" dirty="0" smtClean="0"/>
              <a:t>Знания, полученные сегодня на уроке, пригодятся …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43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61500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СПАСИБО  ВСЕМ  НАМ 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                     ЗА  УРОК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  ГЛАВНОЕ, ЧТОБ  БЫЛ 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                  ОН  ВПРОК!</a:t>
            </a:r>
            <a:endParaRPr lang="ru-RU" sz="6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20482" name="Picture 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429132"/>
            <a:ext cx="3347380" cy="19526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826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265" y="90436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1. Какую энергию называют внутренней?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83633" y="2996952"/>
            <a:ext cx="8283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3</a:t>
            </a:r>
            <a:r>
              <a:rPr lang="ru-RU" sz="3200" dirty="0" smtClean="0"/>
              <a:t>. Какими способами можно изменить внутреннюю энергию тела?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4993" y="434115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4</a:t>
            </a:r>
            <a:r>
              <a:rPr lang="ru-RU" sz="3200" dirty="0" smtClean="0"/>
              <a:t>. Что такое теплопередача?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64993" y="1628800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2. От чего зависит величина внутренней энергии?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94060" y="5191745"/>
            <a:ext cx="8246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5. Температура тела уменьшилась. Как при этом изменилась его внутренняя энергия?</a:t>
            </a:r>
            <a:endParaRPr lang="ru-RU" sz="3200" dirty="0"/>
          </a:p>
        </p:txBody>
      </p:sp>
      <p:pic>
        <p:nvPicPr>
          <p:cNvPr id="10" name="Рисунок 4" descr="book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214313"/>
            <a:ext cx="1143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411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8BF9F-85F4-478A-A251-8221E04FCB45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1525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28676" name="Рисунок 4" descr="book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214313"/>
            <a:ext cx="1143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Рисунок 6" descr="ris-3.jpg"/>
          <p:cNvPicPr>
            <a:picLocks noChangeAspect="1"/>
          </p:cNvPicPr>
          <p:nvPr/>
        </p:nvPicPr>
        <p:blipFill>
          <a:blip r:embed="rId3"/>
          <a:srcRect t="46661" r="49962" b="2916"/>
          <a:stretch>
            <a:fillRect/>
          </a:stretch>
        </p:blipFill>
        <p:spPr bwMode="auto">
          <a:xfrm>
            <a:off x="3143250" y="1071563"/>
            <a:ext cx="18573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Рисунок 7" descr="ris-3.jpg"/>
          <p:cNvPicPr>
            <a:picLocks noChangeAspect="1"/>
          </p:cNvPicPr>
          <p:nvPr/>
        </p:nvPicPr>
        <p:blipFill>
          <a:blip r:embed="rId3"/>
          <a:srcRect l="49962" t="13123" b="23331"/>
          <a:stretch>
            <a:fillRect/>
          </a:stretch>
        </p:blipFill>
        <p:spPr bwMode="auto">
          <a:xfrm>
            <a:off x="857250" y="1071563"/>
            <a:ext cx="18034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TextBox 8"/>
          <p:cNvSpPr txBox="1">
            <a:spLocks noChangeArrowheads="1"/>
          </p:cNvSpPr>
          <p:nvPr/>
        </p:nvSpPr>
        <p:spPr bwMode="auto">
          <a:xfrm>
            <a:off x="1214438" y="142875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81" name="TextBox 9"/>
          <p:cNvSpPr txBox="1">
            <a:spLocks noChangeArrowheads="1"/>
          </p:cNvSpPr>
          <p:nvPr/>
        </p:nvSpPr>
        <p:spPr bwMode="auto">
          <a:xfrm>
            <a:off x="3286125" y="12144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8683" name="TextBox 11"/>
          <p:cNvSpPr txBox="1">
            <a:spLocks noChangeArrowheads="1"/>
          </p:cNvSpPr>
          <p:nvPr/>
        </p:nvSpPr>
        <p:spPr bwMode="auto">
          <a:xfrm>
            <a:off x="265113" y="4714875"/>
            <a:ext cx="8878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Calibri" pitchFamily="34" charset="0"/>
              </a:rPr>
              <a:t>6. Опишите </a:t>
            </a:r>
            <a:r>
              <a:rPr lang="ru-RU" sz="3200" b="1" dirty="0">
                <a:latin typeface="Calibri" pitchFamily="34" charset="0"/>
              </a:rPr>
              <a:t>и объясните наблюдаемые явления.</a:t>
            </a:r>
          </a:p>
          <a:p>
            <a:r>
              <a:rPr lang="ru-RU" sz="3200" b="1" dirty="0">
                <a:latin typeface="Calibri" pitchFamily="34" charset="0"/>
              </a:rPr>
              <a:t>Назовите вид теплопередачи. </a:t>
            </a:r>
          </a:p>
          <a:p>
            <a:r>
              <a:rPr lang="ru-RU" sz="3200" b="1" dirty="0">
                <a:latin typeface="Calibri" pitchFamily="34" charset="0"/>
              </a:rPr>
              <a:t>Как осуществляется перенос энергии?</a:t>
            </a:r>
          </a:p>
        </p:txBody>
      </p:sp>
      <p:pic>
        <p:nvPicPr>
          <p:cNvPr id="28684" name="Picture 2" descr="F:\ФИЗИКА\КАРТИНКИ и ТАБЛИЦЫ\ТЕРМОДИНАМИКА И МОЛЕКУЛЯРНАЯ ФИЗИКА\ris-4.jpg"/>
          <p:cNvPicPr>
            <a:picLocks noChangeAspect="1" noChangeArrowheads="1"/>
          </p:cNvPicPr>
          <p:nvPr/>
        </p:nvPicPr>
        <p:blipFill>
          <a:blip r:embed="rId4"/>
          <a:srcRect r="62952" b="35126"/>
          <a:stretch>
            <a:fillRect/>
          </a:stretch>
        </p:blipFill>
        <p:spPr bwMode="auto">
          <a:xfrm>
            <a:off x="5643570" y="1071546"/>
            <a:ext cx="178593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4" descr="C:\Users\USER\Searches\Pictures\т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071810"/>
            <a:ext cx="18192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7" name="TextBox 15"/>
          <p:cNvSpPr txBox="1">
            <a:spLocks noChangeArrowheads="1"/>
          </p:cNvSpPr>
          <p:nvPr/>
        </p:nvSpPr>
        <p:spPr bwMode="auto">
          <a:xfrm>
            <a:off x="5572132" y="1142984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89" name="TextBox 18"/>
          <p:cNvSpPr txBox="1">
            <a:spLocks noChangeArrowheads="1"/>
          </p:cNvSpPr>
          <p:nvPr/>
        </p:nvSpPr>
        <p:spPr bwMode="auto">
          <a:xfrm>
            <a:off x="4429124" y="392906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ТЕСТОМ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Правильный ответ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14348" y="2357430"/>
            <a:ext cx="3822192" cy="3447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  вариант</a:t>
            </a:r>
          </a:p>
          <a:p>
            <a:pPr>
              <a:buNone/>
            </a:pPr>
            <a:r>
              <a:rPr lang="ru-RU" sz="3200" b="1" dirty="0" smtClean="0"/>
              <a:t>1. Б</a:t>
            </a:r>
          </a:p>
          <a:p>
            <a:pPr>
              <a:buNone/>
            </a:pPr>
            <a:r>
              <a:rPr lang="ru-RU" sz="3200" b="1" dirty="0" smtClean="0"/>
              <a:t>2. В</a:t>
            </a:r>
          </a:p>
          <a:p>
            <a:pPr>
              <a:buNone/>
            </a:pPr>
            <a:r>
              <a:rPr lang="ru-RU" sz="3200" b="1" dirty="0" smtClean="0"/>
              <a:t>3. А</a:t>
            </a:r>
          </a:p>
          <a:p>
            <a:pPr>
              <a:buNone/>
            </a:pPr>
            <a:r>
              <a:rPr lang="ru-RU" sz="3200" b="1" dirty="0" smtClean="0"/>
              <a:t>4. В</a:t>
            </a:r>
          </a:p>
          <a:p>
            <a:pPr>
              <a:buNone/>
            </a:pPr>
            <a:r>
              <a:rPr lang="ru-RU" sz="3200" b="1" dirty="0" smtClean="0"/>
              <a:t>5. Б</a:t>
            </a:r>
          </a:p>
          <a:p>
            <a:pPr>
              <a:buNone/>
            </a:pPr>
            <a:r>
              <a:rPr lang="ru-RU" sz="3200" b="1" dirty="0" smtClean="0"/>
              <a:t>6. А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2428860" y="2357430"/>
            <a:ext cx="1857388" cy="3447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2  вариант</a:t>
            </a:r>
          </a:p>
          <a:p>
            <a:pPr>
              <a:buNone/>
            </a:pPr>
            <a:r>
              <a:rPr lang="ru-RU" sz="3200" b="1" dirty="0" smtClean="0"/>
              <a:t>1. А</a:t>
            </a:r>
          </a:p>
          <a:p>
            <a:pPr>
              <a:buNone/>
            </a:pPr>
            <a:r>
              <a:rPr lang="ru-RU" sz="3200" b="1" dirty="0" smtClean="0"/>
              <a:t>2. А</a:t>
            </a:r>
          </a:p>
          <a:p>
            <a:pPr>
              <a:buNone/>
            </a:pPr>
            <a:r>
              <a:rPr lang="ru-RU" sz="3200" b="1" dirty="0" smtClean="0"/>
              <a:t>3. В</a:t>
            </a:r>
          </a:p>
          <a:p>
            <a:pPr>
              <a:buNone/>
            </a:pPr>
            <a:r>
              <a:rPr lang="ru-RU" sz="3200" b="1" dirty="0" smtClean="0"/>
              <a:t>4. Б</a:t>
            </a:r>
          </a:p>
          <a:p>
            <a:pPr>
              <a:buNone/>
            </a:pPr>
            <a:r>
              <a:rPr lang="ru-RU" sz="3200" b="1" dirty="0" smtClean="0"/>
              <a:t>5. Б</a:t>
            </a:r>
          </a:p>
          <a:p>
            <a:pPr>
              <a:buNone/>
            </a:pPr>
            <a:r>
              <a:rPr lang="ru-RU" sz="3200" b="1" dirty="0" smtClean="0"/>
              <a:t>6. В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15008" y="2428868"/>
            <a:ext cx="287610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КРИТЕРИИ </a:t>
            </a:r>
          </a:p>
          <a:p>
            <a:pPr algn="ctr"/>
            <a:r>
              <a:rPr lang="ru-RU" sz="3200" dirty="0" smtClean="0"/>
              <a:t>ОЦЕНИВАНИЯ:</a:t>
            </a:r>
          </a:p>
          <a:p>
            <a:pPr algn="ctr"/>
            <a:r>
              <a:rPr lang="ru-RU" sz="3200" dirty="0" smtClean="0"/>
              <a:t>«5» – 6</a:t>
            </a:r>
          </a:p>
          <a:p>
            <a:pPr algn="ctr"/>
            <a:r>
              <a:rPr lang="ru-RU" sz="3200" dirty="0" smtClean="0"/>
              <a:t>«4» – 5</a:t>
            </a:r>
          </a:p>
          <a:p>
            <a:pPr algn="ctr"/>
            <a:r>
              <a:rPr lang="ru-RU" sz="3200" dirty="0" smtClean="0"/>
              <a:t>«3» – 4;3</a:t>
            </a:r>
          </a:p>
          <a:p>
            <a:pPr algn="ctr"/>
            <a:r>
              <a:rPr lang="ru-RU" sz="3200" dirty="0" smtClean="0"/>
              <a:t>«2» - 2;1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2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831628"/>
          </a:xfrm>
        </p:spPr>
        <p:txBody>
          <a:bodyPr>
            <a:prstTxWarp prst="textChevronInverted">
              <a:avLst/>
            </a:prstTxWarp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cross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Количество теплоты.</a:t>
            </a:r>
            <a:b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Удельная теплоемкость.</a:t>
            </a:r>
            <a:endParaRPr lang="ru-RU" sz="6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6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30R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343400"/>
            <a:ext cx="1371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6416" y="1270001"/>
            <a:ext cx="81803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 smtClean="0">
                <a:solidFill>
                  <a:srgbClr val="FF0000"/>
                </a:solidFill>
              </a:rPr>
              <a:t>Количество теплоты</a:t>
            </a:r>
            <a:r>
              <a:rPr lang="ru-RU" sz="4400" u="sng" dirty="0" smtClean="0"/>
              <a:t> </a:t>
            </a:r>
            <a:r>
              <a:rPr lang="ru-RU" sz="4400" dirty="0" smtClean="0"/>
              <a:t>– энергия, которую тело теряет или получает при теплопередаче.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2364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21432"/>
            <a:ext cx="7917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Q</a:t>
            </a:r>
            <a:r>
              <a:rPr lang="ru-RU" sz="4400" b="1" dirty="0" smtClean="0"/>
              <a:t>  (1 Дж) – количество теплоты</a:t>
            </a:r>
            <a:endParaRPr lang="ru-RU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064662"/>
            <a:ext cx="26709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з</a:t>
            </a:r>
            <a:r>
              <a:rPr lang="ru-RU" sz="4000" dirty="0" smtClean="0"/>
              <a:t>ависит от: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809519"/>
            <a:ext cx="16979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массы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ела (</a:t>
            </a:r>
            <a:r>
              <a:rPr lang="en-US" sz="3200" dirty="0" smtClean="0"/>
              <a:t>m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93343" y="4653136"/>
            <a:ext cx="26548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изменения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емпературы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ела (∆</a:t>
            </a:r>
            <a:r>
              <a:rPr lang="en-US" sz="3200" dirty="0" smtClean="0"/>
              <a:t>t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872949" y="3717032"/>
            <a:ext cx="30732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рода вещества,</a:t>
            </a:r>
          </a:p>
          <a:p>
            <a:pPr algn="ctr"/>
            <a:r>
              <a:rPr lang="ru-RU" sz="3200" dirty="0" smtClean="0"/>
              <a:t>из которого</a:t>
            </a:r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остоит тело (с)</a:t>
            </a:r>
            <a:endParaRPr lang="ru-RU" sz="3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475656" y="2924944"/>
            <a:ext cx="180020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67944" y="2924944"/>
            <a:ext cx="0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932040" y="2924944"/>
            <a:ext cx="2477548" cy="7884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16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441</TotalTime>
  <Words>419</Words>
  <Application>Microsoft Office PowerPoint</Application>
  <PresentationFormat>Экран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Презентация PowerPoint</vt:lpstr>
      <vt:lpstr>Презентация PowerPoint</vt:lpstr>
      <vt:lpstr> </vt:lpstr>
      <vt:lpstr>РАБОТА С ТЕСТОМ</vt:lpstr>
      <vt:lpstr>Правильный ответ</vt:lpstr>
      <vt:lpstr>ФИЗКУЛЬТМИНУТКА</vt:lpstr>
      <vt:lpstr>Количество теплоты. Удельная теплоемкость.</vt:lpstr>
      <vt:lpstr>Презентация PowerPoint</vt:lpstr>
      <vt:lpstr>Презентация PowerPoint</vt:lpstr>
      <vt:lpstr>Презентация PowerPoint</vt:lpstr>
      <vt:lpstr>Удельная теплоемкость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Рефлексия </vt:lpstr>
      <vt:lpstr>СПАСИБО  ВСЕМ  НАМ                             ЗА  УРОК А  ГЛАВНОЕ, ЧТОБ  БЫЛ                          ОН  ВПРОК!</vt:lpstr>
    </vt:vector>
  </TitlesOfParts>
  <Company>МОУ СОШ №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физика</dc:creator>
  <cp:lastModifiedBy>Пользователь</cp:lastModifiedBy>
  <cp:revision>36</cp:revision>
  <dcterms:created xsi:type="dcterms:W3CDTF">2011-01-14T11:05:23Z</dcterms:created>
  <dcterms:modified xsi:type="dcterms:W3CDTF">2014-03-04T17:44:04Z</dcterms:modified>
</cp:coreProperties>
</file>