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45300" cy="91963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9933"/>
    <a:srgbClr val="660066"/>
    <a:srgbClr val="FFFFFF"/>
    <a:srgbClr val="006666"/>
    <a:srgbClr val="009999"/>
    <a:srgbClr val="00CC99"/>
    <a:srgbClr val="33009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64" autoAdjust="0"/>
  </p:normalViewPr>
  <p:slideViewPr>
    <p:cSldViewPr>
      <p:cViewPr varScale="1">
        <p:scale>
          <a:sx n="59" d="100"/>
          <a:sy n="59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E8A813DD-0294-4CBC-84EC-44BA5DF8E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259B7CDB-5781-4659-92CB-A1A0A5177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AEB8E-FC0F-422D-B09F-20CDFFAFB7B6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1B722-54D0-46D3-90B7-5C30CF37FEBF}" type="slidenum">
              <a:rPr lang="ru-RU" smtClean="0">
                <a:latin typeface="Times New Roman" pitchFamily="18" charset="0"/>
              </a:rPr>
              <a:pPr/>
              <a:t>10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728A-6264-47E4-8D5D-A8F0B175B7BC}" type="slidenum">
              <a:rPr lang="ru-RU" smtClean="0">
                <a:latin typeface="Times New Roman" pitchFamily="18" charset="0"/>
              </a:rPr>
              <a:pPr/>
              <a:t>13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mtClean="0"/>
              <a:t>Самые значительные пустыни: в Азии-Гоби, в Африке – Сахара, Ливийская, Калахари, Аравийская Среднеазиатская.</a:t>
            </a:r>
            <a:endParaRPr lang="ru-RU" b="1" u="sng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3631D-BA75-46EA-896A-B0F95CAB6E7F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04922-8ED9-4850-AB7B-D0316B8BD2B0}" type="slidenum">
              <a:rPr lang="ru-RU" smtClean="0">
                <a:latin typeface="Times New Roman" pitchFamily="18" charset="0"/>
              </a:rPr>
              <a:pPr/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D1D62-7D22-417B-B90D-73A52A9FC6ED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3B3BC-1354-471B-88D9-445BA5716B2F}" type="slidenum">
              <a:rPr lang="ru-RU" smtClean="0">
                <a:latin typeface="Times New Roman" pitchFamily="18" charset="0"/>
              </a:rPr>
              <a:pPr/>
              <a:t>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9155" name="Rectangle 307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075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1CAAB-6414-4EF1-9E2A-A319DF2DF2CB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A7B82-A719-4B15-8DB1-9450F5CFEBAA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8A555-9A7B-43FB-941B-C92C519C6AEF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A7F97-C50D-473E-840A-13A0C1704EBA}" type="slidenum">
              <a:rPr lang="ru-RU" smtClean="0">
                <a:latin typeface="Times New Roman" pitchFamily="18" charset="0"/>
              </a:rPr>
              <a:pPr/>
              <a:t>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4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9E02-5DA0-496E-9AE1-D47ABDD3B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90CC-E313-4A87-B31B-2F5D17A1B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F2A3-2DC0-4EB2-BC25-C75E60B9E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73725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E8B8-000B-4590-BA05-3D1D01ED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EBEC-5D03-47F8-9357-1EF51A705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8E1D-9F6C-44DC-91A6-A9EF46AEE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6869-DC38-4D33-80EC-809E101C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B852-9134-49E4-A8DE-AA1F7D2E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2091-B9DB-4385-80C0-29E1F072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84AD-26C1-40E2-8DB5-6B055640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F277-D9C1-4621-BEF6-AC959F3AD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0BA5-28CB-4A8E-A20E-6218FB1E8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18D5-F032-4C9D-8E79-AAA174F0B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fld id="{F628E758-B50C-47CE-AFD4-856C33B22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 spd="med">
    <p:newsflash/>
    <p:sndAc>
      <p:stSnd>
        <p:snd r:embed="rId15" name="wind.wav" builtIn="1"/>
      </p:stSnd>
    </p:sndAc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4;&#1080;&#1088;&#1077;&#1082;&#1090;&#1086;&#1088;\&#1056;&#1072;&#1073;&#1086;&#1095;&#1080;&#1081;%20&#1089;&#1090;&#1086;&#1083;\&#1087;&#1088;&#1077;&#1079;&#1077;&#1085;&#1090;&#1072;&#1094;&#1080;&#1080;\&#1085;&#1086;&#1074;&#1072;&#1103;%20&#1084;&#1091;&#1079;&#1099;&#1082;&#1072;%20&#1076;&#1083;&#1103;%20&#1079;&#1072;&#1089;&#1090;&#1072;&#1074;&#1086;&#1082;\1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26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037263"/>
            <a:ext cx="1371600" cy="400050"/>
          </a:xfrm>
          <a:noFill/>
        </p:spPr>
        <p:txBody>
          <a:bodyPr/>
          <a:lstStyle/>
          <a:p>
            <a:fld id="{61909185-860F-46EC-B64C-4026C19F93D0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227263" y="6037263"/>
            <a:ext cx="5091112" cy="4159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117725" y="0"/>
            <a:ext cx="6867525" cy="10033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643063" y="357188"/>
            <a:ext cx="6781800" cy="8620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Классификация природных ресурсов.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110" name="Picture 14" descr="MP0002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1600200"/>
            <a:ext cx="18319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92725" y="3294063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4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0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  <p:bldLst>
      <p:bldP spid="4108" grpId="0"/>
      <p:bldP spid="410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59A3A-530F-4E23-B93F-16255F575545}" type="slidenum">
              <a:rPr lang="ru-RU" smtClean="0">
                <a:latin typeface="Times New Roman" pitchFamily="18" charset="0"/>
              </a:rPr>
              <a:pPr/>
              <a:t>10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 мира</a:t>
            </a:r>
          </a:p>
        </p:txBody>
      </p:sp>
      <p:pic>
        <p:nvPicPr>
          <p:cNvPr id="12293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Карта земельных ресурс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530350"/>
            <a:ext cx="73977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67CD1-9A59-445C-B5E7-EC582E5FC753}" type="slidenum">
              <a:rPr lang="ru-RU" smtClean="0">
                <a:latin typeface="Times New Roman" pitchFamily="18" charset="0"/>
              </a:rPr>
              <a:pPr/>
              <a:t>11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ресурсы: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два противоположных процесса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12875"/>
            <a:ext cx="7150100" cy="46656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</a:t>
            </a:r>
            <a:r>
              <a:rPr lang="ru-RU" smtClean="0"/>
              <a:t> – </a:t>
            </a:r>
            <a:r>
              <a:rPr lang="ru-RU" b="1" smtClean="0"/>
              <a:t>это универсальный вид природных ресурсов, необходимый практически для всех сфер человеческой деятельности</a:t>
            </a:r>
            <a:r>
              <a:rPr lang="ru-RU" smtClean="0"/>
              <a:t>. Для промышленности, строительства, транспорта земля служит территориальным ресурсом.</a:t>
            </a:r>
          </a:p>
          <a:p>
            <a:pPr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– источник жизни;</a:t>
            </a:r>
          </a:p>
          <a:p>
            <a:pPr algn="just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Мировой земельный фонд</a:t>
            </a:r>
            <a:r>
              <a:rPr lang="ru-RU" smtClean="0"/>
              <a:t> – </a:t>
            </a:r>
            <a:r>
              <a:rPr lang="ru-RU" b="1" smtClean="0"/>
              <a:t>степень обеспеченности земельными ресурсами.</a:t>
            </a:r>
            <a:r>
              <a:rPr lang="ru-RU" smtClean="0"/>
              <a:t> Составляет 13,1 млрд.га.</a:t>
            </a:r>
          </a:p>
        </p:txBody>
      </p:sp>
      <p:pic>
        <p:nvPicPr>
          <p:cNvPr id="1331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92B1B-F041-4EC2-ABC2-06203240C53E}" type="slidenum">
              <a:rPr lang="ru-RU" smtClean="0">
                <a:latin typeface="Times New Roman" pitchFamily="18" charset="0"/>
              </a:rPr>
              <a:pPr/>
              <a:t>12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Сельское хозяйство мира</a:t>
            </a:r>
          </a:p>
        </p:txBody>
      </p:sp>
      <p:pic>
        <p:nvPicPr>
          <p:cNvPr id="14341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Мировое сельское хозяй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484313"/>
            <a:ext cx="7253287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98848-1ED9-40C2-AEB2-D52D135D1084}" type="slidenum">
              <a:rPr lang="ru-RU" smtClean="0">
                <a:latin typeface="Times New Roman" pitchFamily="18" charset="0"/>
              </a:rPr>
              <a:pPr/>
              <a:t>13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Сельское хозяйство мира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62788" cy="47371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u="sng" smtClean="0"/>
              <a:t>Все страны мира различаются размерами пашни, степенью распаханности территории и показателями обеспеченности пахотными угодьями на душу населения</a:t>
            </a:r>
            <a:r>
              <a:rPr lang="ru-RU" smtClean="0"/>
              <a:t>. В целом по миру обеспеченность уменьшилась в 2 раза. На неё </a:t>
            </a:r>
            <a:r>
              <a:rPr lang="ru-RU" b="1" smtClean="0"/>
              <a:t>воздействуют 2 процесса: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smtClean="0"/>
              <a:t>Расширение земель;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smtClean="0"/>
              <a:t>Ухудшение, истощение, глобальные изменения земельных ресурсов</a:t>
            </a:r>
            <a:r>
              <a:rPr lang="ru-RU" smtClean="0"/>
              <a:t>: эрозия почв, заболачивание, опустынивание.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Пустыня – </a:t>
            </a:r>
            <a:r>
              <a:rPr lang="ru-RU" smtClean="0"/>
              <a:t>географическое, равнинное или гористое пространство, лишённое растительности. </a:t>
            </a:r>
            <a:endParaRPr lang="ru-RU" b="1" u="sng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4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AF6F6-2FCD-482E-B47A-A52593749D82}" type="slidenum">
              <a:rPr lang="ru-RU" smtClean="0">
                <a:latin typeface="Times New Roman" pitchFamily="18" charset="0"/>
              </a:rPr>
              <a:pPr/>
              <a:t>14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Пустыня</a:t>
            </a:r>
            <a:r>
              <a:rPr lang="ru-RU" smtClean="0"/>
              <a:t> </a:t>
            </a:r>
          </a:p>
        </p:txBody>
      </p:sp>
      <p:pic>
        <p:nvPicPr>
          <p:cNvPr id="16389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Оазис в пусты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427413"/>
            <a:ext cx="32607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 descr="Пусты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4128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EB804-B5F7-41AB-9BF4-4D1B02CF9581}" type="slidenum">
              <a:rPr lang="ru-RU" smtClean="0">
                <a:latin typeface="Times New Roman" pitchFamily="18" charset="0"/>
              </a:rPr>
              <a:pPr/>
              <a:t>15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ресурсы. Достаточно ли их?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Сегодня к ногам человечества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Сложена вся таблица Менделеева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Акад. А.Е.Ферсман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Особенности всех видов минеральных ресурсов – их невозобновимость, хотя их образование происходит непрерывно.</a:t>
            </a:r>
          </a:p>
        </p:txBody>
      </p:sp>
      <p:pic>
        <p:nvPicPr>
          <p:cNvPr id="1741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55094-70C9-4844-B508-B8717F623F73}" type="slidenum">
              <a:rPr lang="ru-RU" smtClean="0">
                <a:latin typeface="Times New Roman" pitchFamily="18" charset="0"/>
              </a:rPr>
              <a:pPr/>
              <a:t>16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мира</a:t>
            </a:r>
          </a:p>
        </p:txBody>
      </p:sp>
      <p:pic>
        <p:nvPicPr>
          <p:cNvPr id="18437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Минеральны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2150" y="1412875"/>
            <a:ext cx="70024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DFA35-7AA3-4A2E-8FAC-1CC631526BED}" type="slidenum">
              <a:rPr lang="ru-RU" smtClean="0">
                <a:latin typeface="Times New Roman" pitchFamily="18" charset="0"/>
              </a:rPr>
              <a:pPr/>
              <a:t>17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79500"/>
          </a:xfrm>
        </p:spPr>
        <p:txBody>
          <a:bodyPr anchor="t"/>
          <a:lstStyle/>
          <a:p>
            <a:pPr algn="just" eaLnBrk="1" hangingPunct="1">
              <a:defRPr/>
            </a:pPr>
            <a:r>
              <a:rPr lang="ru-RU" sz="24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Распространение полезных ископаемых в земной коре подчиняется геологическим (тектоническим) закономерностям: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412875"/>
            <a:ext cx="7077075" cy="46656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i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Топливные ПИ – </a:t>
            </a:r>
            <a:r>
              <a:rPr lang="ru-RU" sz="2800" b="1" i="1" smtClean="0"/>
              <a:t>имеют осадочное происхождение и сопутствуют чехлу древних платформ и их внутренним и краевым прогибам;</a:t>
            </a:r>
          </a:p>
          <a:p>
            <a:pPr algn="just" eaLnBrk="1" hangingPunct="1">
              <a:defRPr/>
            </a:pPr>
            <a:r>
              <a:rPr lang="ru-RU" sz="2800" b="1" i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Рудные ПИ</a:t>
            </a:r>
            <a:r>
              <a:rPr lang="ru-RU" sz="2800" b="1" i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2800" b="1" i="1" smtClean="0"/>
              <a:t>сопутствуют фундаментам и выступам (щитам) древних платформ, а также складчатым областям (Альпийско-Гималайский, Тихоокеанский, оловяно-свинцовый пояс – в Китае, Вьетнаме).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800" b="1" i="1" smtClean="0"/>
          </a:p>
        </p:txBody>
      </p:sp>
      <p:pic>
        <p:nvPicPr>
          <p:cNvPr id="1946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048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3DA5F-8EA4-4C31-A8CC-F6894F6C4E70}" type="slidenum">
              <a:rPr lang="ru-RU" smtClean="0">
                <a:latin typeface="Times New Roman" pitchFamily="18" charset="0"/>
              </a:rPr>
              <a:pPr/>
              <a:t>18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Топливно - энергетические ресурсы</a:t>
            </a:r>
          </a:p>
        </p:txBody>
      </p:sp>
      <p:pic>
        <p:nvPicPr>
          <p:cNvPr id="20485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Топливно-энергетически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0" y="1412875"/>
            <a:ext cx="7218363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E95A7-927E-4F5D-B962-D35122857256}" type="slidenum">
              <a:rPr lang="ru-RU" smtClean="0">
                <a:latin typeface="Times New Roman" pitchFamily="18" charset="0"/>
              </a:rPr>
              <a:pPr/>
              <a:t>19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Топливно - энергетические ресурсы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268413"/>
            <a:ext cx="7150100" cy="48101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b="1" u="sng" smtClean="0"/>
              <a:t>Лучше всего человечество обеспечено угольными запасами</a:t>
            </a:r>
            <a:r>
              <a:rPr lang="ru-RU" sz="3200" smtClean="0"/>
              <a:t>. Известно более </a:t>
            </a: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3,6</a:t>
            </a:r>
            <a:r>
              <a:rPr lang="ru-RU" sz="3200" smtClean="0"/>
              <a:t> тыс. угольных бассейнов и месторождений, основная часть которых находится в северном полушарии.</a:t>
            </a:r>
          </a:p>
          <a:p>
            <a:pPr algn="just" eaLnBrk="1" hangingPunct="1">
              <a:defRPr/>
            </a:pPr>
            <a:r>
              <a:rPr lang="ru-RU" sz="3200" smtClean="0"/>
              <a:t>Из </a:t>
            </a: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600</a:t>
            </a:r>
            <a:r>
              <a:rPr lang="ru-RU" sz="3200" smtClean="0"/>
              <a:t> разведанных нефтегазовых бассейнов разрабатываются </a:t>
            </a:r>
            <a:r>
              <a:rPr lang="ru-RU" sz="3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450</a:t>
            </a:r>
            <a:r>
              <a:rPr lang="ru-RU" sz="3200" smtClean="0"/>
              <a:t> в 95 странах мира.</a:t>
            </a:r>
          </a:p>
          <a:p>
            <a:pPr algn="just" eaLnBrk="1" hangingPunct="1">
              <a:defRPr/>
            </a:pPr>
            <a:r>
              <a:rPr lang="ru-RU" sz="3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Россия – ведущая газовая держава</a:t>
            </a:r>
            <a:r>
              <a:rPr lang="ru-RU" sz="3200" smtClean="0"/>
              <a:t>.</a:t>
            </a:r>
          </a:p>
        </p:txBody>
      </p:sp>
      <p:pic>
        <p:nvPicPr>
          <p:cNvPr id="2151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40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CE126-C541-4CC7-A4C4-1EF2B71E574F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Цель занятия: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1341438"/>
            <a:ext cx="7150100" cy="4967287"/>
          </a:xfrm>
        </p:spPr>
        <p:txBody>
          <a:bodyPr anchor="ctr"/>
          <a:lstStyle/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Сформировать</a:t>
            </a:r>
            <a:r>
              <a:rPr lang="ru-RU" sz="3200" b="1" smtClean="0"/>
              <a:t> </a:t>
            </a:r>
            <a:r>
              <a:rPr lang="ru-RU" sz="2800" b="1" smtClean="0"/>
              <a:t>понятие «ресурсообеспеченность» территорий.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Раскрыть</a:t>
            </a:r>
            <a:r>
              <a:rPr lang="ru-RU" sz="3200" b="1" smtClean="0"/>
              <a:t> </a:t>
            </a:r>
            <a:r>
              <a:rPr lang="ru-RU" sz="2800" b="1" smtClean="0"/>
              <a:t>основные закономерности размещения природных ресурсов.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smtClean="0"/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Научиться</a:t>
            </a:r>
            <a:r>
              <a:rPr lang="ru-RU" sz="3200" b="1" u="sng" smtClean="0"/>
              <a:t> </a:t>
            </a:r>
            <a:r>
              <a:rPr lang="ru-RU" sz="2800" b="1" smtClean="0"/>
              <a:t>давать оценку обеспеченности мира и отдельных регионов различными видами природных ресурсов</a:t>
            </a:r>
          </a:p>
        </p:txBody>
      </p:sp>
      <p:pic>
        <p:nvPicPr>
          <p:cNvPr id="6151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253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553494-DA6A-4FA7-BF1E-9633376FC124}" type="slidenum">
              <a:rPr lang="ru-RU" smtClean="0">
                <a:latin typeface="Times New Roman" pitchFamily="18" charset="0"/>
              </a:rPr>
              <a:pPr/>
              <a:t>20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pic>
        <p:nvPicPr>
          <p:cNvPr id="22533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Драгоценные камни и металл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713" y="1412875"/>
            <a:ext cx="7073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355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C621AD-174B-44E8-B221-4DBAB8A042D3}" type="slidenum">
              <a:rPr lang="ru-RU" smtClean="0">
                <a:latin typeface="Times New Roman" pitchFamily="18" charset="0"/>
              </a:rPr>
              <a:pPr/>
              <a:t>21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/>
          <a:lstStyle/>
          <a:p>
            <a:pPr algn="just" eaLnBrk="1" hangingPunct="1"/>
            <a:r>
              <a:rPr lang="ru-RU" sz="3200" smtClean="0"/>
              <a:t>Месторождения драгоценных камней часто являются вторичными. Благодаря процессам выветривания первичных месторождений драгоценные камни, более устойчивые, накапливаются в рыхлых отложениях рек и прибрежной полосы океанов и  морей – откуда их легко можно добыть промывкой.</a:t>
            </a:r>
          </a:p>
        </p:txBody>
      </p:sp>
      <p:pic>
        <p:nvPicPr>
          <p:cNvPr id="2355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9D13D-3687-4BA9-A276-B59C162915FD}" type="slidenum">
              <a:rPr lang="ru-RU" smtClean="0">
                <a:latin typeface="Times New Roman" pitchFamily="18" charset="0"/>
              </a:rPr>
              <a:pPr/>
              <a:t>22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Драгоценные камни и металлы</a:t>
            </a:r>
          </a:p>
        </p:txBody>
      </p:sp>
      <p:pic>
        <p:nvPicPr>
          <p:cNvPr id="24581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Золотые самород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628775"/>
            <a:ext cx="28162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Самородок плати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149725"/>
            <a:ext cx="30241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2" descr="zol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628775"/>
            <a:ext cx="29003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3" descr="zol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4221163"/>
            <a:ext cx="290036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2268538" y="335756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Намывание золота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651500" y="3284538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Золотые самородки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1258888" y="5876925"/>
            <a:ext cx="288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платина</a:t>
            </a:r>
          </a:p>
        </p:txBody>
      </p:sp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23" grpId="0"/>
      <p:bldP spid="43024" grpId="0"/>
      <p:bldP spid="430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4B71DD-8D9F-4B53-8FDF-5AD2F415DDEA}" type="slidenum">
              <a:rPr lang="ru-RU" smtClean="0">
                <a:latin typeface="Times New Roman" pitchFamily="18" charset="0"/>
              </a:rPr>
              <a:pPr/>
              <a:t>23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</a:t>
            </a:r>
          </a:p>
        </p:txBody>
      </p:sp>
      <p:pic>
        <p:nvPicPr>
          <p:cNvPr id="25605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Водны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412875"/>
            <a:ext cx="73247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662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2E3B7-0484-4318-8641-4E410D3FEB29}" type="slidenum">
              <a:rPr lang="ru-RU" smtClean="0">
                <a:latin typeface="Times New Roman" pitchFamily="18" charset="0"/>
              </a:rPr>
              <a:pPr/>
              <a:t>24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algn="just" eaLnBrk="1" hangingPunct="1"/>
            <a:r>
              <a:rPr lang="ru-RU" b="1" u="sng" smtClean="0">
                <a:solidFill>
                  <a:srgbClr val="FF9933"/>
                </a:solidFill>
              </a:rPr>
              <a:t>Ресурсы пресной воды</a:t>
            </a:r>
            <a:r>
              <a:rPr lang="ru-RU" smtClean="0"/>
              <a:t>, составляющие только 25% от общего объёма гидросферы </a:t>
            </a:r>
            <a:r>
              <a:rPr lang="ru-RU" b="1" u="sng" smtClean="0">
                <a:solidFill>
                  <a:srgbClr val="FF9933"/>
                </a:solidFill>
              </a:rPr>
              <a:t>отличаются неравномерным географическим распределением по поверхности суши.</a:t>
            </a:r>
          </a:p>
          <a:p>
            <a:pPr algn="just" eaLnBrk="1" hangingPunct="1"/>
            <a:r>
              <a:rPr lang="ru-RU" smtClean="0"/>
              <a:t>В ледниках Антарктиды, Гренландии, во льдах Арктики, в горных ледниках находится «неприкосновенный запас».</a:t>
            </a:r>
          </a:p>
          <a:p>
            <a:pPr algn="just" eaLnBrk="1" hangingPunct="1"/>
            <a:r>
              <a:rPr lang="ru-RU" b="1" i="1" smtClean="0"/>
              <a:t>Речные</a:t>
            </a:r>
            <a:r>
              <a:rPr lang="ru-RU" smtClean="0"/>
              <a:t> (русловые) </a:t>
            </a:r>
            <a:r>
              <a:rPr lang="ru-RU" b="1" i="1" smtClean="0"/>
              <a:t>воды составляют 40 тыс.км</a:t>
            </a:r>
            <a:r>
              <a:rPr lang="ru-RU" b="1" i="1" baseline="30000" smtClean="0"/>
              <a:t>3</a:t>
            </a:r>
            <a:r>
              <a:rPr lang="ru-RU" smtClean="0"/>
              <a:t>.</a:t>
            </a:r>
          </a:p>
          <a:p>
            <a:pPr algn="just" eaLnBrk="1" hangingPunct="1"/>
            <a:r>
              <a:rPr lang="ru-RU" smtClean="0"/>
              <a:t>Потребление пресной воды растёт и превышает 4 тыс. км</a:t>
            </a:r>
            <a:r>
              <a:rPr lang="ru-RU" baseline="30000" smtClean="0"/>
              <a:t>3</a:t>
            </a:r>
            <a:r>
              <a:rPr lang="ru-RU" smtClean="0"/>
              <a:t> в год. В экономически развитых странах городской	житель использует 300-400 л. в сутки.</a:t>
            </a:r>
            <a:endParaRPr lang="ru-RU" baseline="30000" smtClean="0"/>
          </a:p>
        </p:txBody>
      </p:sp>
      <p:pic>
        <p:nvPicPr>
          <p:cNvPr id="26630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7BF71-7740-4700-B14C-9C7B87BBFB6B}" type="slidenum">
              <a:rPr lang="ru-RU" smtClean="0">
                <a:latin typeface="Times New Roman" pitchFamily="18" charset="0"/>
              </a:rPr>
              <a:pPr/>
              <a:t>25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Главные потребители пресной воды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927225"/>
            <a:ext cx="7221537" cy="4151313"/>
          </a:xfrm>
        </p:spPr>
        <p:txBody>
          <a:bodyPr/>
          <a:lstStyle/>
          <a:p>
            <a:pPr algn="just" eaLnBrk="1" hangingPunct="1"/>
            <a:r>
              <a:rPr lang="ru-RU" sz="3200" smtClean="0"/>
              <a:t>Сельское хозяйство;</a:t>
            </a:r>
          </a:p>
          <a:p>
            <a:pPr algn="just" eaLnBrk="1" hangingPunct="1"/>
            <a:r>
              <a:rPr lang="ru-RU" sz="3200" smtClean="0"/>
              <a:t>Промышленность;</a:t>
            </a:r>
          </a:p>
          <a:p>
            <a:pPr algn="just" eaLnBrk="1" hangingPunct="1"/>
            <a:r>
              <a:rPr lang="ru-RU" sz="3200" smtClean="0"/>
              <a:t>Электроэнергетика;</a:t>
            </a:r>
          </a:p>
          <a:p>
            <a:pPr algn="just" eaLnBrk="1" hangingPunct="1"/>
            <a:r>
              <a:rPr lang="ru-RU" sz="3200" smtClean="0"/>
              <a:t>Коммунально-бытовые службы.</a:t>
            </a:r>
          </a:p>
        </p:txBody>
      </p:sp>
      <p:pic>
        <p:nvPicPr>
          <p:cNvPr id="2765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0" y="6416675"/>
            <a:ext cx="5091113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867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43F3B-BFB9-4852-8072-30042DAAD7F7}" type="slidenum">
              <a:rPr lang="ru-RU" smtClean="0">
                <a:latin typeface="Times New Roman" pitchFamily="18" charset="0"/>
              </a:rPr>
              <a:pPr/>
              <a:t>26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04813"/>
            <a:ext cx="6775450" cy="56737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smtClean="0"/>
              <a:t>Питьевая вода уже стала стратегическим ресурсом.</a:t>
            </a:r>
            <a:r>
              <a:rPr lang="ru-RU" sz="2800" smtClean="0"/>
              <a:t> </a:t>
            </a:r>
            <a:r>
              <a:rPr lang="ru-RU" sz="2800" u="sng" smtClean="0"/>
              <a:t>Объясняется это нехваткой пресной воды ввиду неравномерности распределения её запасов и возрастающих объёмов потребления, резким ухудшением качества поверхностных вод в результате хищнического отношения.</a:t>
            </a:r>
          </a:p>
          <a:p>
            <a:pPr algn="just" eaLnBrk="1" hangingPunct="1">
              <a:defRPr/>
            </a:pPr>
            <a:r>
              <a:rPr lang="ru-RU" sz="2800" b="1" i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1,5 миллиона человек лишены возможности пить чистую воду.</a:t>
            </a:r>
          </a:p>
          <a:p>
            <a:pPr algn="just" eaLnBrk="1" hangingPunct="1">
              <a:defRPr/>
            </a:pPr>
            <a:r>
              <a:rPr lang="ru-RU" sz="2800" b="1" i="1" smtClean="0"/>
              <a:t>Ежегодно 3 млн. человек умирают от инфекций (тиф, холера, дизентерия), приносимых грязной водой.</a:t>
            </a:r>
          </a:p>
        </p:txBody>
      </p:sp>
      <p:pic>
        <p:nvPicPr>
          <p:cNvPr id="28677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96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E58D9-EF48-44A7-997F-9BD7B46E4DB7}" type="slidenum">
              <a:rPr lang="ru-RU" smtClean="0">
                <a:latin typeface="Times New Roman" pitchFamily="18" charset="0"/>
              </a:rPr>
              <a:pPr/>
              <a:t>27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Растительные ресурсы</a:t>
            </a:r>
          </a:p>
        </p:txBody>
      </p:sp>
      <p:pic>
        <p:nvPicPr>
          <p:cNvPr id="29701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Лесные зоны Зем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341438"/>
            <a:ext cx="732472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CCD94-82EA-4C7D-A92B-E8E808EAD282}" type="slidenum">
              <a:rPr lang="ru-RU" smtClean="0">
                <a:latin typeface="Times New Roman" pitchFamily="18" charset="0"/>
              </a:rPr>
              <a:pPr/>
              <a:t>28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3375"/>
            <a:ext cx="6775450" cy="6048375"/>
          </a:xfrm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b="1" u="sng" smtClean="0"/>
              <a:t>Главный вид растительных ресурсов – лесные</a:t>
            </a:r>
            <a:r>
              <a:rPr lang="ru-RU" sz="2800" smtClean="0"/>
              <a:t> – самые большие, самые сложноорганизованные и самосохраняющиеся экосистемы. </a:t>
            </a:r>
            <a:r>
              <a:rPr lang="ru-RU" sz="2800" b="1" i="1" smtClean="0"/>
              <a:t>Они покрывают около 30% земной поверхности ( 3866 млн.га).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800" u="sng" smtClean="0"/>
              <a:t>Главными характеристиками лесных ресурсов служат размеры лесной площади и запасы древесины на корню.</a:t>
            </a:r>
            <a:r>
              <a:rPr lang="ru-RU" sz="2800" smtClean="0"/>
              <a:t> Важен показатель площади  сохранившихся лесов. Более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80%</a:t>
            </a:r>
            <a:r>
              <a:rPr lang="ru-RU" sz="2800" smtClean="0"/>
              <a:t> таких лесов приходится всего на </a:t>
            </a:r>
            <a:r>
              <a:rPr 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15 государств</a:t>
            </a:r>
            <a:r>
              <a:rPr lang="ru-RU" sz="2800" smtClean="0"/>
              <a:t>: РФ, Канаду, Бразилию, США и т.д.</a:t>
            </a:r>
          </a:p>
        </p:txBody>
      </p:sp>
      <p:pic>
        <p:nvPicPr>
          <p:cNvPr id="30725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174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65F81B-80F8-422E-9FE9-817633EF4EDF}" type="slidenum">
              <a:rPr lang="ru-RU" smtClean="0">
                <a:latin typeface="Times New Roman" pitchFamily="18" charset="0"/>
              </a:rPr>
              <a:pPr/>
              <a:t>29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3174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Бутылочные деревь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76700"/>
            <a:ext cx="282733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Мангровые лес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33375"/>
            <a:ext cx="268446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Тропические леса Танзани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492375"/>
            <a:ext cx="2971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003800" y="1341438"/>
            <a:ext cx="261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Мангровые леса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588125" y="3429000"/>
            <a:ext cx="2303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Тропические леса 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4356100" y="1557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011863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411413" y="5589588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Бутылочное дерево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435600" y="58054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 animBg="1"/>
      <p:bldP spid="50187" grpId="0" animBg="1"/>
      <p:bldP spid="50188" grpId="0"/>
      <p:bldP spid="501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512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14F82C-9916-4536-BFEF-A4B276D1DA5A}" type="slidenum">
              <a:rPr lang="ru-RU" smtClean="0">
                <a:latin typeface="Times New Roman" pitchFamily="18" charset="0"/>
              </a:rPr>
              <a:pPr/>
              <a:t>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Мы узнаем: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50100" cy="4679950"/>
          </a:xfrm>
        </p:spPr>
        <p:txBody>
          <a:bodyPr/>
          <a:lstStyle/>
          <a:p>
            <a:pPr eaLnBrk="1" hangingPunct="1"/>
            <a:r>
              <a:rPr lang="ru-RU" sz="2800" b="1" smtClean="0"/>
              <a:t>Классификацию природных ресурсов и понятие ресурсообеспеченности;</a:t>
            </a:r>
          </a:p>
          <a:p>
            <a:pPr eaLnBrk="1" hangingPunct="1"/>
            <a:r>
              <a:rPr lang="ru-RU" sz="2800" b="1" smtClean="0"/>
              <a:t>Земельные ресурсы: два противоположных процесса;</a:t>
            </a:r>
          </a:p>
          <a:p>
            <a:pPr eaLnBrk="1" hangingPunct="1"/>
            <a:r>
              <a:rPr lang="ru-RU" sz="2800" b="1" smtClean="0"/>
              <a:t>Минеральные ресурсы. Достаточно ли их?</a:t>
            </a:r>
          </a:p>
          <a:p>
            <a:pPr eaLnBrk="1" hangingPunct="1"/>
            <a:r>
              <a:rPr lang="ru-RU" sz="2800" b="1" smtClean="0"/>
              <a:t>Водные ресурсы суши: проблемы пресной воды;</a:t>
            </a:r>
          </a:p>
          <a:p>
            <a:pPr eaLnBrk="1" hangingPunct="1"/>
            <a:r>
              <a:rPr lang="ru-RU" sz="2800" b="1" smtClean="0"/>
              <a:t>Ресурсы Мирового океана: океан «болен».</a:t>
            </a:r>
          </a:p>
        </p:txBody>
      </p:sp>
      <p:pic>
        <p:nvPicPr>
          <p:cNvPr id="7175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294AC-B356-4F24-BB03-4659FE4F6095}" type="slidenum">
              <a:rPr lang="ru-RU" smtClean="0">
                <a:latin typeface="Times New Roman" pitchFamily="18" charset="0"/>
              </a:rPr>
              <a:pPr/>
              <a:t>30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Мирового океана</a:t>
            </a:r>
          </a:p>
        </p:txBody>
      </p:sp>
      <p:pic>
        <p:nvPicPr>
          <p:cNvPr id="32773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РЕСУРСЫ МИРОВОГО ОКЕА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9275" y="1412875"/>
            <a:ext cx="71453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93CCE-6B93-4BEF-8325-B0E72C1447AA}" type="slidenum">
              <a:rPr lang="ru-RU" smtClean="0">
                <a:latin typeface="Times New Roman" pitchFamily="18" charset="0"/>
              </a:rPr>
              <a:pPr/>
              <a:t>31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ресурс – морская вода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 anchor="ctr"/>
          <a:lstStyle/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Запасы</a:t>
            </a:r>
            <a:r>
              <a:rPr lang="ru-RU" b="1" smtClean="0"/>
              <a:t> – </a:t>
            </a:r>
            <a:r>
              <a:rPr lang="ru-RU" smtClean="0"/>
              <a:t>1370 млн. км</a:t>
            </a:r>
            <a:r>
              <a:rPr lang="ru-RU" baseline="30000" smtClean="0"/>
              <a:t>3</a:t>
            </a:r>
            <a:r>
              <a:rPr lang="ru-RU" smtClean="0"/>
              <a:t> или 96,5%;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На каждого жителя планеты приходится</a:t>
            </a:r>
            <a:r>
              <a:rPr lang="ru-RU" smtClean="0"/>
              <a:t> – 270 млн. м</a:t>
            </a:r>
            <a:r>
              <a:rPr lang="ru-RU" baseline="30000" smtClean="0"/>
              <a:t>3</a:t>
            </a:r>
            <a:r>
              <a:rPr lang="ru-RU" smtClean="0"/>
              <a:t> океанской воды;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«живая вода»</a:t>
            </a:r>
            <a:r>
              <a:rPr lang="ru-RU" smtClean="0"/>
              <a:t> - это 75 химических элемента таблицы Менделеева;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1 км</a:t>
            </a:r>
            <a:r>
              <a:rPr lang="ru-RU" sz="2800" b="1" u="sng" baseline="30000" smtClean="0">
                <a:solidFill>
                  <a:srgbClr val="FF9933"/>
                </a:solidFill>
              </a:rPr>
              <a:t>3</a:t>
            </a:r>
            <a:r>
              <a:rPr lang="ru-RU" sz="2800" b="1" u="sng" smtClean="0">
                <a:solidFill>
                  <a:srgbClr val="FF9933"/>
                </a:solidFill>
              </a:rPr>
              <a:t> воды содержит</a:t>
            </a:r>
            <a:r>
              <a:rPr lang="ru-RU" smtClean="0"/>
              <a:t> – 37 млн. тонн растворённых веществ: соли – 20 млн.т., серы – 6 млн.т., много соды, брома, алюминия, кальция, натрия, меди, тория, золота и серебра.</a:t>
            </a:r>
          </a:p>
          <a:p>
            <a:pPr algn="just" eaLnBrk="1" hangingPunct="1"/>
            <a:endParaRPr lang="ru-RU" b="1" smtClean="0"/>
          </a:p>
        </p:txBody>
      </p:sp>
      <p:pic>
        <p:nvPicPr>
          <p:cNvPr id="3379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C0C3A-D31A-4CCA-A71E-5C32F7704D57}" type="slidenum">
              <a:rPr lang="ru-RU" smtClean="0">
                <a:latin typeface="Times New Roman" pitchFamily="18" charset="0"/>
              </a:rPr>
              <a:pPr/>
              <a:t>32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дна океана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 anchor="ctr"/>
          <a:lstStyle/>
          <a:p>
            <a:pPr algn="just" eaLnBrk="1" hangingPunct="1">
              <a:defRPr/>
            </a:pPr>
            <a:r>
              <a:rPr lang="ru-RU" sz="2800" b="1" i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континентальном шельфе</a:t>
            </a:r>
            <a:r>
              <a:rPr lang="ru-RU" sz="2800" b="1" i="1" u="sng" smtClean="0"/>
              <a:t> – </a:t>
            </a:r>
            <a:r>
              <a:rPr lang="ru-RU" sz="2800" smtClean="0"/>
              <a:t>нефть и газ: 1/3 от общей мировой добычи. Мексиканский залив – 57 действующих скважин; Северное море – 37; Персидский залив – 21; Гвинейский залив – 15.</a:t>
            </a:r>
          </a:p>
          <a:p>
            <a:pPr algn="just" eaLnBrk="1" hangingPunct="1">
              <a:defRPr/>
            </a:pPr>
            <a:r>
              <a:rPr lang="ru-RU" sz="2800" b="1" i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Глубоководное ложе океана</a:t>
            </a:r>
            <a:r>
              <a:rPr lang="ru-RU" sz="2800" b="1" i="1" u="sng" smtClean="0"/>
              <a:t> – </a:t>
            </a:r>
            <a:r>
              <a:rPr lang="ru-RU" sz="2800" smtClean="0"/>
              <a:t>железомарганцевые конкреции;</a:t>
            </a:r>
          </a:p>
          <a:p>
            <a:pPr algn="just" eaLnBrk="1" hangingPunct="1">
              <a:defRPr/>
            </a:pPr>
            <a:r>
              <a:rPr lang="ru-RU" sz="2800" b="1" i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Сокровища затонувших кораблей.</a:t>
            </a:r>
          </a:p>
        </p:txBody>
      </p:sp>
      <p:pic>
        <p:nvPicPr>
          <p:cNvPr id="34822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D8B2-F31F-446E-9C7C-70DD18575704}" type="slidenum">
              <a:rPr lang="ru-RU" smtClean="0">
                <a:latin typeface="Times New Roman" pitchFamily="18" charset="0"/>
              </a:rPr>
              <a:pPr/>
              <a:t>33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Энергетические ресурсы дна океана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8"/>
            <a:ext cx="7221537" cy="4824412"/>
          </a:xfrm>
        </p:spPr>
        <p:txBody>
          <a:bodyPr anchor="ctr"/>
          <a:lstStyle/>
          <a:p>
            <a:pPr marL="457200" indent="-457200" algn="just" eaLnBrk="1" hangingPunct="1">
              <a:buFont typeface="Wingdings" pitchFamily="2" charset="2"/>
              <a:buAutoNum type="arabicPeriod"/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Приливные электростанции</a:t>
            </a:r>
            <a:r>
              <a:rPr lang="ru-RU" smtClean="0"/>
              <a:t> – суммарная мощность приливов – 1-6 млрд.кВт*ч, что превышает энергию всех рек земного шара. Возможности имеются в 25-30 местах земного шара для сооружения данных электростанций. </a:t>
            </a:r>
            <a:r>
              <a:rPr lang="ru-RU" u="sng" smtClean="0"/>
              <a:t>Самыми большими ресурсами приливной энергетики обладают</a:t>
            </a:r>
            <a:r>
              <a:rPr lang="ru-RU" smtClean="0"/>
              <a:t>: </a:t>
            </a:r>
            <a:r>
              <a:rPr lang="ru-RU" b="1" i="1" smtClean="0"/>
              <a:t>Россия, Франция, Канада, Великобритания, Австралия, Аргентина, США</a:t>
            </a:r>
            <a:r>
              <a:rPr lang="ru-RU" smtClean="0"/>
              <a:t>.</a:t>
            </a:r>
          </a:p>
          <a:p>
            <a:pPr marL="457200" indent="-457200" algn="just" eaLnBrk="1" hangingPunct="1">
              <a:buFont typeface="Wingdings" pitchFamily="2" charset="2"/>
              <a:buAutoNum type="arabicPeriod"/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Волновые электростанции</a:t>
            </a:r>
            <a:r>
              <a:rPr lang="ru-RU" smtClean="0"/>
              <a:t>, использующие энергию морских течений.</a:t>
            </a:r>
          </a:p>
          <a:p>
            <a:pPr marL="457200" indent="-457200" algn="just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584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686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80EC4-9EDE-429F-A022-17AF97D71638}" type="slidenum">
              <a:rPr lang="ru-RU" smtClean="0">
                <a:latin typeface="Times New Roman" pitchFamily="18" charset="0"/>
              </a:rPr>
              <a:pPr/>
              <a:t>34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214313"/>
            <a:ext cx="6867525" cy="10652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Биологические ресурсы дна океана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32363" y="1412875"/>
            <a:ext cx="4052887" cy="46656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Биомасса насчитывает 140 тыс. видов</a:t>
            </a:r>
            <a:r>
              <a:rPr lang="ru-RU" smtClean="0"/>
              <a:t> – </a:t>
            </a:r>
            <a:r>
              <a:rPr lang="ru-RU" sz="2000" smtClean="0"/>
              <a:t>это животные (рыбы, млекопитающие, моллюски, ракообразные) и растения, обитающие в его водах.</a:t>
            </a:r>
          </a:p>
          <a:p>
            <a:pPr eaLnBrk="1" hangingPunct="1">
              <a:defRPr/>
            </a:pPr>
            <a:r>
              <a:rPr lang="ru-RU" smtClean="0"/>
              <a:t>Основную часть биомассы составляет фитопланктон и зообентос.</a:t>
            </a:r>
          </a:p>
          <a:p>
            <a:pPr algn="just"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Нектон</a:t>
            </a:r>
            <a:r>
              <a:rPr lang="ru-RU" smtClean="0"/>
              <a:t> – </a:t>
            </a:r>
            <a:r>
              <a:rPr lang="ru-RU" sz="2000" smtClean="0"/>
              <a:t>рыбы, млекопитающие, кальмары, креветки (свыше 1 млрд.т).</a:t>
            </a:r>
          </a:p>
        </p:txBody>
      </p:sp>
      <p:pic>
        <p:nvPicPr>
          <p:cNvPr id="36870" name="Picture 4" descr="MP000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Разнообразие кораллов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412875"/>
            <a:ext cx="2665412" cy="1998663"/>
          </a:xfrm>
          <a:noFill/>
        </p:spPr>
      </p:pic>
      <p:pic>
        <p:nvPicPr>
          <p:cNvPr id="55305" name="Picture 9" descr="Синий краб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979613" y="4005263"/>
            <a:ext cx="2667000" cy="2000250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BE6EC-C971-46FE-BE01-6738FC901FCE}" type="slidenum">
              <a:rPr lang="ru-RU" smtClean="0">
                <a:latin typeface="Times New Roman" pitchFamily="18" charset="0"/>
              </a:rPr>
              <a:pPr/>
              <a:t>35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Хозяйственное использование вод Мирового океана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Самые продуктивные акватории</a:t>
            </a:r>
            <a:r>
              <a:rPr lang="ru-RU" sz="2800" smtClean="0"/>
              <a:t> – это северные широты: Норвегия, Дания, Великобритания, Германия, США (моря: Норвежское, Северное, Баренцево, Охотское, Японское, северные части Атлантического и Тихого океанов).</a:t>
            </a:r>
          </a:p>
          <a:p>
            <a:pPr algn="just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Мировая добыча рыбы и морепродуктов = 110 млн.тонн в год.</a:t>
            </a:r>
          </a:p>
        </p:txBody>
      </p:sp>
      <p:pic>
        <p:nvPicPr>
          <p:cNvPr id="37894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C95A9-3F62-45D7-83DC-D77DE9FE636B}" type="slidenum">
              <a:rPr lang="ru-RU" smtClean="0">
                <a:latin typeface="Times New Roman" pitchFamily="18" charset="0"/>
              </a:rPr>
              <a:pPr/>
              <a:t>36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Океан «БОЛЕН»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В него ежегодно попадает 1 млн.тонн нефти</a:t>
            </a:r>
            <a:r>
              <a:rPr lang="ru-RU" sz="2800" smtClean="0"/>
              <a:t> ( от катастроф танкеров и буровых платформ, слива нефти с загрязнённых судов).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Отходы промышленности</a:t>
            </a:r>
            <a:r>
              <a:rPr lang="ru-RU" sz="2800" smtClean="0"/>
              <a:t>: тяжёлые металлы, радиоактивные отходы в контейнерах и др.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Более 10 тыс. туристических судов Средиземного моря выбрасывают нечистоты в море до очистки</a:t>
            </a:r>
            <a:r>
              <a:rPr lang="ru-RU" sz="2800" b="1" u="sng" smtClean="0"/>
              <a:t>.</a:t>
            </a:r>
          </a:p>
        </p:txBody>
      </p:sp>
      <p:pic>
        <p:nvPicPr>
          <p:cNvPr id="38918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3993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608CF4-BDDA-4150-996C-7DC3898E0962}" type="slidenum">
              <a:rPr lang="ru-RU" smtClean="0">
                <a:latin typeface="Times New Roman" pitchFamily="18" charset="0"/>
              </a:rPr>
              <a:pPr/>
              <a:t>37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pic>
        <p:nvPicPr>
          <p:cNvPr id="39941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daw19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32063" y="1927225"/>
            <a:ext cx="2665412" cy="1998663"/>
          </a:xfrm>
          <a:noFill/>
        </p:spPr>
      </p:pic>
      <p:pic>
        <p:nvPicPr>
          <p:cNvPr id="58378" name="Picture 10" descr="pos16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995988" y="1927225"/>
            <a:ext cx="2665412" cy="1998663"/>
          </a:xfrm>
          <a:noFill/>
        </p:spPr>
      </p:pic>
      <p:pic>
        <p:nvPicPr>
          <p:cNvPr id="58380" name="Picture 12" descr="ros6"/>
          <p:cNvPicPr>
            <a:picLocks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995988" y="4078288"/>
            <a:ext cx="2667000" cy="2000250"/>
          </a:xfrm>
          <a:noFill/>
        </p:spPr>
      </p:pic>
      <p:pic>
        <p:nvPicPr>
          <p:cNvPr id="58382" name="Picture 14" descr="daw12"/>
          <p:cNvPicPr>
            <a:picLocks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2532063" y="4078288"/>
            <a:ext cx="2667000" cy="2000250"/>
          </a:xfrm>
          <a:noFill/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14563" y="6416675"/>
            <a:ext cx="5091112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CADB1-3411-402E-B543-50F4D4ECE267}" type="slidenum">
              <a:rPr lang="ru-RU" smtClean="0">
                <a:latin typeface="Times New Roman" pitchFamily="18" charset="0"/>
              </a:rPr>
              <a:pPr/>
              <a:t>38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77075" cy="47371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 отдыха  туризма</a:t>
            </a:r>
            <a:r>
              <a:rPr lang="ru-RU" smtClean="0"/>
              <a:t>. Это как природные, так и антропогенные объекты и явления, которые могут использоваться для отдыха, туризма и восстановления здоровья.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ru-RU" b="1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Рекреационные ресурсы делятся на 4 главных типа: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smtClean="0">
                <a:solidFill>
                  <a:srgbClr val="FF9933"/>
                </a:solidFill>
              </a:rPr>
              <a:t>Рекреационно-лечебные </a:t>
            </a:r>
            <a:r>
              <a:rPr lang="ru-RU" sz="2000" smtClean="0"/>
              <a:t>(например, лечение минеральными водами);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smtClean="0">
                <a:solidFill>
                  <a:srgbClr val="FF9933"/>
                </a:solidFill>
              </a:rPr>
              <a:t>Рекреационно-оздоровительные </a:t>
            </a:r>
            <a:r>
              <a:rPr lang="ru-RU" sz="2000" smtClean="0"/>
              <a:t>(купально-пляжные местности);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smtClean="0">
                <a:solidFill>
                  <a:srgbClr val="FF9933"/>
                </a:solidFill>
              </a:rPr>
              <a:t>Рекреационно-спортивные</a:t>
            </a:r>
            <a:r>
              <a:rPr lang="ru-RU" sz="2000" smtClean="0"/>
              <a:t> (горнолыжные базы);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b="1" i="1" u="sng" smtClean="0">
                <a:solidFill>
                  <a:srgbClr val="FF9933"/>
                </a:solidFill>
              </a:rPr>
              <a:t>Рекреационно-познавательные</a:t>
            </a:r>
            <a:r>
              <a:rPr lang="ru-RU" smtClean="0"/>
              <a:t> </a:t>
            </a:r>
            <a:r>
              <a:rPr lang="ru-RU" sz="2000" smtClean="0"/>
              <a:t>(исторические памятники).</a:t>
            </a:r>
          </a:p>
        </p:txBody>
      </p:sp>
      <p:pic>
        <p:nvPicPr>
          <p:cNvPr id="40966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преподаватель: Головина Е.А.</a:t>
            </a:r>
          </a:p>
        </p:txBody>
      </p:sp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853CA6-763D-442E-ADAD-9736BD816272}" type="slidenum">
              <a:rPr lang="ru-RU" smtClean="0">
                <a:latin typeface="Times New Roman" pitchFamily="18" charset="0"/>
              </a:rPr>
              <a:pPr/>
              <a:t>39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3375"/>
            <a:ext cx="6775450" cy="5745163"/>
          </a:xfrm>
        </p:spPr>
        <p:txBody>
          <a:bodyPr anchor="ctr"/>
          <a:lstStyle/>
          <a:p>
            <a:pPr eaLnBrk="1" hangingPunct="1"/>
            <a:r>
              <a:rPr lang="ru-RU" b="1" smtClean="0"/>
              <a:t>К природно-рекреационным ресурсам относятся</a:t>
            </a:r>
            <a:r>
              <a:rPr lang="ru-RU" smtClean="0"/>
              <a:t> морские побережья, берега рек, озёр, горы, лесные массивы, выходы минеральных вод, лечебные грязи. Главные формы: зелёные зоны городов, заповедники и заказники, национальные парки.</a:t>
            </a:r>
          </a:p>
          <a:p>
            <a:pPr eaLnBrk="1" hangingPunct="1"/>
            <a:r>
              <a:rPr lang="ru-RU" b="1" smtClean="0"/>
              <a:t>К рекреационным ресурсам относятся культурно-исторические достопримечательности</a:t>
            </a:r>
            <a:r>
              <a:rPr lang="ru-RU" smtClean="0"/>
              <a:t>: Московский Кремль, римский Колизей, афинский Акрополь, гробница Тадж-Махал в Агре (Индия) и др.</a:t>
            </a:r>
          </a:p>
          <a:p>
            <a:pPr eaLnBrk="1" hangingPunct="1"/>
            <a:r>
              <a:rPr lang="ru-RU" b="1" u="sng" smtClean="0">
                <a:solidFill>
                  <a:srgbClr val="FF9933"/>
                </a:solidFill>
              </a:rPr>
              <a:t>Международный туризм особенно развит в Италии, Испании, Турции, Швейцарии, Индии, Египте и других странах мира.</a:t>
            </a:r>
          </a:p>
        </p:txBody>
      </p:sp>
      <p:pic>
        <p:nvPicPr>
          <p:cNvPr id="41989" name="Picture 4" descr="MP000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EC679-7A92-405F-B721-FC8EE7AABFE2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есть что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08175" y="1268413"/>
            <a:ext cx="7077075" cy="481012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 ресурсы</a:t>
            </a:r>
            <a:r>
              <a:rPr lang="ru-RU" sz="2800" b="1" smtClean="0"/>
              <a:t> – это тела и силы природы, которые при данном уровне технического и технологического развития могут быть использованы для производства материальных благ.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800" b="1" smtClean="0"/>
          </a:p>
          <a:p>
            <a:pPr algn="just" eaLnBrk="1" hangingPunct="1">
              <a:defRPr/>
            </a:pPr>
            <a:r>
              <a:rPr lang="ru-RU" b="1" u="sng" smtClean="0"/>
              <a:t>Главное свойство природных ресурсов –</a:t>
            </a:r>
            <a:r>
              <a:rPr lang="ru-RU" smtClean="0"/>
              <a:t> </a:t>
            </a:r>
            <a:r>
              <a:rPr lang="ru-RU" b="1" i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расходуемость</a:t>
            </a:r>
            <a:r>
              <a:rPr lang="ru-RU" smtClean="0">
                <a:solidFill>
                  <a:srgbClr val="FF9933"/>
                </a:solidFill>
              </a:rPr>
              <a:t> (</a:t>
            </a:r>
            <a:r>
              <a:rPr lang="ru-RU" smtClean="0"/>
              <a:t>т.е. запасы имеют определенную величину) и возможность изъятия из природной среды.</a:t>
            </a:r>
          </a:p>
        </p:txBody>
      </p:sp>
      <p:pic>
        <p:nvPicPr>
          <p:cNvPr id="6150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430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90C91-92E9-4CDB-BE1C-12AC19D2A79E}" type="slidenum">
              <a:rPr lang="ru-RU" smtClean="0">
                <a:latin typeface="Times New Roman" pitchFamily="18" charset="0"/>
              </a:rPr>
              <a:pPr/>
              <a:t>40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43012" name="Picture 4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2484438" y="2492375"/>
            <a:ext cx="5183187" cy="117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внимание!</a:t>
            </a:r>
          </a:p>
        </p:txBody>
      </p:sp>
      <p:pic>
        <p:nvPicPr>
          <p:cNvPr id="6144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PPLAUSE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86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" fill="hold"/>
                                        <p:tgtEl>
                                          <p:spTgt spid="61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преподаватель: Головина Е.А.</a:t>
            </a:r>
          </a:p>
        </p:txBody>
      </p:sp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BF9985-D7A7-45BE-A0B8-66D9F2BEE414}" type="slidenum">
              <a:rPr lang="ru-RU" smtClean="0">
                <a:latin typeface="Times New Roman" pitchFamily="18" charset="0"/>
              </a:rPr>
              <a:pPr/>
              <a:t>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240463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Классификация природных ресурсов</a:t>
            </a:r>
          </a:p>
        </p:txBody>
      </p:sp>
      <p:pic>
        <p:nvPicPr>
          <p:cNvPr id="7173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Классификация природных ресурс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143000"/>
            <a:ext cx="8588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AB53D6-26BD-4927-9B1F-4AB2C2F67634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происхождению: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63713" y="1557338"/>
            <a:ext cx="7221537" cy="4521200"/>
          </a:xfrm>
        </p:spPr>
        <p:txBody>
          <a:bodyPr anchor="ctr"/>
          <a:lstStyle/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Полезные ископаемые</a:t>
            </a:r>
            <a:r>
              <a:rPr lang="ru-RU" sz="3200" b="1" smtClean="0"/>
              <a:t> (минеральные ресурсы);</a:t>
            </a:r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Климатические ресурсы</a:t>
            </a:r>
            <a:r>
              <a:rPr lang="ru-RU" sz="3200" b="1" smtClean="0"/>
              <a:t>;</a:t>
            </a:r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Водные</a:t>
            </a:r>
            <a:r>
              <a:rPr lang="ru-RU" sz="3200" b="1" smtClean="0"/>
              <a:t>;</a:t>
            </a:r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Земельные</a:t>
            </a:r>
            <a:r>
              <a:rPr lang="ru-RU" sz="3200" b="1" smtClean="0"/>
              <a:t> (почвенные);</a:t>
            </a:r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Биологические</a:t>
            </a:r>
            <a:r>
              <a:rPr lang="ru-RU" sz="3200" b="1" smtClean="0">
                <a:solidFill>
                  <a:srgbClr val="FF9933"/>
                </a:solidFill>
              </a:rPr>
              <a:t>;</a:t>
            </a:r>
          </a:p>
          <a:p>
            <a:pPr eaLnBrk="1" hangingPunct="1"/>
            <a:r>
              <a:rPr lang="ru-RU" sz="3200" b="1" u="sng" smtClean="0">
                <a:solidFill>
                  <a:srgbClr val="FF9933"/>
                </a:solidFill>
              </a:rPr>
              <a:t>Ресурсы Мирового океана.</a:t>
            </a:r>
          </a:p>
        </p:txBody>
      </p:sp>
      <p:pic>
        <p:nvPicPr>
          <p:cNvPr id="8198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AF48EA-D2C2-44D9-B3AE-443B816B1793}" type="slidenum">
              <a:rPr lang="ru-RU" smtClean="0">
                <a:latin typeface="Times New Roman" pitchFamily="18" charset="0"/>
              </a:rPr>
              <a:pPr/>
              <a:t>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188913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исчерпаемости: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50100" cy="4681537"/>
          </a:xfrm>
        </p:spPr>
        <p:txBody>
          <a:bodyPr anchor="ctr"/>
          <a:lstStyle/>
          <a:p>
            <a:pPr marL="457200" indent="-457200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Исчерпаемые: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sz="2800" b="1" i="1" smtClean="0"/>
              <a:t>Невозобновимые</a:t>
            </a:r>
            <a:r>
              <a:rPr lang="ru-RU" sz="2800" b="1" smtClean="0"/>
              <a:t> (</a:t>
            </a:r>
            <a:r>
              <a:rPr lang="ru-RU" smtClean="0"/>
              <a:t>минералы, руды цветных металлов, сера и т.п.);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smtClean="0"/>
              <a:t> </a:t>
            </a:r>
            <a:r>
              <a:rPr lang="ru-RU" sz="2800" b="1" i="1" smtClean="0"/>
              <a:t>возобновимые </a:t>
            </a:r>
            <a:r>
              <a:rPr lang="ru-RU" sz="2800" smtClean="0"/>
              <a:t>(</a:t>
            </a:r>
            <a:r>
              <a:rPr lang="ru-RU" smtClean="0"/>
              <a:t>земля, вода, воздух, почвенные, гидроэнергетические);</a:t>
            </a:r>
          </a:p>
          <a:p>
            <a:pPr marL="457200" indent="-457200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Неисчерпаемые: </a:t>
            </a:r>
            <a:r>
              <a:rPr lang="ru-RU" smtClean="0"/>
              <a:t>энергия солнца, геотермальная, ветра, морских приливов и отливов, течений.</a:t>
            </a:r>
            <a:endParaRPr lang="ru-RU" b="1" u="sng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9222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0" y="6416675"/>
            <a:ext cx="5091113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5BA78-AFB4-4ECE-95F3-A8A392CAE28A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применению: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613" y="1412875"/>
            <a:ext cx="7005637" cy="4665663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промышленности: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Топливно-энергетические;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Металлургические;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Химическое и прочее сырьё.</a:t>
            </a:r>
          </a:p>
          <a:p>
            <a:pPr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сельского хозяйства: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Земельные;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Почвенные;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Агроклиматические.</a:t>
            </a:r>
          </a:p>
          <a:p>
            <a:pPr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отдыха и туризма: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smtClean="0"/>
              <a:t>Рекреационные ресурсы.</a:t>
            </a:r>
          </a:p>
        </p:txBody>
      </p:sp>
      <p:pic>
        <p:nvPicPr>
          <p:cNvPr id="10246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CAB15-9AD1-4FA4-A882-90BBEC5C8A00}" type="slidenum">
              <a:rPr lang="ru-RU" smtClean="0">
                <a:latin typeface="Times New Roman" pitchFamily="18" charset="0"/>
              </a:rPr>
              <a:pPr/>
              <a:t>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Ресурсообеспеченность 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613" y="1341438"/>
            <a:ext cx="7005637" cy="4737100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Ресурсообеспеченность</a:t>
            </a:r>
            <a:r>
              <a:rPr lang="ru-RU" sz="2000" smtClean="0"/>
              <a:t> – </a:t>
            </a:r>
            <a:r>
              <a:rPr lang="ru-RU" sz="2800" smtClean="0"/>
              <a:t>это соотношение  между величиной природных ресурсов и размерами их использования</a:t>
            </a:r>
            <a:r>
              <a:rPr lang="ru-RU" smtClean="0"/>
              <a:t>.</a:t>
            </a:r>
            <a:r>
              <a:rPr lang="ru-RU" sz="2000" smtClean="0"/>
              <a:t> </a:t>
            </a:r>
            <a:r>
              <a:rPr lang="ru-RU" sz="2000" i="1" smtClean="0"/>
              <a:t>Она измеряется либо количеством лет, на которое должно хватить данного ресурса, либо его запасами из расчёта на душу населения.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i="1" smtClean="0"/>
          </a:p>
          <a:p>
            <a:pPr marL="457200" indent="-457200" algn="just" eaLnBrk="1" hangingPunct="1">
              <a:lnSpc>
                <a:spcPct val="80000"/>
              </a:lnSpc>
              <a:defRPr/>
            </a:pPr>
            <a:r>
              <a:rPr lang="ru-RU" u="sng" smtClean="0"/>
              <a:t>На показатель ресурсообеспеченности влияют: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Богатство или бедность территории природными ресурсами;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sz="2000" smtClean="0"/>
              <a:t>Масштабы их извлечения (потребления).</a:t>
            </a:r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marL="457200" indent="-4572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Россия, США, Китай, Индия, Бразилия, Австралия – эти государства обеспечены практически всеми природными ресурсами.</a:t>
            </a:r>
          </a:p>
        </p:txBody>
      </p:sp>
      <p:pic>
        <p:nvPicPr>
          <p:cNvPr id="11270" name="Picture 7" descr="MP0002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6250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build="p" autoUpdateAnimBg="0" advAuto="0"/>
    </p:bld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Employee Orientation</Template>
  <TotalTime>508</TotalTime>
  <Words>1487</Words>
  <Application>Microsoft PowerPoint 7.0</Application>
  <PresentationFormat>Экран (4:3)</PresentationFormat>
  <Paragraphs>231</Paragraphs>
  <Slides>40</Slides>
  <Notes>11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Times New Roman</vt:lpstr>
      <vt:lpstr>Arial</vt:lpstr>
      <vt:lpstr>Wingdings</vt:lpstr>
      <vt:lpstr>Employee Orientation</vt:lpstr>
      <vt:lpstr> </vt:lpstr>
      <vt:lpstr>Цель занятия:</vt:lpstr>
      <vt:lpstr>Мы узнаем:</vt:lpstr>
      <vt:lpstr>Что есть что</vt:lpstr>
      <vt:lpstr>Классификация природных ресурсов</vt:lpstr>
      <vt:lpstr>По происхождению:</vt:lpstr>
      <vt:lpstr>По исчерпаемости:</vt:lpstr>
      <vt:lpstr>По применению:</vt:lpstr>
      <vt:lpstr>Ресурсообеспеченность </vt:lpstr>
      <vt:lpstr>Земельные ресурсы мира</vt:lpstr>
      <vt:lpstr>Земельные ресурсы:  два противоположных процесса</vt:lpstr>
      <vt:lpstr>Сельское хозяйство мира</vt:lpstr>
      <vt:lpstr>Сельское хозяйство мира</vt:lpstr>
      <vt:lpstr>Пустыня </vt:lpstr>
      <vt:lpstr>Минеральные ресурсы. Достаточно ли их?</vt:lpstr>
      <vt:lpstr>Минеральные ресурсы мира</vt:lpstr>
      <vt:lpstr>Распространение полезных ископаемых в земной коре подчиняется геологическим (тектоническим) закономерностям:</vt:lpstr>
      <vt:lpstr>Топливно - энергетические ресурсы</vt:lpstr>
      <vt:lpstr>Топливно - энергетические ресурсы</vt:lpstr>
      <vt:lpstr>Драгоценные камни и металлы</vt:lpstr>
      <vt:lpstr>Драгоценные камни и металлы</vt:lpstr>
      <vt:lpstr>Драгоценные камни и металлы</vt:lpstr>
      <vt:lpstr>Водные ресурсы суши: проблема пресной воды</vt:lpstr>
      <vt:lpstr>Водные ресурсы суши: проблема пресной воды.</vt:lpstr>
      <vt:lpstr>Главные потребители пресной воды</vt:lpstr>
      <vt:lpstr>Слайд 26</vt:lpstr>
      <vt:lpstr>Растительные ресурсы</vt:lpstr>
      <vt:lpstr>Слайд 28</vt:lpstr>
      <vt:lpstr>Слайд 29</vt:lpstr>
      <vt:lpstr>Ресурсы Мирового океана</vt:lpstr>
      <vt:lpstr>Главный ресурс – морская вода</vt:lpstr>
      <vt:lpstr>Минеральные ресурсы дна океана</vt:lpstr>
      <vt:lpstr>Энергетические ресурсы дна океана</vt:lpstr>
      <vt:lpstr>Биологические ресурсы дна океана</vt:lpstr>
      <vt:lpstr>Хозяйственное использование вод Мирового океана</vt:lpstr>
      <vt:lpstr>Океан «БОЛЕН»</vt:lpstr>
      <vt:lpstr>Рекреационные  ресурсы</vt:lpstr>
      <vt:lpstr>Рекреационные  ресурсы</vt:lpstr>
      <vt:lpstr>Слайд 39</vt:lpstr>
      <vt:lpstr>Слайд 40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Головина Елена Анатольевна</dc:creator>
  <cp:lastModifiedBy>User</cp:lastModifiedBy>
  <cp:revision>17</cp:revision>
  <cp:lastPrinted>1601-01-01T00:00:00Z</cp:lastPrinted>
  <dcterms:created xsi:type="dcterms:W3CDTF">2007-01-08T14:18:24Z</dcterms:created>
  <dcterms:modified xsi:type="dcterms:W3CDTF">2014-12-24T14:16:48Z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