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56" r:id="rId4"/>
    <p:sldMasterId id="2147483768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28"/>
  </p:notesMasterIdLst>
  <p:sldIdLst>
    <p:sldId id="258" r:id="rId10"/>
    <p:sldId id="260" r:id="rId11"/>
    <p:sldId id="271" r:id="rId12"/>
    <p:sldId id="268" r:id="rId13"/>
    <p:sldId id="273" r:id="rId14"/>
    <p:sldId id="269" r:id="rId15"/>
    <p:sldId id="282" r:id="rId16"/>
    <p:sldId id="270" r:id="rId17"/>
    <p:sldId id="274" r:id="rId18"/>
    <p:sldId id="276" r:id="rId19"/>
    <p:sldId id="267" r:id="rId20"/>
    <p:sldId id="266" r:id="rId21"/>
    <p:sldId id="277" r:id="rId22"/>
    <p:sldId id="278" r:id="rId23"/>
    <p:sldId id="279" r:id="rId24"/>
    <p:sldId id="280" r:id="rId25"/>
    <p:sldId id="281" r:id="rId26"/>
    <p:sldId id="25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7C70A9-C786-49A0-96E0-4C5500ECD78B}" type="datetimeFigureOut">
              <a:rPr lang="ru-RU" smtClean="0"/>
              <a:t>24.11.2013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69742-2A2B-4D73-825D-217BC1E69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92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Кликните по прямоугольнику «Ответ» - появятся расовые признаки, по слову «расы» - определение, щелчок по определению и оно исчезнет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1D4664-5EE5-4A69-AD23-651E756D27FF}" type="slidenum">
              <a:rPr lang="ru-RU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Кликнете по прямоугольнику «Вывод» - появится текст, щелчок по тексту – исчезновение текста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0086DB-6BA3-4268-A2CD-EC4E1F38E7A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по управляющим кнопкам, щелкните по изображению «развернутая книга» – появится дополнительная текстовая информация, кликните по слову колоний – появится определение этого слова, текст исчезнет, если по нему кликнуть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8BBA5E-F5EC-4C5E-9291-07330F7D11D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Щелчок по прямоугольнику «Ответ» - верные ответы данного теста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FE7809-4DFA-4A1D-9A5F-3846A7A9C5AC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Переход по управляющим кнопкам</a:t>
            </a:r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44316A-EEFA-4F2C-A1A8-B113F165CFB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26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001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E4F5-C8F4-4740-BEBB-2D9331F6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77027"/>
      </p:ext>
    </p:extLst>
  </p:cSld>
  <p:clrMapOvr>
    <a:masterClrMapping/>
  </p:clrMapOvr>
  <p:transition advClick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B4C6A-6B58-4904-86B6-2B6E3C4EC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1712"/>
      </p:ext>
    </p:extLst>
  </p:cSld>
  <p:clrMapOvr>
    <a:masterClrMapping/>
  </p:clrMapOvr>
  <p:transition advClick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878CD-EA06-40B3-A18E-3F5C3F0D3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770019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31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8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641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181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5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1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9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 9"/>
          <p:cNvSpPr>
            <a:spLocks/>
          </p:cNvSpPr>
          <p:nvPr userDrawn="1"/>
        </p:nvSpPr>
        <p:spPr bwMode="auto">
          <a:xfrm>
            <a:off x="0" y="0"/>
            <a:ext cx="4114800" cy="6858000"/>
          </a:xfrm>
          <a:custGeom>
            <a:avLst/>
            <a:gdLst>
              <a:gd name="T0" fmla="*/ 624 w 2592"/>
              <a:gd name="T1" fmla="*/ 0 h 4320"/>
              <a:gd name="T2" fmla="*/ 0 w 2592"/>
              <a:gd name="T3" fmla="*/ 0 h 4320"/>
              <a:gd name="T4" fmla="*/ 0 w 2592"/>
              <a:gd name="T5" fmla="*/ 4320 h 4320"/>
              <a:gd name="T6" fmla="*/ 2592 w 2592"/>
              <a:gd name="T7" fmla="*/ 4320 h 4320"/>
              <a:gd name="T8" fmla="*/ 1552 w 2592"/>
              <a:gd name="T9" fmla="*/ 3891 h 4320"/>
              <a:gd name="T10" fmla="*/ 935 w 2592"/>
              <a:gd name="T11" fmla="*/ 3362 h 4320"/>
              <a:gd name="T12" fmla="*/ 570 w 2592"/>
              <a:gd name="T13" fmla="*/ 2809 h 4320"/>
              <a:gd name="T14" fmla="*/ 306 w 2592"/>
              <a:gd name="T15" fmla="*/ 2233 h 4320"/>
              <a:gd name="T16" fmla="*/ 192 w 2592"/>
              <a:gd name="T17" fmla="*/ 1728 h 4320"/>
              <a:gd name="T18" fmla="*/ 170 w 2592"/>
              <a:gd name="T19" fmla="*/ 1176 h 4320"/>
              <a:gd name="T20" fmla="*/ 200 w 2592"/>
              <a:gd name="T21" fmla="*/ 782 h 4320"/>
              <a:gd name="T22" fmla="*/ 376 w 2592"/>
              <a:gd name="T23" fmla="*/ 312 h 4320"/>
              <a:gd name="T24" fmla="*/ 624 w 2592"/>
              <a:gd name="T25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92" h="4320">
                <a:moveTo>
                  <a:pt x="624" y="0"/>
                </a:moveTo>
                <a:lnTo>
                  <a:pt x="0" y="0"/>
                </a:lnTo>
                <a:lnTo>
                  <a:pt x="0" y="4320"/>
                </a:lnTo>
                <a:lnTo>
                  <a:pt x="2592" y="4320"/>
                </a:lnTo>
                <a:cubicBezTo>
                  <a:pt x="2592" y="4320"/>
                  <a:pt x="1828" y="4051"/>
                  <a:pt x="1552" y="3891"/>
                </a:cubicBezTo>
                <a:cubicBezTo>
                  <a:pt x="1276" y="3731"/>
                  <a:pt x="1095" y="3545"/>
                  <a:pt x="935" y="3362"/>
                </a:cubicBezTo>
                <a:cubicBezTo>
                  <a:pt x="775" y="3179"/>
                  <a:pt x="675" y="2997"/>
                  <a:pt x="570" y="2809"/>
                </a:cubicBezTo>
                <a:cubicBezTo>
                  <a:pt x="465" y="2621"/>
                  <a:pt x="369" y="2413"/>
                  <a:pt x="306" y="2233"/>
                </a:cubicBezTo>
                <a:cubicBezTo>
                  <a:pt x="239" y="2056"/>
                  <a:pt x="212" y="1928"/>
                  <a:pt x="192" y="1728"/>
                </a:cubicBezTo>
                <a:cubicBezTo>
                  <a:pt x="175" y="1551"/>
                  <a:pt x="162" y="1336"/>
                  <a:pt x="170" y="1176"/>
                </a:cubicBezTo>
                <a:cubicBezTo>
                  <a:pt x="171" y="1018"/>
                  <a:pt x="176" y="899"/>
                  <a:pt x="200" y="782"/>
                </a:cubicBezTo>
                <a:cubicBezTo>
                  <a:pt x="224" y="665"/>
                  <a:pt x="305" y="430"/>
                  <a:pt x="376" y="312"/>
                </a:cubicBezTo>
                <a:cubicBezTo>
                  <a:pt x="447" y="194"/>
                  <a:pt x="563" y="62"/>
                  <a:pt x="624" y="0"/>
                </a:cubicBezTo>
                <a:close/>
              </a:path>
            </a:pathLst>
          </a:custGeom>
          <a:gradFill rotWithShape="1">
            <a:gsLst>
              <a:gs pos="0">
                <a:srgbClr val="FF9900"/>
              </a:gs>
              <a:gs pos="100000">
                <a:srgbClr val="33669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6155" name="Picture 11" descr="s003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1910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8" name="Rectangle 14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381750"/>
            <a:ext cx="2133600" cy="47625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159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750"/>
            <a:ext cx="28956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6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29400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45FF0D-0C90-42FD-B3ED-5FE04A18BA4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154" name="AutoShape 10"/>
          <p:cNvSpPr>
            <a:spLocks noChangeArrowheads="1"/>
          </p:cNvSpPr>
          <p:nvPr userDrawn="1"/>
        </p:nvSpPr>
        <p:spPr bwMode="auto">
          <a:xfrm>
            <a:off x="609600" y="4114800"/>
            <a:ext cx="7848600" cy="2286000"/>
          </a:xfrm>
          <a:prstGeom prst="roundRect">
            <a:avLst>
              <a:gd name="adj" fmla="val 16667"/>
            </a:avLst>
          </a:prstGeom>
          <a:solidFill>
            <a:srgbClr val="336699">
              <a:alpha val="42999"/>
            </a:srgbClr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9200" prstMaterial="legacyMetal">
            <a:bevelT w="13500" h="13500" prst="angle"/>
            <a:bevelB w="13500" h="13500" prst="angle"/>
            <a:extrusionClr>
              <a:srgbClr val="33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419100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791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61580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E7C75B6-AC88-45BF-8B56-5CDAEF0380A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48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D65E87-AC32-4964-A229-EFCBE976370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63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3090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4F5D94-A0BA-4F93-A86B-FC4F63C6A80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145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C55E27-3212-4CE2-B3A8-82FD04DFAD2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748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931676-F6BD-413C-835B-D8230FC5C05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98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B656C50-7666-47D3-9E95-A854542A8C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408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46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444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B29CF4-E81B-4C02-89F1-881BDDB8A77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444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DBB7C5-0B69-4ADD-9244-61A27A6F19A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311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72AE-21BD-4329-A2A9-9AD0577AEE43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EC8AA-97CA-44CD-B5A3-2DD8F517643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18954"/>
      </p:ext>
    </p:extLst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98024-4106-4636-A4E4-3D19F2337E9D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31B34-9989-4F06-8109-334360D1394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85907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3EB4DF-2963-40D2-9713-3EDD3ED21BF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002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28D39-83F5-46EA-B0E6-B89046C61192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FC856-4328-4A14-81AA-9DF17BA0D47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80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0703-6F30-478B-BD8F-A37887A2E39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BB1C4-1934-41C8-9BCE-4CB101A2AE2E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05097"/>
      </p:ext>
    </p:extLst>
  </p:cSld>
  <p:clrMapOvr>
    <a:masterClrMapping/>
  </p:clrMapOvr>
  <p:transition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69FA-F06A-48DE-950A-034842B2059C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73B0-AC78-4106-9CF3-EA7542887A72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4293"/>
      </p:ext>
    </p:extLst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C40BA-F522-45BD-9D2D-8380467E2D40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C473C-F66E-4D6A-860E-7A7D1360993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97105"/>
      </p:ext>
    </p:extLst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0E7A8-92F8-4C35-8D3E-AE14B1CDB7A8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F6F1-0DBB-42D0-9D42-89CC84D53E0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1612"/>
      </p:ext>
    </p:extLst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CCC90-FA24-45BF-9393-F3996F121596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665E-41E6-464D-9607-D18D2AA588F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18737"/>
      </p:ext>
    </p:extLst>
  </p:cSld>
  <p:clrMapOvr>
    <a:masterClrMapping/>
  </p:clrMapOvr>
  <p:transition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25221-B213-47C4-BC36-A8560B04E954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E0B6B-FF83-4010-B055-7089EB81FCF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77242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1F943-6F3A-48BE-A598-4B8F241FC0F5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3258-A7A9-43F4-B6EB-5E63DF3A182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3157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18A28-E46E-49B8-866B-95BCA7239809}" type="datetimeFigureOut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E424-55BB-44B3-BD4B-72E8376E97AB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873475"/>
      </p:ext>
    </p:extLst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E4DB7-6BC7-4A2E-B685-FBAB9BD76214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DF3F-F7F9-430C-8F20-649449E1B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26492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D8EEA6-15FA-4720-AFD0-966C9EB5401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31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F955-7107-42B3-B886-715BAADF110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73D29-E928-460D-AF1D-928953D9C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65281"/>
      </p:ext>
    </p:extLst>
  </p:cSld>
  <p:clrMapOvr>
    <a:masterClrMapping/>
  </p:clrMapOvr>
  <p:transition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C1B4-924D-4E5E-B4B5-6A414CBEB45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BE821-77B6-4DCE-ADCC-4A5C5F358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720734"/>
      </p:ext>
    </p:extLst>
  </p:cSld>
  <p:clrMapOvr>
    <a:masterClrMapping/>
  </p:clrMapOvr>
  <p:transition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D38C-51D5-4688-804D-C80006F7544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71130-EA7D-4026-A0C6-07C42ED11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99393"/>
      </p:ext>
    </p:extLst>
  </p:cSld>
  <p:clrMapOvr>
    <a:masterClrMapping/>
  </p:clrMapOvr>
  <p:transition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C954-3E67-4043-A843-11BCD8A37F1A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DA68-E54E-4BC2-84FB-426397297D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052802"/>
      </p:ext>
    </p:extLst>
  </p:cSld>
  <p:clrMapOvr>
    <a:masterClrMapping/>
  </p:clrMapOvr>
  <p:transition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E53FF-530A-4E31-BF9C-52DC10D580A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E68ED-0471-4F25-807C-B6209C9CA5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9017"/>
      </p:ext>
    </p:extLst>
  </p:cSld>
  <p:clrMapOvr>
    <a:masterClrMapping/>
  </p:clrMapOvr>
  <p:transition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1F991-79C4-463B-BDB1-AD3868AEAABF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1FCCA-2131-49BF-9298-C27D28296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70721"/>
      </p:ext>
    </p:extLst>
  </p:cSld>
  <p:clrMapOvr>
    <a:masterClrMapping/>
  </p:clrMapOvr>
  <p:transition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E965-8A45-4646-9DB7-6BF47F4541B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89E8-907F-4EEE-A9EA-F8F7DE8C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39842"/>
      </p:ext>
    </p:extLst>
  </p:cSld>
  <p:clrMapOvr>
    <a:masterClrMapping/>
  </p:clrMapOvr>
  <p:transition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B836F-C60F-4C4B-9DC3-BD551BECE676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65AB-F04B-409C-9D6A-86FFB502E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3865"/>
      </p:ext>
    </p:extLst>
  </p:cSld>
  <p:clrMapOvr>
    <a:masterClrMapping/>
  </p:clrMapOvr>
  <p:transition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67F4A-DDFC-4147-A332-A4AD2630A217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CA344-7416-44D9-B196-D7CBA5C087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351131"/>
      </p:ext>
    </p:extLst>
  </p:cSld>
  <p:clrMapOvr>
    <a:masterClrMapping/>
  </p:clrMapOvr>
  <p:transition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AC36C-2352-42C8-8842-B25045B5B90D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ED490-05DA-486A-A0D6-90E8D66420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183546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3366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8001000" y="0"/>
            <a:ext cx="1143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00">
                  <a:alpha val="82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034" name="Picture 10" descr="glabal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81000" y="152400"/>
            <a:ext cx="8159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9AE0453-CFEE-4313-93F2-ECD6D96A347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577A21-EF28-4BB8-9D44-4A1D34B273C9}" type="datetimeFigureOut">
              <a:rPr lang="ru-RU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24.11.2013</a:t>
            </a:fld>
            <a:endParaRPr lang="ru-RU" dirty="0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AE3B29-E860-4605-9103-9F119A8D1579}" type="slidenum">
              <a:rPr lang="ru-RU">
                <a:solidFill>
                  <a:prstClr val="white">
                    <a:shade val="50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99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alphaModFix amt="8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BA7E07-20DB-4D40-94E0-4B89FC3CE08C}" type="datetimeFigureOut">
              <a:rPr lang="ru-RU"/>
              <a:pPr>
                <a:defRPr/>
              </a:pPr>
              <a:t>24.11.2013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B0F2B6-B65C-4B67-8D00-042D2C36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76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Население Африки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991073" y="116632"/>
            <a:ext cx="3888432" cy="1224136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Скатинская</a:t>
            </a:r>
            <a:r>
              <a:rPr lang="ru-RU" dirty="0" smtClean="0"/>
              <a:t> СОШ </a:t>
            </a:r>
          </a:p>
          <a:p>
            <a:pPr algn="ctr"/>
            <a:r>
              <a:rPr lang="ru-RU" dirty="0" smtClean="0"/>
              <a:t>Учитель географии </a:t>
            </a:r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Размещение  населения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4049" y="1341438"/>
            <a:ext cx="3931990" cy="4829175"/>
          </a:xfrm>
        </p:spPr>
        <p:txBody>
          <a:bodyPr rtlCol="0">
            <a:normAutofit fontScale="62500" lnSpcReduction="20000"/>
          </a:bodyPr>
          <a:lstStyle/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Каким способом на карте показано размещение населения?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 изображаются на карте незаселенные территории?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Где на материке плотность населения более  100 человек на 1км</a:t>
            </a:r>
            <a:r>
              <a:rPr lang="ru-RU" b="1" baseline="30000" dirty="0" smtClean="0"/>
              <a:t>2</a:t>
            </a:r>
            <a:r>
              <a:rPr lang="ru-RU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Где на материке плотность населения менее  1 человек на 1км</a:t>
            </a:r>
            <a:r>
              <a:rPr lang="ru-RU" b="1" baseline="30000" dirty="0" smtClean="0"/>
              <a:t>2</a:t>
            </a:r>
            <a:r>
              <a:rPr lang="ru-RU" b="1" dirty="0" smtClean="0"/>
              <a:t>?  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Какая плотность населения преобладает в бассейне реки Конго?</a:t>
            </a:r>
          </a:p>
          <a:p>
            <a:pPr marL="174625" indent="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 smtClean="0"/>
              <a:t>Какова плотность населения на востоке материка?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b="1" dirty="0"/>
          </a:p>
        </p:txBody>
      </p:sp>
      <p:pic>
        <p:nvPicPr>
          <p:cNvPr id="7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467544" y="1192844"/>
            <a:ext cx="4412210" cy="5607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6309320"/>
            <a:ext cx="4536504" cy="4906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Карта в атласе -  с.12-13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3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ru-RU" sz="2400" b="1" dirty="0" smtClean="0"/>
              <a:t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a:t>
            </a:r>
            <a:endParaRPr lang="ru-RU" sz="2400" b="1" dirty="0"/>
          </a:p>
        </p:txBody>
      </p:sp>
      <p:pic>
        <p:nvPicPr>
          <p:cNvPr id="6" name="Picture 3" descr="C:\Documents and Settings\Киса\Рабочий стол\71724-004-2743B5E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641721" y="2188021"/>
            <a:ext cx="378441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D:\фото\image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59" y="1926316"/>
            <a:ext cx="436164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/>
          <a:lstStyle/>
          <a:p>
            <a:r>
              <a:rPr lang="ru-RU" sz="3200" dirty="0" smtClean="0"/>
              <a:t>Для каких природных зон характерны данные жилища? Почему в постройках отсутствуют окна?</a:t>
            </a:r>
            <a:endParaRPr lang="ru-RU" sz="3200" dirty="0"/>
          </a:p>
        </p:txBody>
      </p:sp>
      <p:pic>
        <p:nvPicPr>
          <p:cNvPr id="4" name="Рисунок 3" descr="http://scienceland.info/images/geography7/img20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24000"/>
            <a:ext cx="6840759" cy="5145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5059362" cy="4619625"/>
          </a:xfr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Колониальное  прошлое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849938" y="1500188"/>
            <a:ext cx="3071812" cy="19383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  К началу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</a:rPr>
              <a:t>XX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в. – Африка превратилась в материк </a:t>
            </a:r>
            <a:r>
              <a:rPr lang="ru-RU" sz="2000" u="sng" dirty="0" smtClean="0">
                <a:solidFill>
                  <a:srgbClr val="0000FF"/>
                </a:solidFill>
                <a:latin typeface="Calibri" pitchFamily="34" charset="0"/>
              </a:rPr>
              <a:t>колоний </a:t>
            </a:r>
            <a:r>
              <a:rPr lang="ru-RU" sz="2000" dirty="0" smtClean="0">
                <a:solidFill>
                  <a:srgbClr val="000000"/>
                </a:solidFill>
                <a:latin typeface="Calibri" pitchFamily="34" charset="0"/>
              </a:rPr>
              <a:t>стран Европы. (только Либерия и Эфиопия были свободными)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77050" y="2133600"/>
            <a:ext cx="1143000" cy="42862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Picture 2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334963"/>
            <a:ext cx="461962" cy="47148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49938" y="3573463"/>
            <a:ext cx="3071812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середине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Африка стала материком национально-освободительной борьбы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49938" y="5013325"/>
            <a:ext cx="3065462" cy="923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00"/>
                </a:solidFill>
              </a:rPr>
              <a:t>  В конце </a:t>
            </a:r>
            <a:r>
              <a:rPr lang="en-US" dirty="0">
                <a:solidFill>
                  <a:srgbClr val="000000"/>
                </a:solidFill>
              </a:rPr>
              <a:t>XX</a:t>
            </a:r>
            <a:r>
              <a:rPr lang="ru-RU" dirty="0">
                <a:solidFill>
                  <a:srgbClr val="000000"/>
                </a:solidFill>
              </a:rPr>
              <a:t>в.  Африка превратилась в материк независимых государств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500" y="6165304"/>
            <a:ext cx="65207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Колония</a:t>
            </a:r>
            <a:r>
              <a:rPr lang="ru-RU" dirty="0">
                <a:solidFill>
                  <a:prstClr val="black"/>
                </a:solidFill>
              </a:rPr>
              <a:t> – это страна, лишенная политической и хозяйственной самостоятельности.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6365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9700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331640" y="188913"/>
            <a:ext cx="76329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 Black" pitchFamily="34" charset="0"/>
              </a:rPr>
              <a:t>Закрепление изученного материала</a:t>
            </a:r>
            <a:endParaRPr lang="ru-RU" sz="2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0825" y="908050"/>
            <a:ext cx="8713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1.Какой материк ученые считают прародиной современного человека?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2. К какой расе относится большая часть населения Африки?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algn="just"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3.Какие народы проживают в полупустынях и пустынях Южной Африки?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950" y="3284538"/>
            <a:ext cx="9144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4. Эти «лесные люди» отличаются желтоватым цветом кожи, очень широким носом, малым ростом? Кто это?</a:t>
            </a:r>
            <a:endParaRPr lang="ru-RU" sz="2400">
              <a:solidFill>
                <a:srgbClr val="7C4B3B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5. Где в пределах материка проживает пришлое население европеоидной расы?</a:t>
            </a:r>
            <a:endParaRPr lang="ru-RU" sz="2400">
              <a:solidFill>
                <a:srgbClr val="00206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7C4B3B"/>
                </a:solidFill>
                <a:latin typeface="Arial Black" pitchFamily="34" charset="0"/>
                <a:cs typeface="Times New Roman" pitchFamily="18" charset="0"/>
              </a:rPr>
              <a:t>6. Какова численность населения Африки? Чему равна средняя плотность населения материка?</a:t>
            </a:r>
          </a:p>
          <a:p>
            <a:pPr eaLnBrk="0" hangingPunct="0"/>
            <a:r>
              <a:rPr lang="ru-RU" sz="240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7.Как называется страна, лишенная политической и хозяйственной самостоятельности?</a:t>
            </a: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635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9937" grpId="0"/>
      <p:bldP spid="399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62960"/>
          </a:xfrm>
        </p:spPr>
        <p:txBody>
          <a:bodyPr/>
          <a:lstStyle/>
          <a:p>
            <a:pPr indent="20638" eaLnBrk="1" hangingPunct="1">
              <a:buFont typeface="Arial" charset="0"/>
              <a:buAutoNum type="arabicPeriod"/>
            </a:pPr>
            <a:r>
              <a:rPr lang="ru-RU" sz="2000" b="1" dirty="0" smtClean="0"/>
              <a:t>В  АФРИКЕ  ПРОЖИВАЕТ  ...  ЧЕЛОВЕК.</a:t>
            </a:r>
            <a:br>
              <a:rPr lang="ru-RU" sz="2000" b="1" dirty="0" smtClean="0"/>
            </a:br>
            <a:r>
              <a:rPr lang="ru-RU" sz="2000" b="1" i="1" dirty="0" smtClean="0"/>
              <a:t>а) менее 500 млн.,    б) 500 млн. - 850 млн.,    в)более 1 млрд.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 В  ЭКВАТОРИАЛЬНОЙ  АФРИКЕ  ПРЕОБЛАДАЕТ  НАСЕЛЕНИЕ  ...   РАСЫ. </a:t>
            </a:r>
            <a:br>
              <a:rPr lang="ru-RU" sz="2000" b="1" dirty="0" smtClean="0"/>
            </a:br>
            <a:r>
              <a:rPr lang="ru-RU" sz="2000" b="1" i="1" dirty="0" smtClean="0"/>
              <a:t>а) негроидной,         б) европеоидной,      в) монголоидной.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 НАСЕЛЕНИЕ  СЕВЕРНОЙ  АФРИКИ:</a:t>
            </a:r>
            <a:br>
              <a:rPr lang="ru-RU" sz="2000" b="1" dirty="0" smtClean="0"/>
            </a:br>
            <a:r>
              <a:rPr lang="ru-RU" sz="2000" b="1" i="1" dirty="0" smtClean="0"/>
              <a:t>а) малагасийцы,          б) арабские народы,        в) народы банту.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САМЫЕ  НИЗКИЕ  НАРОДЫ  АФРИКИ  НАЗЫВАЮТСЯ: </a:t>
            </a:r>
            <a:br>
              <a:rPr lang="ru-RU" sz="2000" b="1" dirty="0" smtClean="0"/>
            </a:br>
            <a:r>
              <a:rPr lang="ru-RU" sz="2000" b="1" i="1" dirty="0" smtClean="0"/>
              <a:t>а) пигмеи,             б) лилипуты,             в) бушмены.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 НАИБОЛЕЕ  ДРЕВНИЕ  ОСТАНКИ  ЧЕЛОВЕКА  БЫЛИ  НАЙДЕНЫ  В: </a:t>
            </a:r>
            <a:br>
              <a:rPr lang="ru-RU" sz="2000" b="1" dirty="0" smtClean="0"/>
            </a:br>
            <a:r>
              <a:rPr lang="ru-RU" sz="2000" b="1" i="1" dirty="0" smtClean="0"/>
              <a:t>а) Египте, Ливии, Алжире,          б) Нигерии, Габоне, Чаде,                                                                                  в) Танзании, Кении, Эфиопии.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6. ОДИН  ИЗ  САМЫХ  ВЫСОКИХ  НАРОДОВ  АФРИКИ: </a:t>
            </a:r>
            <a:br>
              <a:rPr lang="ru-RU" sz="2000" b="1" dirty="0" smtClean="0"/>
            </a:br>
            <a:r>
              <a:rPr lang="ru-RU" sz="2000" b="1" i="1" dirty="0" smtClean="0"/>
              <a:t>а) бушмены,       б) </a:t>
            </a:r>
            <a:r>
              <a:rPr lang="ru-RU" sz="2000" b="1" i="1" dirty="0" err="1" smtClean="0"/>
              <a:t>масаи</a:t>
            </a:r>
            <a:r>
              <a:rPr lang="ru-RU" sz="2000" b="1" i="1" dirty="0" smtClean="0"/>
              <a:t>,           в) арабы.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7. ПРИШЛОЕ НАСЕЛЕНИЕ АФРИКИ ПРОЖИВАЕТ: </a:t>
            </a:r>
            <a:br>
              <a:rPr lang="ru-RU" sz="2000" b="1" dirty="0" smtClean="0"/>
            </a:br>
            <a:r>
              <a:rPr lang="ru-RU" sz="2000" b="1" i="1" dirty="0" smtClean="0"/>
              <a:t>а)  на экваторе,   б) на побережье Гвинейского залива,                                                         в) на северном и южном побережье материка.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 smtClean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42910" y="214290"/>
            <a:ext cx="8229600" cy="654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val="143623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Содержимое 5"/>
          <p:cNvSpPr>
            <a:spLocks noGrp="1"/>
          </p:cNvSpPr>
          <p:nvPr>
            <p:ph idx="1"/>
          </p:nvPr>
        </p:nvSpPr>
        <p:spPr>
          <a:xfrm>
            <a:off x="0" y="868322"/>
            <a:ext cx="9144000" cy="5989678"/>
          </a:xfrm>
        </p:spPr>
        <p:txBody>
          <a:bodyPr/>
          <a:lstStyle/>
          <a:p>
            <a:pPr indent="20638" eaLnBrk="1" hangingPunct="1">
              <a:buFont typeface="Arial" charset="0"/>
              <a:buAutoNum type="arabicPeriod"/>
            </a:pPr>
            <a:r>
              <a:rPr lang="ru-RU" sz="2000" b="1" dirty="0" smtClean="0"/>
              <a:t>В  АФРИКЕ  ПРОЖИВАЕТ  ...  ЧЕЛОВЕК.</a:t>
            </a:r>
            <a:br>
              <a:rPr lang="ru-RU" sz="2000" b="1" dirty="0" smtClean="0"/>
            </a:br>
            <a:r>
              <a:rPr lang="ru-RU" sz="2000" b="1" i="1" dirty="0" smtClean="0"/>
              <a:t>а) менее 500 млн.,  </a:t>
            </a:r>
            <a:r>
              <a:rPr lang="ru-RU" sz="2000" b="1" i="1" dirty="0" smtClean="0">
                <a:solidFill>
                  <a:srgbClr val="C00000"/>
                </a:solidFill>
              </a:rPr>
              <a:t>  </a:t>
            </a:r>
            <a:r>
              <a:rPr lang="ru-RU" sz="2000" b="1" i="1" dirty="0" smtClean="0"/>
              <a:t>б) 500 млн. - 850 млн.,    </a:t>
            </a:r>
            <a:r>
              <a:rPr lang="ru-RU" sz="2000" b="1" i="1" dirty="0" smtClean="0">
                <a:solidFill>
                  <a:srgbClr val="C00000"/>
                </a:solidFill>
              </a:rPr>
              <a:t>в) более 1 млрд.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2. В  ЭКВАТОРИАЛЬНОЙ  АФРИКЕ  ПРЕОБЛАДАЕТ  НАСЕЛЕНИЕ  ...   РАСЫ. </a:t>
            </a:r>
            <a:br>
              <a:rPr lang="ru-RU" sz="2000" b="1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>а) негроидной,         </a:t>
            </a:r>
            <a:r>
              <a:rPr lang="ru-RU" sz="2000" b="1" i="1" dirty="0" smtClean="0"/>
              <a:t>б) европеоидной,   </a:t>
            </a:r>
            <a:r>
              <a:rPr lang="ru-RU" sz="2000" b="1" i="1" dirty="0" smtClean="0">
                <a:solidFill>
                  <a:srgbClr val="C00000"/>
                </a:solidFill>
              </a:rPr>
              <a:t>   </a:t>
            </a:r>
            <a:r>
              <a:rPr lang="ru-RU" sz="2000" b="1" i="1" dirty="0" smtClean="0"/>
              <a:t>в) монголоидной.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3. НАСЕЛЕНИЕ  СЕВЕРНОЙ  АФРИКИ:</a:t>
            </a:r>
            <a:br>
              <a:rPr lang="ru-RU" sz="2000" b="1" dirty="0" smtClean="0"/>
            </a:br>
            <a:r>
              <a:rPr lang="ru-RU" sz="2000" b="1" i="1" dirty="0" smtClean="0"/>
              <a:t>а) малагасийцы,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б) арабские народы,        </a:t>
            </a:r>
            <a:r>
              <a:rPr lang="ru-RU" sz="2000" b="1" i="1" dirty="0" smtClean="0"/>
              <a:t>в) народы банту.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4. САМЫЕ  НИЗКИЕ  НАРОДЫ  АФРИКИ  НАЗЫВАЮТСЯ: </a:t>
            </a:r>
            <a:br>
              <a:rPr lang="ru-RU" sz="2000" b="1" dirty="0" smtClean="0"/>
            </a:br>
            <a:r>
              <a:rPr lang="ru-RU" sz="2000" b="1" i="1" dirty="0" smtClean="0">
                <a:solidFill>
                  <a:srgbClr val="C00000"/>
                </a:solidFill>
              </a:rPr>
              <a:t>а) пигмеи,             </a:t>
            </a:r>
            <a:r>
              <a:rPr lang="ru-RU" sz="2000" b="1" i="1" dirty="0" smtClean="0"/>
              <a:t>б) лилипуты,             в) бушмены.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5. НАИБОЛЕЕ  ДРЕВНИЕ  ОСТАНКИ  ЧЕЛОВЕКА  БЫЛИ  НАЙДЕНЫ  В: </a:t>
            </a:r>
            <a:br>
              <a:rPr lang="ru-RU" sz="2000" b="1" dirty="0" smtClean="0"/>
            </a:br>
            <a:r>
              <a:rPr lang="ru-RU" sz="2000" b="1" i="1" dirty="0" smtClean="0"/>
              <a:t>а) Египте, Ливии, Алжире,          б) Нигерии, Габоне, Чаде,                                       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в) Танзании, Кении, Эфиопии.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6. ОДИН  ИЗ  САМЫХ  ВЫСОКИХ  НАРОДОВ  АФРИКИ: </a:t>
            </a:r>
            <a:br>
              <a:rPr lang="ru-RU" sz="2000" b="1" dirty="0" smtClean="0"/>
            </a:br>
            <a:r>
              <a:rPr lang="ru-RU" sz="2000" b="1" i="1" dirty="0" smtClean="0"/>
              <a:t>а) бушмены,       </a:t>
            </a:r>
            <a:r>
              <a:rPr lang="ru-RU" sz="2000" b="1" i="1" dirty="0" smtClean="0">
                <a:solidFill>
                  <a:srgbClr val="C00000"/>
                </a:solidFill>
              </a:rPr>
              <a:t>б)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масаи</a:t>
            </a:r>
            <a:r>
              <a:rPr lang="ru-RU" sz="2000" b="1" i="1" dirty="0" smtClean="0">
                <a:solidFill>
                  <a:srgbClr val="C00000"/>
                </a:solidFill>
              </a:rPr>
              <a:t>,           </a:t>
            </a:r>
            <a:r>
              <a:rPr lang="ru-RU" sz="2000" b="1" i="1" dirty="0" smtClean="0"/>
              <a:t>в) арабы.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7. ПРИШЛОЕ НАСЕЛЕНИЕ АФРИКИ ПРОЖИВАЕТ: </a:t>
            </a:r>
            <a:br>
              <a:rPr lang="ru-RU" sz="2000" b="1" dirty="0" smtClean="0"/>
            </a:br>
            <a:r>
              <a:rPr lang="ru-RU" sz="2000" b="1" i="1" dirty="0" smtClean="0"/>
              <a:t>а) на экваторе,     б) на побережье Гвинейского залива,                                           </a:t>
            </a:r>
            <a:r>
              <a:rPr lang="ru-RU" sz="2000" b="1" i="1" dirty="0" smtClean="0">
                <a:solidFill>
                  <a:srgbClr val="C00000"/>
                </a:solidFill>
              </a:rPr>
              <a:t>в) на северном и южном побережье материка.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ПРАВИЛЬНЫЕ ОТВЕТЫ: </a:t>
            </a:r>
            <a:r>
              <a:rPr lang="ru-RU" sz="2000" b="1" dirty="0" smtClean="0">
                <a:solidFill>
                  <a:srgbClr val="FF0000"/>
                </a:solidFill>
              </a:rPr>
              <a:t>1.в    2.а    3.б     4.а     5.в     6.б     7. в </a:t>
            </a:r>
          </a:p>
          <a:p>
            <a:pPr indent="20638" eaLnBrk="1" hangingPunct="1">
              <a:buFont typeface="Arial" charset="0"/>
              <a:buNone/>
            </a:pPr>
            <a:endParaRPr lang="ru-RU" sz="2000" dirty="0" smtClean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2910" y="214290"/>
            <a:ext cx="8229600" cy="6540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Тест</a:t>
            </a:r>
          </a:p>
        </p:txBody>
      </p:sp>
    </p:spTree>
    <p:extLst>
      <p:ext uri="{BB962C8B-B14F-4D97-AF65-F5344CB8AC3E}">
        <p14:creationId xmlns:p14="http://schemas.microsoft.com/office/powerpoint/2010/main" val="26390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6 баллов- «5»</a:t>
            </a:r>
          </a:p>
          <a:p>
            <a:r>
              <a:rPr lang="ru-RU" dirty="0" smtClean="0"/>
              <a:t>5 баллов – «4»</a:t>
            </a:r>
          </a:p>
          <a:p>
            <a:r>
              <a:rPr lang="ru-RU" dirty="0" smtClean="0"/>
              <a:t>4 балла – «3»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Параграф 30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Составить кроссворд «Страны Африки»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3600" dirty="0" smtClean="0"/>
              <a:t>  </a:t>
            </a:r>
            <a:r>
              <a:rPr lang="ru-RU" dirty="0">
                <a:ea typeface="+mj-ea"/>
                <a:cs typeface="+mj-cs"/>
              </a:rPr>
              <a:t>Составить презентацию об одной из стран Африки.</a:t>
            </a:r>
            <a:br>
              <a:rPr lang="ru-RU" dirty="0">
                <a:ea typeface="+mj-ea"/>
                <a:cs typeface="+mj-cs"/>
              </a:rPr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u="sng" dirty="0" smtClean="0"/>
              <a:t>Цели урока</a:t>
            </a:r>
            <a:r>
              <a:rPr lang="ru-RU" dirty="0" smtClean="0"/>
              <a:t>: п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ознакомить 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учащихся с особенностями коренного населения Африки, с расовым и этническим составом материка, выявить взаимосвязь природных зон и плотности населения, взаимосвязь рас и природных зон.</a:t>
            </a:r>
          </a:p>
          <a:p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Киса\Рабочий стол\38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716338"/>
            <a:ext cx="5111750" cy="3032125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388" y="260350"/>
            <a:ext cx="5137150" cy="107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	</a:t>
            </a: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Африка – </a:t>
            </a:r>
          </a:p>
          <a:p>
            <a:pPr algn="ctr">
              <a:defRPr/>
            </a:pPr>
            <a:r>
              <a:rPr lang="ru-RU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прародина человека</a:t>
            </a: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412875"/>
            <a:ext cx="5184775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территории современных 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Эфиопии, Кении и Танзании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3141663"/>
            <a:ext cx="4067944" cy="2862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были обнаружены останки человека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его орудия труда, возраст которых 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более 20 млн. лет. </a:t>
            </a:r>
          </a:p>
        </p:txBody>
      </p:sp>
      <p:pic>
        <p:nvPicPr>
          <p:cNvPr id="9" name="Picture 11" descr="Безымянный4">
            <a:hlinkClick r:id="rId3" action="ppaction://hlinksldjump"/>
          </p:cNvPr>
          <p:cNvPicPr>
            <a:picLocks noGrp="1"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t="5167" r="14439" b="6057"/>
          <a:stretch/>
        </p:blipFill>
        <p:spPr bwMode="auto">
          <a:xfrm>
            <a:off x="5316513" y="261020"/>
            <a:ext cx="3582481" cy="28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13995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какие основные расы делится население Земли?</a:t>
            </a:r>
          </a:p>
        </p:txBody>
      </p:sp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3714750" y="6072188"/>
            <a:ext cx="1714500" cy="42862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</a:rPr>
              <a:t>Признаки </a:t>
            </a:r>
          </a:p>
        </p:txBody>
      </p:sp>
      <p:grpSp>
        <p:nvGrpSpPr>
          <p:cNvPr id="10243" name="Группа 31"/>
          <p:cNvGrpSpPr>
            <a:grpSpLocks/>
          </p:cNvGrpSpPr>
          <p:nvPr/>
        </p:nvGrpSpPr>
        <p:grpSpPr bwMode="auto">
          <a:xfrm>
            <a:off x="125413" y="428625"/>
            <a:ext cx="8893175" cy="4819650"/>
            <a:chOff x="142875" y="404813"/>
            <a:chExt cx="8893175" cy="4819477"/>
          </a:xfrm>
        </p:grpSpPr>
        <p:grpSp>
          <p:nvGrpSpPr>
            <p:cNvPr id="10249" name="Group 41"/>
            <p:cNvGrpSpPr>
              <a:grpSpLocks/>
            </p:cNvGrpSpPr>
            <p:nvPr/>
          </p:nvGrpSpPr>
          <p:grpSpPr bwMode="auto">
            <a:xfrm>
              <a:off x="142875" y="2450899"/>
              <a:ext cx="8809038" cy="2773391"/>
              <a:chOff x="203" y="1509"/>
              <a:chExt cx="5549" cy="898"/>
            </a:xfrm>
          </p:grpSpPr>
          <p:sp>
            <p:nvSpPr>
              <p:cNvPr id="6158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59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0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58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  <a:p>
                <a:pPr algn="ctr">
                  <a:spcBef>
                    <a:spcPct val="50000"/>
                  </a:spcBef>
                  <a:defRPr/>
                </a:pPr>
                <a:endParaRPr lang="ru-RU" sz="20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161" name="Line 29"/>
              <p:cNvSpPr>
                <a:spLocks noChangeShapeType="1"/>
              </p:cNvSpPr>
              <p:nvPr/>
            </p:nvSpPr>
            <p:spPr bwMode="auto">
              <a:xfrm>
                <a:off x="1020" y="1525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2" name="Line 30"/>
              <p:cNvSpPr>
                <a:spLocks noChangeShapeType="1"/>
              </p:cNvSpPr>
              <p:nvPr/>
            </p:nvSpPr>
            <p:spPr bwMode="auto">
              <a:xfrm>
                <a:off x="2993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63" name="Line 31"/>
              <p:cNvSpPr>
                <a:spLocks noChangeShapeType="1"/>
              </p:cNvSpPr>
              <p:nvPr/>
            </p:nvSpPr>
            <p:spPr bwMode="auto">
              <a:xfrm>
                <a:off x="4928" y="1509"/>
                <a:ext cx="0" cy="317"/>
              </a:xfrm>
              <a:prstGeom prst="line">
                <a:avLst/>
              </a:prstGeom>
              <a:ln>
                <a:headEnd/>
                <a:tailEnd type="stealth" w="lg" len="lg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6157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>
                    <a:solidFill>
                      <a:prstClr val="black"/>
                    </a:solidFill>
                    <a:latin typeface="Times New Roman" pitchFamily="18" charset="0"/>
                  </a:rPr>
                  <a:t>О  с  н  о  в  н  ы  е         п  р  и  з  н  а  к  и  </a:t>
                </a:r>
              </a:p>
            </p:txBody>
          </p:sp>
        </p:grpSp>
        <p:grpSp>
          <p:nvGrpSpPr>
            <p:cNvPr id="10250" name="Группа 19"/>
            <p:cNvGrpSpPr>
              <a:grpSpLocks/>
            </p:cNvGrpSpPr>
            <p:nvPr/>
          </p:nvGrpSpPr>
          <p:grpSpPr bwMode="auto">
            <a:xfrm>
              <a:off x="179388" y="404813"/>
              <a:ext cx="8856662" cy="2238375"/>
              <a:chOff x="179388" y="404813"/>
              <a:chExt cx="8856662" cy="2238375"/>
            </a:xfrm>
          </p:grpSpPr>
          <p:sp>
            <p:nvSpPr>
              <p:cNvPr id="6146" name="Text Box 15"/>
              <p:cNvSpPr txBox="1">
                <a:spLocks noChangeArrowheads="1"/>
              </p:cNvSpPr>
              <p:nvPr/>
            </p:nvSpPr>
            <p:spPr bwMode="auto">
              <a:xfrm>
                <a:off x="2916237" y="404813"/>
                <a:ext cx="3600450" cy="4222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r>
                  <a:rPr lang="ru-RU" sz="2000" b="1" u="sng">
                    <a:solidFill>
                      <a:srgbClr val="1F497D"/>
                    </a:solidFill>
                    <a:cs typeface="Arial" pitchFamily="34" charset="0"/>
                  </a:rPr>
                  <a:t>Расы</a:t>
                </a:r>
              </a:p>
            </p:txBody>
          </p:sp>
          <p:grpSp>
            <p:nvGrpSpPr>
              <p:cNvPr id="10252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2" cy="1806575"/>
                <a:chOff x="113" y="527"/>
                <a:chExt cx="5579" cy="1138"/>
              </a:xfrm>
            </p:grpSpPr>
            <p:sp>
              <p:nvSpPr>
                <p:cNvPr id="614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458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615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Монголоидная </a:t>
                  </a:r>
                </a:p>
              </p:txBody>
            </p:sp>
            <p:sp>
              <p:nvSpPr>
                <p:cNvPr id="61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266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/>
                <a:p>
                  <a:pPr algn="ctr" fontAlgn="base">
                    <a:spcBef>
                      <a:spcPct val="50000"/>
                    </a:spcBef>
                    <a:spcAft>
                      <a:spcPct val="0"/>
                    </a:spcAft>
                    <a:defRPr/>
                  </a:pPr>
                  <a:r>
                    <a:rPr lang="ru-RU" sz="2000" b="1">
                      <a:solidFill>
                        <a:srgbClr val="000000"/>
                      </a:solidFill>
                      <a:cs typeface="Arial" pitchFamily="34" charset="0"/>
                    </a:rPr>
                    <a:t>Европеоидная </a:t>
                  </a:r>
                </a:p>
              </p:txBody>
            </p:sp>
            <p:sp>
              <p:nvSpPr>
                <p:cNvPr id="6152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3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4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5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56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6" name="Группа 53"/>
          <p:cNvGrpSpPr/>
          <p:nvPr/>
        </p:nvGrpSpPr>
        <p:grpSpPr>
          <a:xfrm>
            <a:off x="59892" y="403204"/>
            <a:ext cx="9067920" cy="4964628"/>
            <a:chOff x="142875" y="404813"/>
            <a:chExt cx="8893174" cy="4964628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42875" y="2858566"/>
              <a:ext cx="8809038" cy="2510875"/>
              <a:chOff x="203" y="1641"/>
              <a:chExt cx="5549" cy="813"/>
            </a:xfrm>
            <a:grpFill/>
          </p:grpSpPr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383" y="1641"/>
                <a:ext cx="5173" cy="13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О  с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о  в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ы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е       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п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р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и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з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</a:t>
                </a:r>
                <a:r>
                  <a:rPr lang="ru-RU" sz="2000" b="1" i="1" dirty="0" err="1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н</a:t>
                </a:r>
                <a:r>
                  <a:rPr lang="ru-RU" sz="2000" b="1" i="1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rPr>
                  <a:t>  а  к  и  </a:t>
                </a:r>
              </a:p>
            </p:txBody>
          </p:sp>
          <p:sp>
            <p:nvSpPr>
              <p:cNvPr id="113" name="Text Box 22"/>
              <p:cNvSpPr txBox="1">
                <a:spLocks noChangeArrowheads="1"/>
              </p:cNvSpPr>
              <p:nvPr/>
            </p:nvSpPr>
            <p:spPr bwMode="auto">
              <a:xfrm>
                <a:off x="20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Темный цвет кожи, волос и глаз, спирально завитые или волнистые волосы,  широкий нос, толстые губы </a:t>
                </a:r>
              </a:p>
            </p:txBody>
          </p:sp>
          <p:sp>
            <p:nvSpPr>
              <p:cNvPr id="114" name="Text Box 23"/>
              <p:cNvSpPr txBox="1">
                <a:spLocks noChangeArrowheads="1"/>
              </p:cNvSpPr>
              <p:nvPr/>
            </p:nvSpPr>
            <p:spPr bwMode="auto">
              <a:xfrm>
                <a:off x="2108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 смуглая с желтоватым оттенком, волосы прямые черные, лицо крупное, узкий разрез глаз</a:t>
                </a:r>
              </a:p>
            </p:txBody>
          </p:sp>
          <p:sp>
            <p:nvSpPr>
              <p:cNvPr id="115" name="Text Box 24"/>
              <p:cNvSpPr txBox="1">
                <a:spLocks noChangeArrowheads="1"/>
              </p:cNvSpPr>
              <p:nvPr/>
            </p:nvSpPr>
            <p:spPr bwMode="auto">
              <a:xfrm>
                <a:off x="3983" y="1826"/>
                <a:ext cx="1769" cy="628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000" b="1" dirty="0">
                    <a:solidFill>
                      <a:prstClr val="black"/>
                    </a:solidFill>
                    <a:cs typeface="Arial" charset="0"/>
                  </a:rPr>
                  <a:t>Кожа от светлой до смуглой с розоватым или красноватым оттенком, волосы мягкие, волнистые или прямые</a:t>
                </a:r>
              </a:p>
            </p:txBody>
          </p:sp>
        </p:grpSp>
        <p:grpSp>
          <p:nvGrpSpPr>
            <p:cNvPr id="8" name="Группа 19"/>
            <p:cNvGrpSpPr/>
            <p:nvPr/>
          </p:nvGrpSpPr>
          <p:grpSpPr>
            <a:xfrm>
              <a:off x="179388" y="404813"/>
              <a:ext cx="8856661" cy="2373312"/>
              <a:chOff x="179388" y="404813"/>
              <a:chExt cx="8856661" cy="2373312"/>
            </a:xfrm>
            <a:grpFill/>
          </p:grpSpPr>
          <p:sp>
            <p:nvSpPr>
              <p:cNvPr id="102" name="Text Box 15"/>
              <p:cNvSpPr txBox="1">
                <a:spLocks noChangeArrowheads="1"/>
              </p:cNvSpPr>
              <p:nvPr/>
            </p:nvSpPr>
            <p:spPr bwMode="auto">
              <a:xfrm>
                <a:off x="2916238" y="404813"/>
                <a:ext cx="3600450" cy="8636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5000" b="1" u="sng" dirty="0">
                    <a:solidFill>
                      <a:srgbClr val="1F497D"/>
                    </a:solidFill>
                    <a:cs typeface="Arial" charset="0"/>
                  </a:rPr>
                  <a:t>Расы</a:t>
                </a:r>
              </a:p>
            </p:txBody>
          </p:sp>
          <p:grpSp>
            <p:nvGrpSpPr>
              <p:cNvPr id="9" name="Group 40"/>
              <p:cNvGrpSpPr>
                <a:grpSpLocks/>
              </p:cNvGrpSpPr>
              <p:nvPr/>
            </p:nvGrpSpPr>
            <p:grpSpPr bwMode="auto">
              <a:xfrm>
                <a:off x="179388" y="836613"/>
                <a:ext cx="8856661" cy="1941512"/>
                <a:chOff x="113" y="527"/>
                <a:chExt cx="5579" cy="1223"/>
              </a:xfrm>
              <a:grpFill/>
            </p:grpSpPr>
            <p:sp>
              <p:nvSpPr>
                <p:cNvPr id="1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3" y="1207"/>
                  <a:ext cx="1769" cy="543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Экваториальная (негроидная)</a:t>
                  </a:r>
                </a:p>
              </p:txBody>
            </p:sp>
            <p:sp>
              <p:nvSpPr>
                <p:cNvPr id="10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018" y="1207"/>
                  <a:ext cx="1769" cy="304"/>
                </a:xfrm>
                <a:prstGeom prst="rect">
                  <a:avLst/>
                </a:prstGeom>
                <a:solidFill>
                  <a:srgbClr val="F4F99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Монголоидная </a:t>
                  </a:r>
                </a:p>
              </p:txBody>
            </p:sp>
            <p:sp>
              <p:nvSpPr>
                <p:cNvPr id="106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923" y="1207"/>
                  <a:ext cx="1769" cy="30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  <a:defRPr/>
                  </a:pPr>
                  <a:r>
                    <a:rPr lang="ru-RU" sz="2500" b="1" dirty="0">
                      <a:solidFill>
                        <a:prstClr val="black"/>
                      </a:solidFill>
                      <a:cs typeface="Arial" charset="0"/>
                    </a:rPr>
                    <a:t>Европеоидная </a:t>
                  </a:r>
                </a:p>
              </p:txBody>
            </p:sp>
            <p:sp>
              <p:nvSpPr>
                <p:cNvPr id="107" name="Line 35"/>
                <p:cNvSpPr>
                  <a:spLocks noChangeShapeType="1"/>
                </p:cNvSpPr>
                <p:nvPr/>
              </p:nvSpPr>
              <p:spPr bwMode="auto">
                <a:xfrm>
                  <a:off x="2880" y="799"/>
                  <a:ext cx="0" cy="408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Line 36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Line 37"/>
                <p:cNvSpPr>
                  <a:spLocks noChangeShapeType="1"/>
                </p:cNvSpPr>
                <p:nvPr/>
              </p:nvSpPr>
              <p:spPr bwMode="auto">
                <a:xfrm>
                  <a:off x="4830" y="527"/>
                  <a:ext cx="0" cy="680"/>
                </a:xfrm>
                <a:prstGeom prst="line">
                  <a:avLst/>
                </a:prstGeom>
                <a:ln>
                  <a:headEnd/>
                  <a:tailEnd type="stealth" w="lg" len="lg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Line 38"/>
                <p:cNvSpPr>
                  <a:spLocks noChangeShapeType="1"/>
                </p:cNvSpPr>
                <p:nvPr/>
              </p:nvSpPr>
              <p:spPr bwMode="auto">
                <a:xfrm>
                  <a:off x="1020" y="527"/>
                  <a:ext cx="817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Line 39"/>
                <p:cNvSpPr>
                  <a:spLocks noChangeShapeType="1"/>
                </p:cNvSpPr>
                <p:nvPr/>
              </p:nvSpPr>
              <p:spPr bwMode="auto">
                <a:xfrm>
                  <a:off x="4105" y="527"/>
                  <a:ext cx="725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pPr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3" name="TextBox 42"/>
          <p:cNvSpPr txBox="1"/>
          <p:nvPr/>
        </p:nvSpPr>
        <p:spPr>
          <a:xfrm>
            <a:off x="755650" y="1700213"/>
            <a:ext cx="7858125" cy="1562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Расы </a:t>
            </a:r>
            <a:r>
              <a:rPr lang="ru-RU" sz="2400" dirty="0">
                <a:solidFill>
                  <a:prstClr val="black"/>
                </a:solidFill>
              </a:rPr>
              <a:t> -  это исторически сложившиеся группы людей, связанные единством происхождения, имеющие сходные признаки, которые передаются по наследству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57625" y="428625"/>
            <a:ext cx="1714500" cy="714375"/>
          </a:xfrm>
          <a:prstGeom prst="rect">
            <a:avLst/>
          </a:prstGeom>
          <a:solidFill>
            <a:schemeClr val="accent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892" y="5805264"/>
            <a:ext cx="3503996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Чем отличаются представители каждой расы друг от друга?</a:t>
            </a:r>
          </a:p>
        </p:txBody>
      </p:sp>
    </p:spTree>
    <p:extLst>
      <p:ext uri="{BB962C8B-B14F-4D97-AF65-F5344CB8AC3E}">
        <p14:creationId xmlns:p14="http://schemas.microsoft.com/office/powerpoint/2010/main" val="34041223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  <p:bldP spid="4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2987824" y="260648"/>
            <a:ext cx="5959658" cy="6264547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79511" y="260648"/>
            <a:ext cx="2702233" cy="6408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-88900">
              <a:buAutoNum type="arabicPeriod"/>
            </a:pPr>
            <a:r>
              <a:rPr lang="ru-RU" sz="2200" b="1" dirty="0" smtClean="0"/>
              <a:t>Представители </a:t>
            </a:r>
            <a:r>
              <a:rPr lang="ru-RU" sz="2200" b="1" dirty="0"/>
              <a:t>каких рас проживают на материке Африка</a:t>
            </a:r>
            <a:r>
              <a:rPr lang="ru-RU" sz="2200" b="1" dirty="0" smtClean="0"/>
              <a:t>?</a:t>
            </a:r>
          </a:p>
          <a:p>
            <a:pPr marL="457200" indent="-457200">
              <a:buAutoNum type="arabicPeriod"/>
            </a:pPr>
            <a:endParaRPr lang="ru-RU" sz="2200" b="1" dirty="0"/>
          </a:p>
          <a:p>
            <a:r>
              <a:rPr lang="ru-RU" sz="2200" b="1" dirty="0" smtClean="0"/>
              <a:t>2.В какой части материка проживают представители европеоидной расы?</a:t>
            </a:r>
          </a:p>
          <a:p>
            <a:endParaRPr lang="ru-RU" sz="2200" b="1" dirty="0" smtClean="0"/>
          </a:p>
          <a:p>
            <a:r>
              <a:rPr lang="ru-RU" sz="2200" b="1" dirty="0"/>
              <a:t>3</a:t>
            </a:r>
            <a:r>
              <a:rPr lang="ru-RU" sz="2200" b="1" dirty="0" smtClean="0"/>
              <a:t>. К какой расе относится большая часть населения Африки?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389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иса\Рабочий стол\Новая папка\4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3EBEB"/>
              </a:clrFrom>
              <a:clrTo>
                <a:srgbClr val="C3EBEB">
                  <a:alpha val="0"/>
                </a:srgbClr>
              </a:clrTo>
            </a:clrChange>
          </a:blip>
          <a:srcRect l="3240" t="1138" r="3250" b="4604"/>
          <a:stretch>
            <a:fillRect/>
          </a:stretch>
        </p:blipFill>
        <p:spPr bwMode="auto">
          <a:xfrm>
            <a:off x="6054113" y="3212976"/>
            <a:ext cx="3059833" cy="3216370"/>
          </a:xfrm>
          <a:prstGeom prst="rect">
            <a:avLst/>
          </a:prstGeom>
          <a:noFill/>
          <a:ln w="76200">
            <a:solidFill>
              <a:srgbClr val="968C8C">
                <a:lumMod val="50000"/>
              </a:srgbClr>
            </a:solidFill>
          </a:ln>
        </p:spPr>
      </p:pic>
      <p:pic>
        <p:nvPicPr>
          <p:cNvPr id="5" name="Содержимое 5" descr="Народ-карта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8"/>
          <a:stretch/>
        </p:blipFill>
        <p:spPr bwMode="auto">
          <a:xfrm>
            <a:off x="0" y="104488"/>
            <a:ext cx="6084167" cy="64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942" y="692696"/>
            <a:ext cx="3059833" cy="23762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/>
              <a:t>Приведите примеры народов для каждой расы</a:t>
            </a:r>
          </a:p>
        </p:txBody>
      </p:sp>
    </p:spTree>
    <p:extLst>
      <p:ext uri="{BB962C8B-B14F-4D97-AF65-F5344CB8AC3E}">
        <p14:creationId xmlns:p14="http://schemas.microsoft.com/office/powerpoint/2010/main" val="5857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ru-RU" dirty="0" smtClean="0"/>
              <a:t>Численность населения Африки составляет 1,1 млрд. человек.</a:t>
            </a:r>
            <a:endParaRPr lang="ru-RU" dirty="0"/>
          </a:p>
        </p:txBody>
      </p:sp>
      <p:pic>
        <p:nvPicPr>
          <p:cNvPr id="4" name="Picture 6" descr="Представитель населения Ко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700808"/>
            <a:ext cx="3096344" cy="2322258"/>
          </a:xfrm>
          <a:prstGeom prst="rect">
            <a:avLst/>
          </a:prstGeom>
          <a:noFill/>
          <a:ln w="9525">
            <a:solidFill>
              <a:srgbClr val="CEB966"/>
            </a:solidFill>
            <a:miter lim="800000"/>
            <a:headEnd/>
            <a:tailEnd/>
          </a:ln>
        </p:spPr>
      </p:pic>
      <p:pic>
        <p:nvPicPr>
          <p:cNvPr id="1026" name="Picture 2" descr="D:\фото\mankbet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20372"/>
            <a:ext cx="1859556" cy="285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Безымянный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1" y="4258617"/>
            <a:ext cx="30480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dj550-1208623695-x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0" y="1529960"/>
            <a:ext cx="3277721" cy="245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фото\5162112_pygmy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008" y="403201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2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Documents and Settings\Киса\Рабочий стол\71724-004-2743B5E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469" r="8450" b="4938"/>
          <a:stretch>
            <a:fillRect/>
          </a:stretch>
        </p:blipFill>
        <p:spPr bwMode="auto">
          <a:xfrm>
            <a:off x="498238" y="908720"/>
            <a:ext cx="424973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463" y="549275"/>
            <a:ext cx="360045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Плотность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населения</a:t>
            </a:r>
          </a:p>
        </p:txBody>
      </p:sp>
      <p:sp>
        <p:nvSpPr>
          <p:cNvPr id="36868" name="Прямоугольник 4"/>
          <p:cNvSpPr>
            <a:spLocks noChangeArrowheads="1"/>
          </p:cNvSpPr>
          <p:nvPr/>
        </p:nvSpPr>
        <p:spPr bwMode="auto">
          <a:xfrm>
            <a:off x="4427538" y="2781300"/>
            <a:ext cx="457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Средняя плотность населения континента – </a:t>
            </a:r>
          </a:p>
          <a:p>
            <a:pPr algn="r">
              <a:lnSpc>
                <a:spcPct val="200000"/>
              </a:lnSpc>
            </a:pPr>
            <a:r>
              <a:rPr lang="ru-RU" sz="2400">
                <a:solidFill>
                  <a:srgbClr val="002060"/>
                </a:solidFill>
                <a:latin typeface="Arial Black" pitchFamily="34" charset="0"/>
              </a:rPr>
              <a:t>около </a:t>
            </a:r>
            <a:r>
              <a:rPr lang="ru-RU" sz="2400" i="1">
                <a:solidFill>
                  <a:srgbClr val="002060"/>
                </a:solidFill>
                <a:latin typeface="Arial Black" pitchFamily="34" charset="0"/>
              </a:rPr>
              <a:t>30 чел./км </a:t>
            </a:r>
            <a:r>
              <a:rPr lang="ru-RU" sz="2400" i="1" baseline="30000">
                <a:solidFill>
                  <a:srgbClr val="002060"/>
                </a:solidFill>
                <a:latin typeface="Arial Black" pitchFamily="34" charset="0"/>
              </a:rPr>
              <a:t>2</a:t>
            </a:r>
            <a:endParaRPr lang="ru-RU" sz="2400" i="1">
              <a:solidFill>
                <a:srgbClr val="00206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6868" grpId="0"/>
    </p:bldLst>
  </p:timing>
</p:sld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653</Words>
  <Application>Microsoft Office PowerPoint</Application>
  <PresentationFormat>Экран (4:3)</PresentationFormat>
  <Paragraphs>90</Paragraphs>
  <Slides>18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Оформление по умолчанию</vt:lpstr>
      <vt:lpstr>1_Оформление по умолчанию</vt:lpstr>
      <vt:lpstr>2_Оформление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Апекс</vt:lpstr>
      <vt:lpstr>1_Тема Office</vt:lpstr>
      <vt:lpstr>Население Африки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Численность населения Африки составляет 1,1 млрд. человек.</vt:lpstr>
      <vt:lpstr>Презентация PowerPoint</vt:lpstr>
      <vt:lpstr>Размещение  населения</vt:lpstr>
      <vt:lpstr>Сравнить карты: природные зоны Африки и плотность населения. В каких природных зонах наибольшая плотность населения, наименьшая?  Объяснить закономерность.</vt:lpstr>
      <vt:lpstr>Для каких природных зон характерны данные жилища? Почему в постройках отсутствуют окна?</vt:lpstr>
      <vt:lpstr>Колониальное  прошлое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Африки</dc:title>
  <dc:creator>Левановы</dc:creator>
  <cp:lastModifiedBy>Левановы</cp:lastModifiedBy>
  <cp:revision>17</cp:revision>
  <dcterms:created xsi:type="dcterms:W3CDTF">2013-11-19T13:13:23Z</dcterms:created>
  <dcterms:modified xsi:type="dcterms:W3CDTF">2013-11-24T16:05:38Z</dcterms:modified>
</cp:coreProperties>
</file>