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77" r:id="rId2"/>
    <p:sldId id="279" r:id="rId3"/>
    <p:sldId id="280" r:id="rId4"/>
    <p:sldId id="281" r:id="rId5"/>
    <p:sldId id="282" r:id="rId6"/>
    <p:sldId id="283" r:id="rId7"/>
    <p:sldId id="275" r:id="rId8"/>
    <p:sldId id="257" r:id="rId9"/>
    <p:sldId id="258" r:id="rId10"/>
    <p:sldId id="259" r:id="rId11"/>
    <p:sldId id="260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D673D-6EFF-4378-BB55-C3C44BAF426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8D3A-F850-4D93-A6A5-159BFCC99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68E5-F585-4371-921F-852EF8C57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29C0F2-96C1-4CE6-BD0B-BDDA0BB0C387}" type="datetimeFigureOut">
              <a:rPr lang="ru-RU" smtClean="0"/>
              <a:pPr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33279B-0793-42F5-A049-8DC2F394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805815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800" b="1" i="1" dirty="0" smtClean="0">
                <a:solidFill>
                  <a:schemeClr val="tx1"/>
                </a:solidFill>
              </a:rPr>
              <a:t>Досліджуємо </a:t>
            </a:r>
            <a:r>
              <a:rPr lang="uk-UA" sz="4800" b="1" i="1" dirty="0" smtClean="0">
                <a:solidFill>
                  <a:schemeClr val="tx1"/>
                </a:solidFill>
              </a:rPr>
              <a:t>Канаду</a:t>
            </a:r>
            <a:endParaRPr lang="uk-UA" sz="4800" b="1" i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0" y="5143512"/>
            <a:ext cx="5257800" cy="135732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Презентацію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підготувала вчитель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географії  1 категорії вечірньої (змінної) загальноосвітньої школи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/>
              <a:t>Коробко Світлана Геннадіївна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3600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260350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uk-UA" sz="2400" i="1" dirty="0" smtClean="0">
                <a:latin typeface="Times New Roman" pitchFamily="18" charset="0"/>
              </a:rPr>
              <a:t>.</a:t>
            </a:r>
            <a:endParaRPr lang="uk-UA" sz="2400" i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3"/>
            <a:ext cx="7143800" cy="421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b="1" u="sng" dirty="0" smtClean="0"/>
              <a:t>Площа -                              	9984670 км2 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Географічне розташування -</a:t>
            </a:r>
          </a:p>
          <a:p>
            <a:pPr>
              <a:lnSpc>
                <a:spcPct val="80000"/>
              </a:lnSpc>
            </a:pPr>
            <a:r>
              <a:rPr lang="uk-UA" b="1" u="sng" dirty="0" smtClean="0"/>
              <a:t>                                                           41º 40' - 83º 10'пн.ш..;</a:t>
            </a:r>
          </a:p>
          <a:p>
            <a:pPr>
              <a:lnSpc>
                <a:spcPct val="80000"/>
              </a:lnSpc>
            </a:pPr>
            <a:r>
              <a:rPr lang="uk-UA" b="1" u="sng" dirty="0" smtClean="0"/>
              <a:t>                                                           52º 40'- 141 º зх..д..;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Населення -                            	32 805 041;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Густота населення -              	3,3/км2;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Столиця  - Оттава:              	1 142 700;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Найбільше місто -</a:t>
            </a:r>
          </a:p>
          <a:p>
            <a:pPr>
              <a:lnSpc>
                <a:spcPct val="80000"/>
              </a:lnSpc>
            </a:pPr>
            <a:r>
              <a:rPr lang="uk-UA" b="1" u="sng" dirty="0" smtClean="0"/>
              <a:t>Торонто                               	5 203 600;</a:t>
            </a:r>
          </a:p>
          <a:p>
            <a:pPr>
              <a:lnSpc>
                <a:spcPct val="80000"/>
              </a:lnSpc>
            </a:pPr>
            <a:endParaRPr lang="uk-UA" b="1" u="sng" dirty="0" smtClean="0"/>
          </a:p>
          <a:p>
            <a:pPr>
              <a:lnSpc>
                <a:spcPct val="80000"/>
              </a:lnSpc>
            </a:pPr>
            <a:r>
              <a:rPr lang="uk-UA" b="1" u="sng" dirty="0" smtClean="0"/>
              <a:t>Мови</a:t>
            </a:r>
          </a:p>
          <a:p>
            <a:pPr>
              <a:lnSpc>
                <a:spcPct val="80000"/>
              </a:lnSpc>
            </a:pPr>
            <a:r>
              <a:rPr lang="uk-UA" b="1" u="sng" dirty="0" smtClean="0"/>
              <a:t>Англійська -                            	(63% нас.),</a:t>
            </a:r>
          </a:p>
          <a:p>
            <a:pPr>
              <a:lnSpc>
                <a:spcPct val="80000"/>
              </a:lnSpc>
            </a:pPr>
            <a:r>
              <a:rPr lang="uk-UA" b="1" u="sng" dirty="0" smtClean="0"/>
              <a:t>Французька -                             	(25</a:t>
            </a:r>
            <a:r>
              <a:rPr lang="uk-UA" b="1" dirty="0" smtClean="0"/>
              <a:t>%).</a:t>
            </a:r>
            <a:endParaRPr lang="ru-RU" b="1" dirty="0" smtClean="0"/>
          </a:p>
        </p:txBody>
      </p:sp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Монреаль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&amp;Mcy;&amp;ocy;&amp;ncy;&amp;rcy;&amp;iecy;&amp;a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Оттава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&amp;Ocy;&amp;tcy;&amp;tcy;&amp;a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Торонто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Tcy;&amp;ocy;&amp;rcy;&amp;ocy;&amp;n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Гамільтон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&amp;Gcy;&amp;acy;&amp;mcy;&amp;icy;&amp;lcy;&amp;softcy;&amp;tcy;&amp;o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Квебек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&amp;Gcy;&amp;ocy;&amp;rcy;&amp;ocy;&amp;dcy; &amp;Kcy;&amp;vcy;&amp;iecy;&amp;bcy;&amp;ie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Саскатун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Scy;&amp;acy;&amp;scy;&amp;kcy;&amp;acy;&amp;tcy;&amp;u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&amp;Gcy;&amp;ocy;&amp;rcy;&amp;ocy;&amp;dcy; &amp;Vcy;&amp;icy;&amp;kcy;&amp;tcy;&amp;ocy;&amp;r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Вінніпег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&amp;Vcy;&amp;icy;&amp;ncy;&amp;ncy;&amp;icy;&amp;pcy;&amp;ie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60350"/>
            <a:ext cx="4211638" cy="3600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i="1" dirty="0" smtClean="0">
                <a:latin typeface="Comic Sans MS" pitchFamily="66" charset="0"/>
              </a:rPr>
              <a:t>Один з канадських державних діячів на початку </a:t>
            </a:r>
            <a:r>
              <a:rPr lang="en-US" sz="2000" i="1" dirty="0" smtClean="0">
                <a:latin typeface="Comic Sans MS" pitchFamily="66" charset="0"/>
              </a:rPr>
              <a:t>XX </a:t>
            </a:r>
            <a:r>
              <a:rPr lang="uk-UA" sz="2000" i="1" dirty="0" smtClean="0">
                <a:latin typeface="Comic Sans MS" pitchFamily="66" charset="0"/>
              </a:rPr>
              <a:t>ст. нарікав: «У Канаді надто мало історії та занадто багато географії». Так, «географії» у цій величезній, але малонаселеній країні, дійсно, багато. На кожного канадця, включаючи немовлят, припадає по 40 гектарів гір, рівнин, полів, лісів, боліт. На шістьох  канадців – одне озеро. На кожну рідину – якщо не річка, то струмок</a:t>
            </a:r>
            <a:r>
              <a:rPr lang="uk-UA" sz="2000" i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4797425"/>
            <a:ext cx="85693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uk-UA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Щодо історії, то й тут є що вивчати, оскільки буремні та наповнені драматичними подіями роки минулого й досі маловідомі широкому колу громадян: канадську історію ніби затулила американська. У Канаді з її величезними, географічно винятково різноманітними просторами, як у жодній країні світу, поширився так званий регіоналізм, протиставлення один одному різних регіонів: їх природи, господарства, культури і навіть політичних сподівань жителів.</a:t>
            </a:r>
            <a:endParaRPr lang="ru-RU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-171450"/>
            <a:ext cx="6480175" cy="1439863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smtClean="0">
                <a:solidFill>
                  <a:srgbClr val="C40000"/>
                </a:solidFill>
              </a:rPr>
              <a:t>Давайте спробуємо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68413"/>
            <a:ext cx="6927850" cy="17287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000" i="1" dirty="0" smtClean="0"/>
              <a:t>Дослідити вплив історичних передумов формування сучасної території країни та «канадської» нації.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000" i="1" dirty="0" smtClean="0"/>
              <a:t>Визначити чинники, що зумовили сучасний розвиток господарства Канади.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uk-UA" sz="2000" i="1" dirty="0" smtClean="0"/>
              <a:t>Дати оцінку українсько-канадським відносинам.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i="1" dirty="0" smtClean="0">
              <a:solidFill>
                <a:srgbClr val="FFFF00"/>
              </a:solidFill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8313" y="3276600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uk-UA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uk-UA" b="1" i="1" dirty="0">
                <a:latin typeface="Times New Roman" pitchFamily="18" charset="0"/>
              </a:rPr>
              <a:t>Дослідити природно-ресурсний потенціал Канади та скласти його господарську оцінку. </a:t>
            </a:r>
            <a:br>
              <a:rPr lang="uk-UA" b="1" i="1" dirty="0">
                <a:latin typeface="Times New Roman" pitchFamily="18" charset="0"/>
              </a:rPr>
            </a:br>
            <a:r>
              <a:rPr lang="uk-UA" b="1" i="1" dirty="0">
                <a:latin typeface="Times New Roman" pitchFamily="18" charset="0"/>
              </a:rPr>
              <a:t>(Які галузі господарства можуть розвиватися, враховуючи власний природно-ресурсний потенціал?)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492500" y="4941888"/>
            <a:ext cx="510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uk-UA" b="1" i="1" dirty="0">
                <a:latin typeface="Times New Roman" pitchFamily="18" charset="0"/>
              </a:rPr>
              <a:t>Дослідити і проаналізувати особливості населення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 marL="342900" indent="-342900" eaLnBrk="1" hangingPunct="1"/>
            <a:r>
              <a:rPr lang="uk-UA" b="1" dirty="0">
                <a:latin typeface="Times New Roman" pitchFamily="18" charset="0"/>
              </a:rPr>
              <a:t>Дослідити особливості розвитку господарства Канади</a:t>
            </a:r>
            <a:r>
              <a:rPr lang="ru-RU" b="1" dirty="0">
                <a:latin typeface="Times New Roman" pitchFamily="18" charset="0"/>
              </a:rPr>
              <a:t>.</a:t>
            </a:r>
          </a:p>
        </p:txBody>
      </p:sp>
      <p:pic>
        <p:nvPicPr>
          <p:cNvPr id="17414" name="Picture 10" descr="j02841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276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j0216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492375"/>
            <a:ext cx="14017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j02364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157788"/>
            <a:ext cx="16557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188913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  <p:bldP spid="16392" grpId="0" autoUpdateAnimBg="0"/>
      <p:bldP spid="163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0"/>
            <a:ext cx="3419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810500" cy="208915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FF66FF"/>
                </a:solidFill>
                <a:effectLst/>
              </a:rPr>
              <a:t>Це цікаво!</a:t>
            </a:r>
            <a:br>
              <a:rPr lang="uk-UA" sz="2400" dirty="0" smtClean="0">
                <a:solidFill>
                  <a:srgbClr val="FF66FF"/>
                </a:solidFill>
                <a:effectLst/>
              </a:rPr>
            </a:br>
            <a:r>
              <a:rPr lang="uk-UA" sz="2400" dirty="0" smtClean="0">
                <a:solidFill>
                  <a:srgbClr val="FF66FF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66FF"/>
                </a:solidFill>
                <a:effectLst/>
              </a:rPr>
            </a:br>
            <a:r>
              <a:rPr lang="uk-UA" sz="2000" i="1" dirty="0" smtClean="0">
                <a:effectLst/>
              </a:rPr>
              <a:t>Близько80% робочих місць забезпечує малий бізнес, а серед правових форм його організації чільне місце посідають акціонери підприємства. Малі підприємства є приватними з кількістю зайнятих менш ніж 50 осіб.</a:t>
            </a:r>
            <a:r>
              <a:rPr lang="uk-UA" sz="2000" b="1" i="1" u="sng" dirty="0" smtClean="0"/>
              <a:t> </a:t>
            </a:r>
            <a:endParaRPr lang="uk-UA" sz="4800" dirty="0" smtClean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23850" y="2708275"/>
            <a:ext cx="8567738" cy="17287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sz="1600" b="1" i="1" dirty="0" smtClean="0"/>
              <a:t>Продуктивність праці становить 95% від рівня США, а в деревообробній та целюлозно-паперовій промисловості – перевищує рівень США. У Канаді 90% земельних площ, 70% залізниць, понад 10% видобутку вугілля та 16% потужностей чорної металургії.  Найбільша залізнична компанія «</a:t>
            </a:r>
            <a:r>
              <a:rPr lang="uk-UA" sz="1600" b="1" i="1" dirty="0" err="1" smtClean="0"/>
              <a:t>Канадіен</a:t>
            </a:r>
            <a:r>
              <a:rPr lang="uk-UA" sz="1600" b="1" i="1" dirty="0" smtClean="0"/>
              <a:t> </a:t>
            </a:r>
            <a:r>
              <a:rPr lang="uk-UA" sz="1600" b="1" i="1" dirty="0" err="1" smtClean="0"/>
              <a:t>нешил</a:t>
            </a:r>
            <a:r>
              <a:rPr lang="uk-UA" sz="1600" b="1" i="1" dirty="0" smtClean="0"/>
              <a:t>», портове господарство  теж власність держави. У сфері її компетенції перебуває й атомна енергетика.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284663" y="4538663"/>
            <a:ext cx="446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uk-UA" b="1" i="1" dirty="0">
                <a:latin typeface="Times New Roman" pitchFamily="18" charset="0"/>
              </a:rPr>
              <a:t>Водночас державна власність не набула поширення в гірничодобувній та обробній промисловості, в торгівлі та будівництві, де головну роль відіграє національний та іноземний приватний капітал.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 build="p"/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73938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i="1" smtClean="0"/>
              <a:t>Після проведенного нами дослідження, робимо висновки: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4663" y="3789363"/>
            <a:ext cx="4608512" cy="1079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dirty="0" smtClean="0"/>
              <a:t>Вона посідає друге-трете місце з видобутку золота, платини, молібдену, титану, гіпсу, сірки, кобальту, кадмію, міді, свинцю та виробництва алюмінію. 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5805488"/>
            <a:ext cx="59753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uk-UA" sz="2400" b="1">
                <a:solidFill>
                  <a:srgbClr val="000000"/>
                </a:solidFill>
                <a:latin typeface="Tahoma" pitchFamily="34" charset="0"/>
              </a:rPr>
              <a:t>Сприятливі природні умови на півдні країни є основою розвитку сільського господарства.</a:t>
            </a:r>
            <a:r>
              <a:rPr lang="ru-RU" sz="2400" b="1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uk-UA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95288" y="1844675"/>
            <a:ext cx="5257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uk-UA" sz="2000" b="1" dirty="0">
                <a:latin typeface="Tahoma" pitchFamily="34" charset="0"/>
              </a:rPr>
              <a:t>Канада – найбільший серед розвинутих країн виробник урану, нікелю, цинку, азбесту, калійних солей, газетного паперу. </a:t>
            </a:r>
          </a:p>
        </p:txBody>
      </p:sp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13" grpId="0"/>
      <p:bldP spid="215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038" y="260350"/>
            <a:ext cx="6049962" cy="1223963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000" smtClean="0"/>
              <a:t>Канада – країна з одним із найвищих у світі ІРЛП.</a:t>
            </a:r>
            <a:br>
              <a:rPr lang="uk-UA" sz="2000" smtClean="0"/>
            </a:br>
            <a:r>
              <a:rPr lang="uk-UA" sz="2000" smtClean="0"/>
              <a:t>Канада – країна переселенського типу.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900113" y="1708150"/>
            <a:ext cx="7775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uk-UA" b="1" dirty="0">
                <a:latin typeface="Times New Roman" pitchFamily="18" charset="0"/>
              </a:rPr>
              <a:t>Канада за короткий період створила ефективну ринкову економіку завдяки: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</a:rPr>
              <a:t>багатим природним ресурсам, раціональному використанню;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</a:rPr>
              <a:t>широкому залученню іноземного капіталу;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uk-UA" b="1" dirty="0">
                <a:latin typeface="Times New Roman" pitchFamily="18" charset="0"/>
              </a:rPr>
              <a:t>політичній стабільності, сприятливому інвестиційному законодавству.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3850" y="3763963"/>
            <a:ext cx="48244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uk-UA" dirty="0">
                <a:latin typeface="Times New Roman" pitchFamily="18" charset="0"/>
              </a:rPr>
              <a:t>Розвиток зовнішніх економічних зв’язків сприяє визначенню пріоритетів Канади в міжнародному географічному поділі праці;</a:t>
            </a:r>
          </a:p>
          <a:p>
            <a:pPr eaLnBrk="1" hangingPunct="1"/>
            <a:r>
              <a:rPr lang="uk-UA" dirty="0">
                <a:latin typeface="Times New Roman" pitchFamily="18" charset="0"/>
              </a:rPr>
              <a:t>українсько-канадські відносини носять прогресивний характер і сприяють підвищенню рівня розвитку економіки нашої держави.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pic>
        <p:nvPicPr>
          <p:cNvPr id="20485" name="Picture 12" descr="j02835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/>
          <a:srcRect l="41006" t="7820" r="34964" b="3508"/>
          <a:stretch>
            <a:fillRect/>
          </a:stretch>
        </p:blipFill>
        <p:spPr bwMode="auto">
          <a:xfrm>
            <a:off x="7019925" y="3716338"/>
            <a:ext cx="1655763" cy="28082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7" grpId="0"/>
      <p:bldP spid="225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Міста Канади на мапі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&amp;Kcy;&amp;acy;&amp;rcy;&amp;tcy;&amp;acy; &amp;gcy;&amp;ocy;&amp;rcy;&amp;ocy;&amp;dcy;&amp;ocy;&amp;vcy; &amp;Kcy;&amp;acy;&amp;ncy;&amp;a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Ванкувер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Vcy;&amp;acy;&amp;ncy;&amp;kcy;&amp;ucy;&amp;vcy;&amp;ie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0112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Калгори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&amp;Kcy;&amp;acy;&amp;lcy;&amp;gcy;&amp;acy;&amp;r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473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Досліджуємо Канаду</vt:lpstr>
      <vt:lpstr>Слайд 2</vt:lpstr>
      <vt:lpstr>Давайте спробуємо</vt:lpstr>
      <vt:lpstr>Це цікаво!  Близько80% робочих місць забезпечує малий бізнес, а серед правових форм його організації чільне місце посідають акціонери підприємства. Малі підприємства є приватними з кількістю зайнятих менш ніж 50 осіб. </vt:lpstr>
      <vt:lpstr>Після проведенного нами дослідження, робимо висновки:</vt:lpstr>
      <vt:lpstr>Канада – країна з одним із найвищих у світі ІРЛП. Канада – країна переселенського типу.</vt:lpstr>
      <vt:lpstr>Міста Канади на мапі</vt:lpstr>
      <vt:lpstr>Ванкувер</vt:lpstr>
      <vt:lpstr>Калгори</vt:lpstr>
      <vt:lpstr>Монреаль</vt:lpstr>
      <vt:lpstr>Оттава</vt:lpstr>
      <vt:lpstr>Торонто</vt:lpstr>
      <vt:lpstr>Гамільтон</vt:lpstr>
      <vt:lpstr>Квебек</vt:lpstr>
      <vt:lpstr>Саскатун</vt:lpstr>
      <vt:lpstr>Вікторія</vt:lpstr>
      <vt:lpstr>Вінніпег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47</cp:revision>
  <dcterms:created xsi:type="dcterms:W3CDTF">2006-01-01T06:44:26Z</dcterms:created>
  <dcterms:modified xsi:type="dcterms:W3CDTF">2006-01-01T04:13:40Z</dcterms:modified>
</cp:coreProperties>
</file>