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59" r:id="rId3"/>
    <p:sldId id="307" r:id="rId4"/>
    <p:sldId id="311" r:id="rId5"/>
    <p:sldId id="291" r:id="rId6"/>
    <p:sldId id="310" r:id="rId7"/>
    <p:sldId id="312" r:id="rId8"/>
    <p:sldId id="290" r:id="rId9"/>
    <p:sldId id="292" r:id="rId10"/>
    <p:sldId id="305" r:id="rId11"/>
    <p:sldId id="295" r:id="rId12"/>
    <p:sldId id="279" r:id="rId13"/>
    <p:sldId id="314" r:id="rId14"/>
    <p:sldId id="278" r:id="rId15"/>
    <p:sldId id="293" r:id="rId16"/>
    <p:sldId id="294" r:id="rId17"/>
    <p:sldId id="29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33B7"/>
    <a:srgbClr val="1E3C14"/>
    <a:srgbClr val="FF9900"/>
    <a:srgbClr val="CC6600"/>
    <a:srgbClr val="FF0066"/>
    <a:srgbClr val="337540"/>
    <a:srgbClr val="005A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E1EFFB-616F-4E58-973A-EB55CFD534D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71F8CA-C698-4061-B72E-7B5347C454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071" y="285728"/>
            <a:ext cx="8352333" cy="628654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000100" y="4143380"/>
            <a:ext cx="4929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Использование здоровье сберегающих технологий в начальной школе</a:t>
            </a:r>
            <a:endParaRPr lang="ru-RU" sz="28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6000768"/>
            <a:ext cx="4000528" cy="642918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Лунева Валентина Александровна</a:t>
            </a:r>
            <a:endParaRPr lang="ru-RU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142852"/>
            <a:ext cx="735811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Физкультминутки   включают: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29256" y="1500174"/>
            <a:ext cx="2772000" cy="792000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Дыхательные упражнения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72" y="3714752"/>
            <a:ext cx="3672000" cy="1116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нарушения  осанки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42976" y="1571612"/>
            <a:ext cx="2772000" cy="79200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Гимнастику для глаз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4282" y="5143512"/>
            <a:ext cx="4176000" cy="1080000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плоскостопия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86314" y="5072074"/>
            <a:ext cx="4176000" cy="1080000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улучшения мозгового кровообращения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14348" y="2571744"/>
            <a:ext cx="3384000" cy="900000"/>
          </a:xfrm>
          <a:prstGeom prst="ellipse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кистей  рук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929190" y="3643314"/>
            <a:ext cx="3672000" cy="1116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Игровой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самомассаж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72066" y="2500306"/>
            <a:ext cx="3384000" cy="90000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Психогимнастику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14546" y="142852"/>
            <a:ext cx="47149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Гимнастика  для  глаз</a:t>
            </a:r>
            <a:endParaRPr lang="ru-RU" sz="3200" b="1" i="1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143372" y="4572008"/>
            <a:ext cx="4071966" cy="1857388"/>
          </a:xfrm>
          <a:prstGeom prst="round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Движение глазного яблока по заданным направлениям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Самомассаж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бумажных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офтальмотренажеров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214422"/>
            <a:ext cx="2457450" cy="2476500"/>
          </a:xfrm>
          <a:prstGeom prst="round2Diag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143372" y="1214422"/>
            <a:ext cx="4000528" cy="314327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Рисунок 9"/>
          <p:cNvPicPr/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428595" y="3857628"/>
            <a:ext cx="3143273" cy="271464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28662" y="142852"/>
            <a:ext cx="728667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Упражнения  для  улучшения  осанки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 r="226" b="78"/>
          <a:stretch>
            <a:fillRect/>
          </a:stretch>
        </p:blipFill>
        <p:spPr bwMode="auto">
          <a:xfrm>
            <a:off x="6143636" y="1404923"/>
            <a:ext cx="2428892" cy="3309961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Прямоугольник с одним вырезанным углом 6"/>
          <p:cNvSpPr/>
          <p:nvPr/>
        </p:nvSpPr>
        <p:spPr>
          <a:xfrm>
            <a:off x="571472" y="1285860"/>
            <a:ext cx="5072098" cy="342902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осанка обеспечивает: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Оптимальную деятельность опорно-двигательного аппарата;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Правильное размещение внутренних органов;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Нормальное функционирование спинного мозга;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Нормальное функционирование мышечной системы и всех внутренних органов.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571472" y="5000636"/>
            <a:ext cx="8072494" cy="164307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поза учащегося во время занятий: принять правильное положение и зафиксировать его.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для профилактики нарушения осанки: </a:t>
            </a:r>
          </a:p>
          <a:p>
            <a:pPr lvl="2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 походим на носках, а потом на пятках. </a:t>
            </a:r>
          </a:p>
          <a:p>
            <a:pPr lvl="2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Вот проверили осанку и свели лопатки.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428860" y="142852"/>
            <a:ext cx="45005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Психогимнастика</a:t>
            </a:r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714348" y="1428736"/>
            <a:ext cx="3714776" cy="2016000"/>
          </a:xfrm>
          <a:prstGeom prst="snip1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CD33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сохранение психического здоровья, коррекция и предупреждение эмоциональных расстройств  у детей. 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786314" y="1428736"/>
            <a:ext cx="3853686" cy="2016000"/>
          </a:xfrm>
          <a:prstGeom prst="snip1Rect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Передай ритм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Передай чувство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Движение по кругу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Разговор через стекло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Изобрази эмоцию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Зеркало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714348" y="3786190"/>
            <a:ext cx="7929618" cy="2643206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специальные упражнения, в которых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участники общаются  без помощи слов;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выражают свои переживания и эмоциональные состояния посредством движений, мимики и пантомимики; 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учатся снимать психофизическое напряжение,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преодолевать барьеры в общении, лучше понимать себя и других.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142852"/>
            <a:ext cx="85011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Физкультурно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оздоровительная  работа 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500034" y="1714488"/>
            <a:ext cx="4643470" cy="3286148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Физкультурные занятия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Спортивные праздники «Самая спортивная семья»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Соревнования «День бегуна»; «Веселые старты»; «Лыжная эстафета»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Спартакиады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Спортивные секции, кружки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Туристические слёты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Дни здоровья (1 раз в месяц)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375421"/>
            <a:ext cx="4071966" cy="3053975"/>
          </a:xfrm>
          <a:prstGeom prst="round2Diag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928662" y="142852"/>
            <a:ext cx="757242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Формирование здорового образа жизни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57158" y="1357298"/>
            <a:ext cx="7143800" cy="4429156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уголка здоровья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Факультатив «Основы здорового образа жизни»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Классный час: «Учимся не болеть», «Береги зрение»,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«Уход за зубами»,«О вреде курения»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Проектно-исследовательская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«Планета здоровья»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Конкурсы плакатов, рисунков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«Как сохранить здоровье»</a:t>
            </a: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200"/>
          <a:stretch>
            <a:fillRect/>
          </a:stretch>
        </p:blipFill>
        <p:spPr bwMode="auto">
          <a:xfrm>
            <a:off x="5214942" y="3857628"/>
            <a:ext cx="3714776" cy="2571768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000232" y="142852"/>
            <a:ext cx="564360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Работа с родителями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85720" y="3143248"/>
            <a:ext cx="8643998" cy="3500462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1.Проведение  родительских собраний и конференций, с приглашением специалистов; индивидуальные беседы, консультации по организации закаливания в семье.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2.Привлечение родителей к проведению мониторинга состояния здоровья детей.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3.Приучение школьников (сначала с помощью родителей, а затем – самостоятельно) к самонаблюдениям и самоконтролю за своим здоровьем.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Привлечение родителей к участию в проектной деятельности.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5.Участие в конкурсах и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выставках:поделок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стихотворений, плакатов.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   Проведение совместных праздников («Папа, мама, я – спортивная семья»).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285720" y="1214422"/>
            <a:ext cx="8501122" cy="1571636"/>
          </a:xfrm>
          <a:prstGeom prst="snip1Rect">
            <a:avLst/>
          </a:prstGeom>
          <a:blipFill>
            <a:blip r:embed="rId3" cstate="print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Привлечение родителей дает возможность более углубленной всесторонней и систематической работы по формированию здорового образа жизни. 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Совместная игра укрепляет и физическое, и духовное здоровье ребенка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142852"/>
            <a:ext cx="785818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173793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1285860"/>
            <a:ext cx="171451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1214422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9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3929066"/>
            <a:ext cx="1712968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857752" y="3929066"/>
            <a:ext cx="171451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0" cstate="print">
            <a:lum/>
          </a:blip>
          <a:srcRect r="391"/>
          <a:stretch>
            <a:fillRect/>
          </a:stretch>
        </p:blipFill>
        <p:spPr bwMode="auto">
          <a:xfrm>
            <a:off x="4786314" y="1214422"/>
            <a:ext cx="1643074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b="42"/>
          <a:stretch>
            <a:fillRect/>
          </a:stretch>
        </p:blipFill>
        <p:spPr bwMode="auto">
          <a:xfrm>
            <a:off x="243585" y="357166"/>
            <a:ext cx="8543257" cy="62151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2786050" y="1714488"/>
            <a:ext cx="3286148" cy="2071702"/>
          </a:xfrm>
          <a:prstGeom prst="flowChartAlternateProcess">
            <a:avLst/>
          </a:prstGeom>
          <a:solidFill>
            <a:srgbClr val="337540"/>
          </a:solidFill>
          <a:ln>
            <a:solidFill>
              <a:srgbClr val="3375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СПАСИБО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ЗА  ВНИМАНИЕ</a:t>
            </a:r>
            <a:endParaRPr lang="ru-RU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214290"/>
            <a:ext cx="8780621" cy="6429419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Загнутый угол 6"/>
          <p:cNvSpPr/>
          <p:nvPr/>
        </p:nvSpPr>
        <p:spPr>
          <a:xfrm>
            <a:off x="1142976" y="714356"/>
            <a:ext cx="7215238" cy="1500198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Цель: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Способствовать сохранению и укреплению здоровья ребенка, сформировать у него необходимые знания умения и  навыки  здорового образа жизни.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857224" y="2428868"/>
            <a:ext cx="7643866" cy="4143404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условия проведения образовательного процесса (соблюдение норм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СанПиНа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Использовать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технологии обучения и воспитания.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Обеспечить гармоничное, соответствующее возрасту, развитие учащихся: физическое, психологическое, социальное.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Создать условия для укрепления здоровья учащихся.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Обучить школьников принципам и практике здорового образа жизни, воспитать у них потребность грамотно заботиться о своем здоровье.</a:t>
            </a:r>
          </a:p>
          <a:p>
            <a:pPr marL="457200" indent="-457200"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7" name="Загнутый угол 6"/>
          <p:cNvSpPr/>
          <p:nvPr/>
        </p:nvSpPr>
        <p:spPr>
          <a:xfrm>
            <a:off x="1357290" y="1142984"/>
            <a:ext cx="7380000" cy="1584000"/>
          </a:xfrm>
          <a:prstGeom prst="foldedCorne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Эколого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гигиеническиеские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технологии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определяющие структуру учебного процесса, частично регламентированную в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СанПиНе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способствующих   предотвращению     состояния         переутомления, гиподинамии   и других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дезаптационных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состояний.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1285852" y="3000372"/>
            <a:ext cx="7380000" cy="1188000"/>
          </a:xfrm>
          <a:prstGeom prst="foldedCorne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Психолого-педагогические технологии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это технологии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организации образовательного процесса на уроках и во внеурочной работе с учащимися.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Здоровьесберегающие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образовательные  технологии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1285852" y="4429132"/>
            <a:ext cx="7380000" cy="1980000"/>
          </a:xfrm>
          <a:prstGeom prst="foldedCorne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Учебно-воспитательные    технологии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направлены на обучение учащихся принципам и практике здорового образа жизни, на воспитание у них культуры здоровья (формирование потребности грамотной заботы о своем здоровье, мотивации на ведение ЗОЖ), предупреждению вредных привычек;  просвещение их родителей.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142984"/>
            <a:ext cx="571504" cy="158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000372"/>
            <a:ext cx="571504" cy="118800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429132"/>
            <a:ext cx="571504" cy="1980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7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714480" y="142852"/>
            <a:ext cx="585791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Соблюдение    </a:t>
            </a:r>
            <a:r>
              <a:rPr lang="ru-RU" sz="3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СанПиНа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14678" y="1357298"/>
            <a:ext cx="2600000" cy="2340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357430"/>
            <a:ext cx="2417385" cy="3096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/>
          <a:srcRect r="150"/>
          <a:stretch>
            <a:fillRect/>
          </a:stretch>
        </p:blipFill>
        <p:spPr bwMode="auto">
          <a:xfrm>
            <a:off x="6143636" y="2428868"/>
            <a:ext cx="2428891" cy="3096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4071942"/>
            <a:ext cx="2382457" cy="2340000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428596" y="1285860"/>
            <a:ext cx="2500330" cy="928694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Правильная величина парт и стульев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5929322" y="1428736"/>
            <a:ext cx="2857520" cy="785818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Достаточная освещенность класса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428596" y="5786454"/>
            <a:ext cx="2500330" cy="642942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Проветривание класса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6072198" y="5786454"/>
            <a:ext cx="2500330" cy="642942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Соблюдение  режима   дня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142852"/>
            <a:ext cx="74295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Организация учебного   процесса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428596" y="1214422"/>
            <a:ext cx="8072494" cy="2571768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правильной организации урока, уровня его рациональности во многом зависит функциональное состояние школьников в процессе учебной деятельности, возможность длительно поддерживать умственную работоспособность на высоком уровне и предупреждать преждевременное наступление утомления.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соответствии с возрастными, половыми, индивидуальными особенностями и гигиеническими требованиями.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071942"/>
            <a:ext cx="2628892" cy="2428868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714348" y="4000504"/>
            <a:ext cx="4848260" cy="2500330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Дидактически проработанный урок – самый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здоровьесберегающий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для всех его участников.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Чередование различных видов учебной деятельности (4-7 видов за урок).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благоприятного психологического климата на уроке.</a:t>
            </a:r>
          </a:p>
          <a:p>
            <a:pPr algn="just">
              <a:buFont typeface="Wingdings" pitchFamily="2" charset="2"/>
              <a:buChar char="§"/>
            </a:pP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8780621" cy="5500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1472" y="142852"/>
            <a:ext cx="7858180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Образовательные технологии </a:t>
            </a:r>
            <a:r>
              <a:rPr lang="ru-RU" sz="2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направленности</a:t>
            </a:r>
            <a:endParaRPr lang="ru-RU" sz="2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20" y="1500174"/>
            <a:ext cx="8429684" cy="5143536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личностно-ориентированного обучения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учитывает особенности каждого ученика и направлена на возможно более полное раскрытие его потенциала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дифференцированного обучения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позволяет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снять трудности  у слабых учащихся и создать благоприятные условия  для развития сильных учащихся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Технология рефлексивного обучения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даёт возможность отслеживать в процессе урока уровень понимания учебного материала;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Педагогика сотрудничества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помогает реализовывать задачи сохранения и укрепления здоровья учащихся и педагогов</a:t>
            </a:r>
            <a:r>
              <a:rPr lang="ru-RU" sz="2400" b="1" dirty="0" smtClean="0">
                <a:solidFill>
                  <a:srgbClr val="1E3C14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Технология игровых методов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(уроки–игры, соревнования, конкурсы</a:t>
            </a:r>
            <a:r>
              <a:rPr lang="ru-RU" sz="24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sz="2000" b="1" dirty="0" smtClean="0">
                <a:solidFill>
                  <a:srgbClr val="1E3C14"/>
                </a:solidFill>
                <a:latin typeface="Arial" pitchFamily="34" charset="0"/>
                <a:cs typeface="Arial" pitchFamily="34" charset="0"/>
              </a:rPr>
              <a:t>позволяют       обеспечить психологическую  разгрузку учащихся.</a:t>
            </a:r>
            <a:endParaRPr lang="ru-RU" sz="2000" b="1" u="sng" dirty="0" smtClean="0">
              <a:solidFill>
                <a:srgbClr val="1E3C1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142852"/>
            <a:ext cx="80010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Технология  раскрепощенного  развития  детей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5720" y="1214422"/>
            <a:ext cx="8358246" cy="5214974"/>
          </a:xfrm>
          <a:prstGeom prst="snip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Разработана физиологом В.Ф. Базарным.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Отличительные особенности: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Уроки проводятся в режиме смены динамических поз, для чего используются парты и конторки. 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разминок используются  схемы зрительных траекторий. Упражнения сочетают в себе движения глазами, головой и туловищем, выполняются в позе свободного стояния.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развития творческого воображения и целостного восприятия и познания мира на уроках по всем предметам применяется  «Экологический букварь» (картина-панно).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Уроки проводятся в режиме движения наглядного учебного материала, выполнения заданий, активизирующих детей.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Хоровое пение, основанное на народных песнях и классической музыке.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Применяются прописи перьевой ручкой, развивающие психомоторную систему «глаз - рука».</a:t>
            </a:r>
          </a:p>
          <a:p>
            <a:pPr algn="just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Раздельно-параллельное образование мальчиков и девочек. 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728" y="142852"/>
            <a:ext cx="671517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Утренняя  зарядка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b="287"/>
          <a:stretch>
            <a:fillRect/>
          </a:stretch>
        </p:blipFill>
        <p:spPr bwMode="auto">
          <a:xfrm>
            <a:off x="571472" y="3857628"/>
            <a:ext cx="4429156" cy="2357454"/>
          </a:xfrm>
          <a:prstGeom prst="flowChartAlternateProcess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с одним вырезанным углом 7"/>
          <p:cNvSpPr/>
          <p:nvPr/>
        </p:nvSpPr>
        <p:spPr>
          <a:xfrm>
            <a:off x="642910" y="1571612"/>
            <a:ext cx="7715304" cy="1643074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Утренняя зарядка проводится перед первым уроком , способствует быстрому переходу от сна к бодрствованию, повышает работоспособность детей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5429256" y="3714752"/>
            <a:ext cx="2928958" cy="2500330"/>
          </a:xfrm>
          <a:prstGeom prst="snip1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Музыкальное сопровождение помогает создать хорошее настроение.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45" y="714356"/>
            <a:ext cx="8780621" cy="592935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214546" y="142852"/>
            <a:ext cx="500066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Физкультминутки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42910" y="1214422"/>
            <a:ext cx="7200000" cy="2357454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Роль физкультминуток на уроке: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Положительно влияют на деятельность мозга,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сердечно - сосудистую  и дыхательную системы,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улучшают кровоснабжение внутренних органов 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улучшают работоспособность нервной системы,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помогают снижению  умственного переутомления.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357290" y="3857628"/>
            <a:ext cx="7200000" cy="2571768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Требования к физкультминуткам: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Комплексы подбираются в зависимости от вида урока, его содержания.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Проводятся на начальном этапе утомления.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Упражнения должны быть разнообразны.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Предпочтение нужно отдавать упражнениям  для утомлённых групп мышц.</a:t>
            </a: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1591</TotalTime>
  <Words>989</Words>
  <Application>Microsoft Office PowerPoint</Application>
  <PresentationFormat>Экран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user</cp:lastModifiedBy>
  <cp:revision>162</cp:revision>
  <dcterms:created xsi:type="dcterms:W3CDTF">2012-03-26T04:34:24Z</dcterms:created>
  <dcterms:modified xsi:type="dcterms:W3CDTF">2014-04-12T12:14:29Z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778067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